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7" r:id="rId3"/>
    <p:sldId id="391" r:id="rId4"/>
    <p:sldId id="295" r:id="rId5"/>
    <p:sldId id="300" r:id="rId6"/>
    <p:sldId id="296" r:id="rId7"/>
    <p:sldId id="297" r:id="rId8"/>
    <p:sldId id="298" r:id="rId9"/>
    <p:sldId id="393" r:id="rId10"/>
    <p:sldId id="281" r:id="rId11"/>
    <p:sldId id="270" r:id="rId12"/>
    <p:sldId id="260" r:id="rId13"/>
    <p:sldId id="310" r:id="rId14"/>
    <p:sldId id="312" r:id="rId15"/>
    <p:sldId id="301" r:id="rId16"/>
    <p:sldId id="271" r:id="rId17"/>
    <p:sldId id="258" r:id="rId18"/>
    <p:sldId id="275" r:id="rId19"/>
    <p:sldId id="261" r:id="rId20"/>
    <p:sldId id="262" r:id="rId21"/>
    <p:sldId id="263" r:id="rId22"/>
    <p:sldId id="282" r:id="rId23"/>
    <p:sldId id="264" r:id="rId24"/>
    <p:sldId id="277" r:id="rId25"/>
    <p:sldId id="283" r:id="rId26"/>
    <p:sldId id="278" r:id="rId27"/>
    <p:sldId id="284" r:id="rId28"/>
    <p:sldId id="279" r:id="rId29"/>
    <p:sldId id="285" r:id="rId30"/>
    <p:sldId id="286" r:id="rId31"/>
    <p:sldId id="394" r:id="rId32"/>
    <p:sldId id="309" r:id="rId33"/>
    <p:sldId id="303" r:id="rId34"/>
    <p:sldId id="304" r:id="rId35"/>
    <p:sldId id="305" r:id="rId36"/>
    <p:sldId id="306" r:id="rId37"/>
    <p:sldId id="307" r:id="rId38"/>
    <p:sldId id="308" r:id="rId39"/>
    <p:sldId id="395" r:id="rId40"/>
    <p:sldId id="358" r:id="rId41"/>
    <p:sldId id="383" r:id="rId42"/>
    <p:sldId id="384" r:id="rId43"/>
    <p:sldId id="385" r:id="rId44"/>
    <p:sldId id="386" r:id="rId45"/>
    <p:sldId id="387" r:id="rId46"/>
    <p:sldId id="388" r:id="rId47"/>
    <p:sldId id="389" r:id="rId48"/>
    <p:sldId id="390" r:id="rId49"/>
    <p:sldId id="392" r:id="rId50"/>
    <p:sldId id="267" r:id="rId51"/>
    <p:sldId id="396" r:id="rId52"/>
    <p:sldId id="287" r:id="rId53"/>
    <p:sldId id="365" r:id="rId54"/>
    <p:sldId id="366" r:id="rId55"/>
    <p:sldId id="367" r:id="rId56"/>
    <p:sldId id="368" r:id="rId57"/>
    <p:sldId id="369" r:id="rId58"/>
    <p:sldId id="370" r:id="rId59"/>
    <p:sldId id="371" r:id="rId60"/>
    <p:sldId id="372" r:id="rId61"/>
    <p:sldId id="339" r:id="rId62"/>
    <p:sldId id="373" r:id="rId63"/>
    <p:sldId id="462" r:id="rId64"/>
    <p:sldId id="374" r:id="rId66"/>
    <p:sldId id="375" r:id="rId67"/>
    <p:sldId id="376" r:id="rId68"/>
    <p:sldId id="377" r:id="rId69"/>
    <p:sldId id="378" r:id="rId70"/>
    <p:sldId id="379" r:id="rId71"/>
    <p:sldId id="382" r:id="rId72"/>
    <p:sldId id="380" r:id="rId73"/>
    <p:sldId id="381" r:id="rId74"/>
    <p:sldId id="397" r:id="rId75"/>
    <p:sldId id="364" r:id="rId7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9416"/>
    <a:srgbClr val="FDFA30"/>
    <a:srgbClr val="FDF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p:restoredTop sz="94580"/>
  </p:normalViewPr>
  <p:slideViewPr>
    <p:cSldViewPr snapToGrid="0" snapToObjects="1">
      <p:cViewPr varScale="1">
        <p:scale>
          <a:sx n="109" d="100"/>
          <a:sy n="109"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notesMaster" Target="notesMasters/notesMaster1.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endParaRPr kumimoji="1"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按一下以編輯母片副標題樣式</a:t>
            </a:r>
            <a:endParaRPr kumimoji="1" lang="zh-TW" altLang="en-US"/>
          </a:p>
        </p:txBody>
      </p:sp>
      <p:sp>
        <p:nvSpPr>
          <p:cNvPr id="4" name="日期版面配置區 3"/>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日期版面配置區 3"/>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8724900" y="365125"/>
            <a:ext cx="2628900" cy="5811838"/>
          </a:xfrm>
        </p:spPr>
        <p:txBody>
          <a:bodyPr vert="eaVert"/>
          <a:lstStyle/>
          <a:p>
            <a:r>
              <a:rPr kumimoji="1" lang="zh-TW" altLang="en-US"/>
              <a:t>按一下以編輯母片標題樣式</a:t>
            </a:r>
            <a:endParaRPr kumimoji="1"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日期版面配置區 3"/>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wrap="square" lIns="0" tIns="0" rIns="0" bIns="0">
            <a:normAutofit/>
          </a:bodyPr>
          <a:lstStyle>
            <a:lvl1pPr algn="l" fontAlgn="base">
              <a:defRPr sz="3200">
                <a:solidFill>
                  <a:schemeClr val="tx1">
                    <a:lumMod val="85000"/>
                    <a:lumOff val="15000"/>
                  </a:schemeClr>
                </a:solidFill>
                <a:latin typeface="Arial" panose="020B0604020202020204" pitchFamily="34" charset="0"/>
                <a:sym typeface="Arial" panose="020B0604020202020204" pitchFamily="34" charset="0"/>
              </a:defRPr>
            </a:lvl1pPr>
          </a:lstStyle>
          <a:p>
            <a:r>
              <a:rPr lang="en-US"/>
              <a:t>Click to add title</a:t>
            </a:r>
            <a:endParaRPr lang="en-US"/>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日期版面配置區 3"/>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endParaRPr kumimoji="1"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endParaRPr kumimoji="1" lang="zh-TW" altLang="en-US"/>
          </a:p>
        </p:txBody>
      </p:sp>
      <p:sp>
        <p:nvSpPr>
          <p:cNvPr id="4" name="日期版面配置區 3"/>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endParaRPr kumimoji="1" lang="zh-TW" altLang="en-US"/>
          </a:p>
        </p:txBody>
      </p:sp>
      <p:sp>
        <p:nvSpPr>
          <p:cNvPr id="3" name="內容版面配置區 2"/>
          <p:cNvSpPr>
            <a:spLocks noGrp="1"/>
          </p:cNvSpPr>
          <p:nvPr>
            <p:ph sz="half" idx="1"/>
          </p:nvPr>
        </p:nvSpPr>
        <p:spPr>
          <a:xfrm>
            <a:off x="838200" y="1825625"/>
            <a:ext cx="5181600" cy="4351338"/>
          </a:xfrm>
        </p:spPr>
        <p:txBody>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內容版面配置區 3"/>
          <p:cNvSpPr>
            <a:spLocks noGrp="1"/>
          </p:cNvSpPr>
          <p:nvPr>
            <p:ph sz="half" idx="2"/>
          </p:nvPr>
        </p:nvSpPr>
        <p:spPr>
          <a:xfrm>
            <a:off x="6172200" y="1825625"/>
            <a:ext cx="5181600" cy="4351338"/>
          </a:xfrm>
        </p:spPr>
        <p:txBody>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5" name="日期版面配置區 4"/>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kumimoji="1" lang="zh-TW" altLang="en-US"/>
              <a:t>按一下以編輯母片標題樣式</a:t>
            </a:r>
            <a:endParaRPr kumimoji="1"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endParaRPr kumimoji="1" lang="zh-TW" altLang="en-US"/>
          </a:p>
        </p:txBody>
      </p:sp>
      <p:sp>
        <p:nvSpPr>
          <p:cNvPr id="4" name="內容版面配置區 3"/>
          <p:cNvSpPr>
            <a:spLocks noGrp="1"/>
          </p:cNvSpPr>
          <p:nvPr>
            <p:ph sz="half" idx="2"/>
          </p:nvPr>
        </p:nvSpPr>
        <p:spPr>
          <a:xfrm>
            <a:off x="839788" y="2505075"/>
            <a:ext cx="5157787" cy="3684588"/>
          </a:xfrm>
        </p:spPr>
        <p:txBody>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endParaRPr kumimoji="1" lang="zh-TW" altLang="en-US"/>
          </a:p>
        </p:txBody>
      </p:sp>
      <p:sp>
        <p:nvSpPr>
          <p:cNvPr id="6" name="內容版面配置區 5"/>
          <p:cNvSpPr>
            <a:spLocks noGrp="1"/>
          </p:cNvSpPr>
          <p:nvPr>
            <p:ph sz="quarter" idx="4"/>
          </p:nvPr>
        </p:nvSpPr>
        <p:spPr>
          <a:xfrm>
            <a:off x="6172200" y="2505075"/>
            <a:ext cx="5183188" cy="3684588"/>
          </a:xfrm>
        </p:spPr>
        <p:txBody>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7" name="日期版面配置區 6"/>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endParaRPr kumimoji="1" lang="zh-TW" altLang="en-US"/>
          </a:p>
        </p:txBody>
      </p:sp>
      <p:sp>
        <p:nvSpPr>
          <p:cNvPr id="3" name="日期版面配置區 2"/>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endParaRPr kumimoji="1" lang="zh-TW" altLang="en-US"/>
          </a:p>
        </p:txBody>
      </p:sp>
      <p:sp>
        <p:nvSpPr>
          <p:cNvPr id="5" name="日期版面配置區 4"/>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endParaRPr kumimoji="1" lang="zh-TW" altLang="en-US"/>
          </a:p>
        </p:txBody>
      </p:sp>
      <p:sp>
        <p:nvSpPr>
          <p:cNvPr id="5" name="日期版面配置區 4"/>
          <p:cNvSpPr>
            <a:spLocks noGrp="1"/>
          </p:cNvSpPr>
          <p:nvPr>
            <p:ph type="dt" sz="half" idx="10"/>
          </p:nvPr>
        </p:nvSpPr>
        <p:spPr/>
        <p:txBody>
          <a:bodyPr/>
          <a:lstStyle/>
          <a:p>
            <a:fld id="{576D46AD-5DD2-E749-80DB-2D2345BCE5D5}" type="datetimeFigureOut">
              <a:rPr kumimoji="1" lang="zh-TW" altLang="en-US" smtClean="0"/>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EFF4741D-68C1-264C-9010-CA421C18BA32}" type="slidenum">
              <a:rPr kumimoji="1" lang="zh-TW" altLang="en-US" smtClean="0"/>
            </a:fld>
            <a:endParaRPr kumimoji="1"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endParaRPr kumimoji="1"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endParaRPr kumimoji="1" lang="zh-TW" altLang="en-US"/>
          </a:p>
          <a:p>
            <a:pPr lvl="1"/>
            <a:r>
              <a:rPr kumimoji="1" lang="zh-TW" altLang="en-US"/>
              <a:t>第二層</a:t>
            </a:r>
            <a:endParaRPr kumimoji="1" lang="zh-TW" altLang="en-US"/>
          </a:p>
          <a:p>
            <a:pPr lvl="2"/>
            <a:r>
              <a:rPr kumimoji="1" lang="zh-TW" altLang="en-US"/>
              <a:t>第三層</a:t>
            </a:r>
            <a:endParaRPr kumimoji="1" lang="zh-TW" altLang="en-US"/>
          </a:p>
          <a:p>
            <a:pPr lvl="3"/>
            <a:r>
              <a:rPr kumimoji="1" lang="zh-TW" altLang="en-US"/>
              <a:t>第四層</a:t>
            </a:r>
            <a:endParaRPr kumimoji="1" lang="zh-TW" altLang="en-US"/>
          </a:p>
          <a:p>
            <a:pPr lvl="4"/>
            <a:r>
              <a:rPr kumimoji="1" lang="zh-TW" altLang="en-US"/>
              <a:t>第五層</a:t>
            </a:r>
            <a:endParaRPr kumimoji="1"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D46AD-5DD2-E749-80DB-2D2345BCE5D5}" type="datetimeFigureOut">
              <a:rPr kumimoji="1" lang="zh-TW" altLang="en-US" smtClean="0"/>
            </a:fld>
            <a:endParaRPr kumimoji="1"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4741D-68C1-264C-9010-CA421C18BA32}" type="slidenum">
              <a:rPr kumimoji="1" lang="zh-TW" altLang="en-US" smtClean="0"/>
            </a:fld>
            <a:endParaRPr kumimoji="1"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jpeg"/></Relationships>
</file>

<file path=ppt/slides/_rels/slide6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27.jpeg"/><Relationship Id="rId4" Type="http://schemas.openxmlformats.org/officeDocument/2006/relationships/tags" Target="../tags/tag7.xml"/><Relationship Id="rId3" Type="http://schemas.openxmlformats.org/officeDocument/2006/relationships/image" Target="../media/image30.jpeg"/><Relationship Id="rId2" Type="http://schemas.openxmlformats.org/officeDocument/2006/relationships/tags" Target="../tags/tag6.xml"/><Relationship Id="rId14" Type="http://schemas.openxmlformats.org/officeDocument/2006/relationships/notesSlide" Target="../notesSlides/notesSlide1.xml"/><Relationship Id="rId13" Type="http://schemas.openxmlformats.org/officeDocument/2006/relationships/slideLayout" Target="../slideLayouts/slideLayout12.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image" Target="../media/image36.pn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kumimoji="1" lang="zh-TW" altLang="en-US"/>
          </a:p>
        </p:txBody>
      </p:sp>
      <p:sp>
        <p:nvSpPr>
          <p:cNvPr id="3" name="副標題 2"/>
          <p:cNvSpPr>
            <a:spLocks noGrp="1"/>
          </p:cNvSpPr>
          <p:nvPr>
            <p:ph type="subTitle" idx="1"/>
          </p:nvPr>
        </p:nvSpPr>
        <p:spPr/>
        <p:txBody>
          <a:bodyPr/>
          <a:lstStyle/>
          <a:p>
            <a:endParaRPr kumimoji="1" lang="zh-TW" altLang="en-US"/>
          </a:p>
        </p:txBody>
      </p:sp>
      <p:sp>
        <p:nvSpPr>
          <p:cNvPr id="4" name="文字方塊 3"/>
          <p:cNvSpPr txBox="1"/>
          <p:nvPr/>
        </p:nvSpPr>
        <p:spPr>
          <a:xfrm>
            <a:off x="0" y="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1320800"/>
            <a:ext cx="12192000" cy="4216400"/>
          </a:xfrm>
          <a:prstGeom prst="rect">
            <a:avLst/>
          </a:prstGeom>
          <a:blipFill dpi="0" rotWithShape="1">
            <a:blip r:embed="rId1">
              <a:extLst>
                <a:ext uri="{28A0092B-C50C-407E-A947-70E740481C1C}">
                  <a14:useLocalDpi xmlns:a14="http://schemas.microsoft.com/office/drawing/2010/main" val="0"/>
                </a:ext>
              </a:extLst>
            </a:blip>
            <a:srcRect/>
            <a:stretch>
              <a:fillRect/>
            </a:stretch>
          </a:blipFill>
        </p:spPr>
        <p:txBody>
          <a:bodyPr wrap="square" rtlCol="0">
            <a:spAutoFit/>
          </a:bodyPr>
          <a:lstStyle/>
          <a:p>
            <a:endParaRPr kumimoji="1" lang="zh-TW" altLang="en-US"/>
          </a:p>
        </p:txBody>
      </p:sp>
      <p:sp>
        <p:nvSpPr>
          <p:cNvPr id="7" name="文字方塊 6"/>
          <p:cNvSpPr txBox="1"/>
          <p:nvPr/>
        </p:nvSpPr>
        <p:spPr>
          <a:xfrm>
            <a:off x="258445" y="278130"/>
            <a:ext cx="12854305" cy="706755"/>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城市採礦與循環經濟相關案例分享</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6871447" y="5658991"/>
            <a:ext cx="5320553" cy="1077218"/>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國立成功大學資源工程學系 </a:t>
            </a:r>
            <a:r>
              <a:rPr kumimoji="1" lang="zh-TW" altLang="en-US" sz="3200">
                <a:solidFill>
                  <a:srgbClr val="FFFF00"/>
                </a:solidFill>
                <a:latin typeface="源泉圓體 TTF Medium" panose="020B0600000000000000" pitchFamily="34" charset="-120"/>
                <a:ea typeface="源泉圓體 TTF Medium" panose="020B0600000000000000" pitchFamily="34" charset="-120"/>
              </a:rPr>
              <a:t>陳偉聖 教授</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15" name="文字方塊 14"/>
          <p:cNvSpPr txBox="1"/>
          <p:nvPr/>
        </p:nvSpPr>
        <p:spPr>
          <a:xfrm>
            <a:off x="101600" y="1147772"/>
            <a:ext cx="6250873" cy="3785652"/>
          </a:xfrm>
          <a:prstGeom prst="rect">
            <a:avLst/>
          </a:prstGeom>
          <a:noFill/>
        </p:spPr>
        <p:txBody>
          <a:bodyPr wrap="square" rtlCol="0">
            <a:spAutoFit/>
          </a:bodyPr>
          <a:lstStyle/>
          <a:p>
            <a:r>
              <a:rPr kumimoji="1" lang="zh-TW" altLang="en-US" sz="2400" dirty="0">
                <a:solidFill>
                  <a:srgbClr val="002060"/>
                </a:solidFill>
                <a:latin typeface="微軟正黑體" panose="020B0604030504040204" pitchFamily="34" charset="-120"/>
                <a:ea typeface="微軟正黑體" panose="020B0604030504040204" pitchFamily="34" charset="-120"/>
              </a:rPr>
              <a:t>線性經濟釀成的當代困境</a:t>
            </a:r>
            <a:endParaRPr kumimoji="1" lang="zh-TW" altLang="en-US" sz="2400" dirty="0">
              <a:solidFill>
                <a:srgbClr val="002060"/>
              </a:solidFill>
              <a:latin typeface="微軟正黑體" panose="020B0604030504040204" pitchFamily="34" charset="-120"/>
              <a:ea typeface="微軟正黑體" panose="020B0604030504040204" pitchFamily="34" charset="-120"/>
            </a:endParaRPr>
          </a:p>
          <a:p>
            <a:endParaRPr kumimoji="1" lang="zh-TW" altLang="en-US" sz="2000" dirty="0">
              <a:latin typeface="微軟正黑體" panose="020B0604030504040204" pitchFamily="34" charset="-120"/>
              <a:ea typeface="微軟正黑體" panose="020B0604030504040204" pitchFamily="34" charset="-120"/>
            </a:endParaRPr>
          </a:p>
          <a:p>
            <a:r>
              <a:rPr kumimoji="1" lang="zh-TW" altLang="en-US" sz="2800" dirty="0">
                <a:latin typeface="微軟正黑體" panose="020B0604030504040204" pitchFamily="34" charset="-120"/>
                <a:ea typeface="微軟正黑體" panose="020B0604030504040204" pitchFamily="34" charset="-120"/>
              </a:rPr>
              <a:t>在工業時代後，倚賴資源驅動成長的線性經濟模式快速發展，成為全球近代史的發展主軸。各國在追求國力增長的思維模式下，甚至產生「競爭力」這種無形的競賽模式。</a:t>
            </a:r>
            <a:endParaRPr kumimoji="1" lang="en-US" altLang="zh-TW" sz="2800" dirty="0">
              <a:latin typeface="微軟正黑體" panose="020B0604030504040204" pitchFamily="34" charset="-120"/>
              <a:ea typeface="微軟正黑體" panose="020B0604030504040204" pitchFamily="34" charset="-120"/>
            </a:endParaRPr>
          </a:p>
          <a:p>
            <a:r>
              <a:rPr kumimoji="1" lang="zh-TW" altLang="en-US" sz="2800" dirty="0">
                <a:latin typeface="微軟正黑體" panose="020B0604030504040204" pitchFamily="34" charset="-120"/>
                <a:ea typeface="微軟正黑體" panose="020B0604030504040204" pitchFamily="34" charset="-120"/>
              </a:rPr>
              <a:t>線性經濟鼓勵政府與企業完美的實踐錯誤的事情，一步步造成今天的困境。</a:t>
            </a:r>
            <a:endParaRPr kumimoji="1" lang="zh-TW" altLang="en-US" sz="2800" dirty="0">
              <a:latin typeface="微軟正黑體" panose="020B0604030504040204" pitchFamily="34" charset="-120"/>
              <a:ea typeface="微軟正黑體" panose="020B0604030504040204" pitchFamily="34" charset="-120"/>
            </a:endParaRPr>
          </a:p>
        </p:txBody>
      </p:sp>
      <p:pic>
        <p:nvPicPr>
          <p:cNvPr id="17" name="圖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20261" y="1527912"/>
            <a:ext cx="5503950" cy="3302370"/>
          </a:xfrm>
          <a:prstGeom prst="rect">
            <a:avLst/>
          </a:prstGeom>
        </p:spPr>
      </p:pic>
      <p:sp>
        <p:nvSpPr>
          <p:cNvPr id="12" name="文字方塊 11"/>
          <p:cNvSpPr txBox="1"/>
          <p:nvPr/>
        </p:nvSpPr>
        <p:spPr>
          <a:xfrm>
            <a:off x="10363199" y="5888981"/>
            <a:ext cx="1828801"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線性經濟</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blipFill dpi="0" rotWithShape="1">
              <a:blip r:embed="rId1">
                <a:extLst>
                  <a:ext uri="{28A0092B-C50C-407E-A947-70E740481C1C}">
                    <a14:useLocalDpi xmlns:a14="http://schemas.microsoft.com/office/drawing/2010/main" val="0"/>
                  </a:ext>
                </a:extLst>
              </a:blip>
              <a:srcRect/>
              <a:stretch>
                <a:fillRect/>
              </a:stretch>
            </a:blip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564407" y="5859960"/>
            <a:ext cx="5627593" cy="646331"/>
          </a:xfrm>
          <a:prstGeom prst="rect">
            <a:avLst/>
          </a:prstGeom>
          <a:noFill/>
        </p:spPr>
        <p:txBody>
          <a:bodyPr wrap="square" rtlCol="0">
            <a:spAutoFit/>
          </a:bodyPr>
          <a:lstStyle/>
          <a:p>
            <a:r>
              <a:rPr lang="zh-TW" altLang="en-US" sz="3600" dirty="0">
                <a:solidFill>
                  <a:srgbClr val="FDF831"/>
                </a:solidFill>
                <a:latin typeface="源泉圓體 TTF Medium" panose="020B0600000000000000" pitchFamily="34" charset="-120"/>
                <a:ea typeface="源泉圓體 TTF Medium" panose="020B0600000000000000" pitchFamily="34" charset="-120"/>
              </a:rPr>
              <a:t>循環</a:t>
            </a:r>
            <a:r>
              <a:rPr lang="zh-TW" altLang="en-US" sz="3600" dirty="0">
                <a:solidFill>
                  <a:srgbClr val="FFFF00"/>
                </a:solidFill>
                <a:latin typeface="源泉圓體 TTF Medium" panose="020B0600000000000000" pitchFamily="34" charset="-120"/>
                <a:ea typeface="源泉圓體 TTF Medium" panose="020B0600000000000000" pitchFamily="34" charset="-120"/>
              </a:rPr>
              <a:t>經濟不同於線性經濟！</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2" name="乘號 11"/>
          <p:cNvSpPr/>
          <p:nvPr/>
        </p:nvSpPr>
        <p:spPr>
          <a:xfrm rot="899282">
            <a:off x="7251700" y="3468353"/>
            <a:ext cx="2476500" cy="1803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FF0000"/>
              </a:solidFill>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15" name="文字方塊 14"/>
          <p:cNvSpPr txBox="1"/>
          <p:nvPr/>
        </p:nvSpPr>
        <p:spPr>
          <a:xfrm>
            <a:off x="114300" y="1013519"/>
            <a:ext cx="11963400" cy="2240485"/>
          </a:xfrm>
          <a:prstGeom prst="rect">
            <a:avLst/>
          </a:prstGeom>
          <a:noFill/>
        </p:spPr>
        <p:txBody>
          <a:bodyPr wrap="square" rtlCol="0">
            <a:spAutoFit/>
          </a:bodyPr>
          <a:lstStyle/>
          <a:p>
            <a:pPr algn="just">
              <a:lnSpc>
                <a:spcPct val="150000"/>
              </a:lnSpc>
            </a:pPr>
            <a:r>
              <a:rPr kumimoji="1" lang="zh-TW" altLang="en-US" sz="2400" dirty="0">
                <a:latin typeface="微軟正黑體" panose="020B0604030504040204" pitchFamily="34" charset="-120"/>
                <a:ea typeface="微軟正黑體" panose="020B0604030504040204" pitchFamily="34" charset="-120"/>
              </a:rPr>
              <a:t>與線性經濟造成的資源衰竭不同，循環經濟認為是建立在物質的不斷循環、利用上的經濟發展模式，形成「資源、產品、再生資源」的循環，使整個系統產生極少的廢棄物，甚至達成零廢棄的終極目標。</a:t>
            </a:r>
            <a:r>
              <a:rPr kumimoji="1" lang="zh-TW" altLang="en-US" sz="2400" b="1" dirty="0">
                <a:latin typeface="微軟正黑體" panose="020B0604030504040204" pitchFamily="34" charset="-120"/>
                <a:ea typeface="微軟正黑體" panose="020B0604030504040204" pitchFamily="34" charset="-120"/>
              </a:rPr>
              <a:t>循環經濟相信：只有放錯地方的資源，沒有真正的廢棄物。進而從根本上解決經濟發展與環境衝擊的矛盾</a:t>
            </a:r>
            <a:r>
              <a:rPr kumimoji="1" lang="zh-TW" altLang="en-US" sz="2400" dirty="0">
                <a:latin typeface="微軟正黑體" panose="020B0604030504040204" pitchFamily="34" charset="-120"/>
                <a:ea typeface="微軟正黑體" panose="020B0604030504040204" pitchFamily="34" charset="-120"/>
              </a:rPr>
              <a:t>。</a:t>
            </a:r>
            <a:endParaRPr kumimoji="1" lang="zh-TW" altLang="en-US" sz="24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9442027" y="5888981"/>
            <a:ext cx="2749973"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循環經濟真諦</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15" name="文字方塊 14"/>
          <p:cNvSpPr txBox="1"/>
          <p:nvPr/>
        </p:nvSpPr>
        <p:spPr>
          <a:xfrm>
            <a:off x="114300" y="904834"/>
            <a:ext cx="11963400" cy="4456476"/>
          </a:xfrm>
          <a:prstGeom prst="rect">
            <a:avLst/>
          </a:prstGeom>
          <a:noFill/>
        </p:spPr>
        <p:txBody>
          <a:bodyPr wrap="square" rtlCol="0">
            <a:spAutoFit/>
          </a:bodyPr>
          <a:lstStyle/>
          <a:p>
            <a:pPr algn="just">
              <a:lnSpc>
                <a:spcPct val="150000"/>
              </a:lnSpc>
            </a:pPr>
            <a:r>
              <a:rPr kumimoji="1" lang="zh-TW" altLang="en-US" sz="2400" dirty="0">
                <a:latin typeface="微軟正黑體" panose="020B0604030504040204" pitchFamily="34" charset="-120"/>
                <a:ea typeface="微軟正黑體" panose="020B0604030504040204" pitchFamily="34" charset="-120"/>
              </a:rPr>
              <a:t>循環經濟所涵蓋的範圍涵括有形及無形的產品、理念、模式及行為，包括產品、基礎設施、設備和服務。這個概念適用於所有行業，包括「技術」資源（金屬、礦物及石化資源）和「生物」資源（食物、纖維、木材等）。由於石化工業遍及人類生活周遭，對人類生產模式有決定性的影響，許多思想領導者主張從化石燃料做起，將產業模式轉向使用循環可再生的能源，並強調多樣性、具有彈性，以及系統永續的特徵。在各界廣泛的討論中，循環經濟的實踐範疇並也包括貨幣和金融體系，透過廣義的生產體系，達成人類經濟資源利用的全面翻轉。另有些思想先驅者已經開始呼籲，建議對經濟表現的衡量工具進行改造，增加循環生產模式在衡量體系中的權重。</a:t>
            </a:r>
            <a:endParaRPr kumimoji="1" lang="zh-TW" altLang="en-US" sz="24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9442027" y="5888981"/>
            <a:ext cx="2749973"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循環經濟真諦</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15" name="文字方塊 14"/>
          <p:cNvSpPr txBox="1"/>
          <p:nvPr/>
        </p:nvSpPr>
        <p:spPr>
          <a:xfrm>
            <a:off x="114300" y="1013519"/>
            <a:ext cx="11963400" cy="3884012"/>
          </a:xfrm>
          <a:prstGeom prst="rect">
            <a:avLst/>
          </a:prstGeom>
          <a:noFill/>
        </p:spPr>
        <p:txBody>
          <a:bodyPr wrap="square" rtlCol="0">
            <a:spAutoFit/>
          </a:bodyPr>
          <a:lstStyle/>
          <a:p>
            <a:pPr algn="just">
              <a:lnSpc>
                <a:spcPct val="130000"/>
              </a:lnSpc>
            </a:pPr>
            <a:r>
              <a:rPr kumimoji="1" lang="zh-TW" altLang="en-US" sz="2400" dirty="0">
                <a:latin typeface="微軟正黑體" panose="020B0604030504040204" pitchFamily="34" charset="-120"/>
                <a:ea typeface="微軟正黑體" panose="020B0604030504040204" pitchFamily="34" charset="-120"/>
              </a:rPr>
              <a:t>自</a:t>
            </a:r>
            <a:r>
              <a:rPr kumimoji="1" lang="en-US" altLang="zh-TW" sz="2400" dirty="0">
                <a:latin typeface="微軟正黑體" panose="020B0604030504040204" pitchFamily="34" charset="-120"/>
                <a:ea typeface="微軟正黑體" panose="020B0604030504040204" pitchFamily="34" charset="-120"/>
              </a:rPr>
              <a:t>90</a:t>
            </a:r>
            <a:r>
              <a:rPr kumimoji="1" lang="zh-TW" altLang="en-US" sz="2400" dirty="0">
                <a:latin typeface="微軟正黑體" panose="020B0604030504040204" pitchFamily="34" charset="-120"/>
                <a:ea typeface="微軟正黑體" panose="020B0604030504040204" pitchFamily="34" charset="-120"/>
              </a:rPr>
              <a:t>年代開始，隨著人類發展模式對資源開採和環境污染造成的壓力愈益嚴重，而且有愈來愈多的科學研究證實地球環境變化的根源是全球的經濟活動。</a:t>
            </a:r>
            <a:endParaRPr kumimoji="1" lang="zh-TW" altLang="en-US" sz="2400" dirty="0">
              <a:latin typeface="微軟正黑體" panose="020B0604030504040204" pitchFamily="34" charset="-120"/>
              <a:ea typeface="微軟正黑體" panose="020B0604030504040204" pitchFamily="34" charset="-120"/>
            </a:endParaRPr>
          </a:p>
          <a:p>
            <a:pPr algn="just">
              <a:lnSpc>
                <a:spcPct val="130000"/>
              </a:lnSpc>
            </a:pPr>
            <a:endParaRPr kumimoji="1" lang="zh-TW" altLang="en-US" sz="2400" dirty="0">
              <a:latin typeface="微軟正黑體" panose="020B0604030504040204" pitchFamily="34" charset="-120"/>
              <a:ea typeface="微軟正黑體" panose="020B0604030504040204" pitchFamily="34" charset="-120"/>
            </a:endParaRPr>
          </a:p>
          <a:p>
            <a:pPr algn="just">
              <a:lnSpc>
                <a:spcPct val="130000"/>
              </a:lnSpc>
            </a:pPr>
            <a:r>
              <a:rPr kumimoji="1" lang="zh-TW" altLang="en-US" sz="2400" dirty="0">
                <a:latin typeface="微軟正黑體" panose="020B0604030504040204" pitchFamily="34" charset="-120"/>
                <a:ea typeface="微軟正黑體" panose="020B0604030504040204" pitchFamily="34" charset="-120"/>
              </a:rPr>
              <a:t>如何運用循環經濟概念來重新設計生產和消費活動使用資源的方式，逐漸受到更多國家和地區的重視。因此循環經濟思維主要被應用在：</a:t>
            </a:r>
            <a:endParaRPr kumimoji="1" lang="en-US" altLang="zh-TW" sz="2400" dirty="0">
              <a:latin typeface="微軟正黑體" panose="020B0604030504040204" pitchFamily="34" charset="-120"/>
              <a:ea typeface="微軟正黑體" panose="020B0604030504040204" pitchFamily="34" charset="-120"/>
            </a:endParaRPr>
          </a:p>
          <a:p>
            <a:pPr algn="just">
              <a:lnSpc>
                <a:spcPct val="130000"/>
              </a:lnSpc>
            </a:pPr>
            <a:r>
              <a:rPr kumimoji="1" lang="en-US" altLang="zh-TW" sz="2400" dirty="0">
                <a:latin typeface="微軟正黑體" panose="020B0604030504040204" pitchFamily="34" charset="-120"/>
                <a:ea typeface="微軟正黑體" panose="020B0604030504040204" pitchFamily="34" charset="-120"/>
              </a:rPr>
              <a:t>(1) </a:t>
            </a:r>
            <a:r>
              <a:rPr kumimoji="1" lang="zh-TW" altLang="en-US" sz="2400" dirty="0">
                <a:latin typeface="微軟正黑體" panose="020B0604030504040204" pitchFamily="34" charset="-120"/>
                <a:ea typeface="微軟正黑體" panose="020B0604030504040204" pitchFamily="34" charset="-120"/>
              </a:rPr>
              <a:t>國家或產業政策工具和行動方案的制定 </a:t>
            </a:r>
            <a:endParaRPr kumimoji="1" lang="en-US" altLang="zh-TW" sz="2400" dirty="0">
              <a:latin typeface="微軟正黑體" panose="020B0604030504040204" pitchFamily="34" charset="-120"/>
              <a:ea typeface="微軟正黑體" panose="020B0604030504040204" pitchFamily="34" charset="-120"/>
            </a:endParaRPr>
          </a:p>
          <a:p>
            <a:pPr algn="just">
              <a:lnSpc>
                <a:spcPct val="130000"/>
              </a:lnSpc>
            </a:pPr>
            <a:r>
              <a:rPr kumimoji="1" lang="en-US" altLang="zh-TW" sz="2400" dirty="0">
                <a:latin typeface="微軟正黑體" panose="020B0604030504040204" pitchFamily="34" charset="-120"/>
                <a:ea typeface="微軟正黑體" panose="020B0604030504040204" pitchFamily="34" charset="-120"/>
              </a:rPr>
              <a:t>(2) </a:t>
            </a:r>
            <a:r>
              <a:rPr kumimoji="1" lang="zh-TW" altLang="en-US" sz="2400" dirty="0">
                <a:latin typeface="微軟正黑體" panose="020B0604030504040204" pitchFamily="34" charset="-120"/>
                <a:ea typeface="微軟正黑體" panose="020B0604030504040204" pitchFamily="34" charset="-120"/>
              </a:rPr>
              <a:t>特定產品的價值鏈、物質流的規劃 </a:t>
            </a:r>
            <a:endParaRPr kumimoji="1" lang="en-US" altLang="zh-TW" sz="2400" dirty="0">
              <a:latin typeface="微軟正黑體" panose="020B0604030504040204" pitchFamily="34" charset="-120"/>
              <a:ea typeface="微軟正黑體" panose="020B0604030504040204" pitchFamily="34" charset="-120"/>
            </a:endParaRPr>
          </a:p>
          <a:p>
            <a:pPr algn="just">
              <a:lnSpc>
                <a:spcPct val="130000"/>
              </a:lnSpc>
            </a:pPr>
            <a:r>
              <a:rPr kumimoji="1" lang="en-US" altLang="zh-TW" sz="2400" dirty="0">
                <a:latin typeface="微軟正黑體" panose="020B0604030504040204" pitchFamily="34" charset="-120"/>
                <a:ea typeface="微軟正黑體" panose="020B0604030504040204" pitchFamily="34" charset="-120"/>
              </a:rPr>
              <a:t>(3) </a:t>
            </a:r>
            <a:r>
              <a:rPr kumimoji="1" lang="zh-TW" altLang="en-US" sz="2400" dirty="0">
                <a:latin typeface="微軟正黑體" panose="020B0604030504040204" pitchFamily="34" charset="-120"/>
                <a:ea typeface="微軟正黑體" panose="020B0604030504040204" pitchFamily="34" charset="-120"/>
              </a:rPr>
              <a:t>帶動技術，組織和社會創新。</a:t>
            </a:r>
            <a:endParaRPr kumimoji="1" lang="zh-TW" altLang="en-US" sz="28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9515061" y="5888981"/>
            <a:ext cx="2676940"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循環經濟思維</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15" name="文字方塊 14"/>
          <p:cNvSpPr txBox="1"/>
          <p:nvPr/>
        </p:nvSpPr>
        <p:spPr>
          <a:xfrm>
            <a:off x="137885" y="1037415"/>
            <a:ext cx="11916229" cy="4185761"/>
          </a:xfrm>
          <a:prstGeom prst="rect">
            <a:avLst/>
          </a:prstGeom>
          <a:noFill/>
        </p:spPr>
        <p:txBody>
          <a:bodyPr wrap="square" rtlCol="0">
            <a:spAutoFit/>
          </a:bodyPr>
          <a:lstStyle/>
          <a:p>
            <a:pPr algn="just"/>
            <a:r>
              <a:rPr kumimoji="1" lang="zh-TW" altLang="en-US" sz="2400" dirty="0">
                <a:solidFill>
                  <a:srgbClr val="002060"/>
                </a:solidFill>
                <a:latin typeface="微軟正黑體" panose="020B0604030504040204" pitchFamily="34" charset="-120"/>
                <a:ea typeface="微軟正黑體" panose="020B0604030504040204" pitchFamily="34" charset="-120"/>
              </a:rPr>
              <a:t>工業文明的最後救贖</a:t>
            </a:r>
            <a:endParaRPr kumimoji="1" lang="zh-TW" altLang="en-US" sz="2400" dirty="0">
              <a:solidFill>
                <a:srgbClr val="002060"/>
              </a:solidFill>
              <a:latin typeface="微軟正黑體" panose="020B0604030504040204" pitchFamily="34" charset="-120"/>
              <a:ea typeface="微軟正黑體" panose="020B0604030504040204" pitchFamily="34" charset="-120"/>
            </a:endParaRPr>
          </a:p>
          <a:p>
            <a:pPr algn="just"/>
            <a:endParaRPr kumimoji="1" lang="zh-TW" altLang="en-US" dirty="0">
              <a:latin typeface="微軟正黑體" panose="020B0604030504040204" pitchFamily="34" charset="-120"/>
              <a:ea typeface="微軟正黑體" panose="020B0604030504040204" pitchFamily="34" charset="-120"/>
            </a:endParaRPr>
          </a:p>
          <a:p>
            <a:pPr algn="just"/>
            <a:r>
              <a:rPr kumimoji="1" lang="zh-TW" altLang="en-US" sz="2800" dirty="0">
                <a:latin typeface="微軟正黑體" panose="020B0604030504040204" pitchFamily="34" charset="-120"/>
                <a:ea typeface="微軟正黑體" panose="020B0604030504040204" pitchFamily="34" charset="-120"/>
              </a:rPr>
              <a:t>循環經濟是一套師法大自然資源使用的循環生態思維，經過設計以確保資源可持續回復、循環再生，重新組織社會和經濟的新思維與新發展模式。</a:t>
            </a:r>
            <a:endParaRPr kumimoji="1" lang="zh-TW" altLang="en-US" sz="2800" dirty="0">
              <a:latin typeface="微軟正黑體" panose="020B0604030504040204" pitchFamily="34" charset="-120"/>
              <a:ea typeface="微軟正黑體" panose="020B0604030504040204" pitchFamily="34" charset="-120"/>
            </a:endParaRPr>
          </a:p>
          <a:p>
            <a:pPr algn="just"/>
            <a:endParaRPr kumimoji="1" lang="zh-TW" altLang="en-US" sz="2800" dirty="0">
              <a:latin typeface="微軟正黑體" panose="020B0604030504040204" pitchFamily="34" charset="-120"/>
              <a:ea typeface="微軟正黑體" panose="020B0604030504040204" pitchFamily="34" charset="-120"/>
            </a:endParaRPr>
          </a:p>
          <a:p>
            <a:pPr algn="just"/>
            <a:r>
              <a:rPr kumimoji="1" lang="zh-TW" altLang="en-US" sz="2800" dirty="0">
                <a:latin typeface="微軟正黑體" panose="020B0604030504040204" pitchFamily="34" charset="-120"/>
                <a:ea typeface="微軟正黑體" panose="020B0604030504040204" pitchFamily="34" charset="-120"/>
              </a:rPr>
              <a:t>核心思維強調：循環經濟是一個資源可回復、可再生的經濟和產業系統。相較於線性經濟下，產品的資源價值逐漸被降低，最終只能被丟棄或焚化的概念</a:t>
            </a:r>
            <a:r>
              <a:rPr kumimoji="1" lang="en-US" altLang="zh-TW" sz="2800" dirty="0">
                <a:latin typeface="微軟正黑體" panose="020B0604030504040204" pitchFamily="34" charset="-120"/>
                <a:ea typeface="微軟正黑體" panose="020B0604030504040204" pitchFamily="34" charset="-120"/>
              </a:rPr>
              <a:t> ; </a:t>
            </a:r>
            <a:r>
              <a:rPr kumimoji="1" lang="zh-TW" altLang="en-US" sz="2800" dirty="0">
                <a:latin typeface="微軟正黑體" panose="020B0604030504040204" pitchFamily="34" charset="-120"/>
                <a:ea typeface="微軟正黑體" panose="020B0604030504040204" pitchFamily="34" charset="-120"/>
              </a:rPr>
              <a:t>循環經濟使用再生能源、拒絕使用無法再利用的有毒化學物質，藉由重新設計材料、產品、製程及商業模式，避免廢棄物的產生，確保資源的價值在任何時刻皆能最大化，因此資源能夠循環再生、不斷被運用。</a:t>
            </a:r>
            <a:endParaRPr kumimoji="1" lang="zh-TW" altLang="en-US" sz="28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9395791" y="5888981"/>
            <a:ext cx="2796209"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循環經濟思維</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10" name="Text Box 3"/>
          <p:cNvSpPr txBox="1">
            <a:spLocks noChangeArrowheads="1"/>
          </p:cNvSpPr>
          <p:nvPr/>
        </p:nvSpPr>
        <p:spPr bwMode="auto">
          <a:xfrm rot="11718943">
            <a:off x="974726" y="1770063"/>
            <a:ext cx="6950074" cy="3324225"/>
          </a:xfrm>
          <a:prstGeom prst="rect">
            <a:avLst/>
          </a:prstGeom>
          <a:noFill/>
          <a:ln w="9525">
            <a:noFill/>
            <a:miter lim="800000"/>
          </a:ln>
        </p:spPr>
        <p:txBody>
          <a:bodyPr rot="10800000"/>
          <a:lstStyle/>
          <a:p>
            <a:endParaRPr lang="zh-TW" altLang="en-US">
              <a:solidFill>
                <a:srgbClr val="000000"/>
              </a:solidFill>
              <a:latin typeface="標楷體" panose="03000509000000000000" charset="-120"/>
              <a:ea typeface="標楷體" panose="03000509000000000000" charset="-120"/>
              <a:cs typeface="標楷體" panose="03000509000000000000" charset="-120"/>
            </a:endParaRPr>
          </a:p>
        </p:txBody>
      </p:sp>
      <p:grpSp>
        <p:nvGrpSpPr>
          <p:cNvPr id="39" name="群組 38"/>
          <p:cNvGrpSpPr/>
          <p:nvPr/>
        </p:nvGrpSpPr>
        <p:grpSpPr>
          <a:xfrm>
            <a:off x="736649" y="1311075"/>
            <a:ext cx="10131443" cy="4316708"/>
            <a:chOff x="1190450" y="1319728"/>
            <a:chExt cx="10131443" cy="4316708"/>
          </a:xfrm>
        </p:grpSpPr>
        <p:grpSp>
          <p:nvGrpSpPr>
            <p:cNvPr id="12" name="Freeform 3"/>
            <p:cNvGrpSpPr/>
            <p:nvPr/>
          </p:nvGrpSpPr>
          <p:grpSpPr bwMode="auto">
            <a:xfrm>
              <a:off x="2336299" y="1319728"/>
              <a:ext cx="7970953" cy="3890442"/>
              <a:chOff x="637" y="979"/>
              <a:chExt cx="4378" cy="2358"/>
            </a:xfrm>
          </p:grpSpPr>
          <p:pic>
            <p:nvPicPr>
              <p:cNvPr id="13" name="Freeform 3"/>
              <p:cNvPicPr>
                <a:picLocks noChangeArrowheads="1"/>
              </p:cNvPicPr>
              <p:nvPr/>
            </p:nvPicPr>
            <p:blipFill>
              <a:blip r:embed="rId1"/>
              <a:srcRect/>
              <a:stretch>
                <a:fillRect/>
              </a:stretch>
            </p:blipFill>
            <p:spPr bwMode="auto">
              <a:xfrm>
                <a:off x="680" y="979"/>
                <a:ext cx="4289" cy="2358"/>
              </a:xfrm>
              <a:prstGeom prst="rect">
                <a:avLst/>
              </a:prstGeom>
              <a:noFill/>
              <a:ln w="9525">
                <a:noFill/>
                <a:miter lim="800000"/>
                <a:headEnd/>
                <a:tailEnd/>
              </a:ln>
            </p:spPr>
          </p:pic>
          <p:sp>
            <p:nvSpPr>
              <p:cNvPr id="14" name="Text Box 3"/>
              <p:cNvSpPr txBox="1">
                <a:spLocks noChangeArrowheads="1"/>
              </p:cNvSpPr>
              <p:nvPr/>
            </p:nvSpPr>
            <p:spPr bwMode="auto">
              <a:xfrm rot="-9881057">
                <a:off x="637" y="1113"/>
                <a:ext cx="4378" cy="2094"/>
              </a:xfrm>
              <a:prstGeom prst="rect">
                <a:avLst/>
              </a:prstGeom>
              <a:noFill/>
              <a:ln w="9525">
                <a:noFill/>
                <a:miter lim="800000"/>
              </a:ln>
            </p:spPr>
            <p:txBody>
              <a:bodyPr rot="10800000"/>
              <a:lstStyle/>
              <a:p>
                <a:endParaRPr lang="zh-TW" altLang="en-US">
                  <a:solidFill>
                    <a:srgbClr val="000000"/>
                  </a:solidFill>
                  <a:latin typeface="標楷體" panose="03000509000000000000" charset="-120"/>
                  <a:ea typeface="標楷體" panose="03000509000000000000" charset="-120"/>
                  <a:cs typeface="標楷體" panose="03000509000000000000" charset="-120"/>
                </a:endParaRPr>
              </a:p>
            </p:txBody>
          </p:sp>
        </p:grpSp>
        <p:sp>
          <p:nvSpPr>
            <p:cNvPr id="16" name="文字方塊 15"/>
            <p:cNvSpPr txBox="1"/>
            <p:nvPr/>
          </p:nvSpPr>
          <p:spPr>
            <a:xfrm>
              <a:off x="3980346" y="2073202"/>
              <a:ext cx="1798297" cy="400110"/>
            </a:xfrm>
            <a:prstGeom prst="rect">
              <a:avLst/>
            </a:prstGeom>
            <a:noFill/>
          </p:spPr>
          <p:txBody>
            <a:bodyPr wrap="square" rtlCol="0">
              <a:spAutoFit/>
            </a:bodyPr>
            <a:lstStyle/>
            <a:p>
              <a:pPr algn="ctr"/>
              <a:r>
                <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再生供應鏈</a:t>
              </a:r>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8362075" y="1319728"/>
              <a:ext cx="1798297" cy="1015663"/>
            </a:xfrm>
            <a:prstGeom prst="rect">
              <a:avLst/>
            </a:prstGeom>
            <a:noFill/>
          </p:spPr>
          <p:txBody>
            <a:bodyPr wrap="square" rtlCol="0">
              <a:spAutoFit/>
            </a:bodyPr>
            <a:lstStyle/>
            <a:p>
              <a:pPr algn="ctr"/>
              <a:r>
                <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生產</a:t>
              </a:r>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gn="ctr"/>
              <a:r>
                <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a:t>
              </a:r>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gn="ctr"/>
              <a:r>
                <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能源回收</a:t>
              </a:r>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9523596" y="4158783"/>
              <a:ext cx="1798297" cy="400110"/>
            </a:xfrm>
            <a:prstGeom prst="rect">
              <a:avLst/>
            </a:prstGeom>
            <a:noFill/>
          </p:spPr>
          <p:txBody>
            <a:bodyPr wrap="square" rtlCol="0">
              <a:spAutoFit/>
            </a:bodyPr>
            <a:lstStyle/>
            <a:p>
              <a:pPr algn="ctr"/>
              <a:r>
                <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消費</a:t>
              </a:r>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4334390" y="4620773"/>
              <a:ext cx="1531358" cy="1015663"/>
            </a:xfrm>
            <a:prstGeom prst="rect">
              <a:avLst/>
            </a:prstGeom>
            <a:noFill/>
          </p:spPr>
          <p:txBody>
            <a:bodyPr wrap="square" rtlCol="0">
              <a:spAutoFit/>
            </a:bodyPr>
            <a:lstStyle/>
            <a:p>
              <a:pPr algn="ctr"/>
              <a:r>
                <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翻新</a:t>
              </a:r>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gn="ctr"/>
              <a:r>
                <a:rPr kumimoji="1"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a:t>
              </a:r>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gn="ctr"/>
              <a:r>
                <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再利用</a:t>
              </a:r>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1190450" y="3001894"/>
              <a:ext cx="1798297" cy="707886"/>
            </a:xfrm>
            <a:prstGeom prst="rect">
              <a:avLst/>
            </a:prstGeom>
            <a:noFill/>
          </p:spPr>
          <p:txBody>
            <a:bodyPr wrap="square" rtlCol="0">
              <a:spAutoFit/>
            </a:bodyPr>
            <a:lstStyle/>
            <a:p>
              <a:pPr algn="ctr"/>
              <a:r>
                <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垃圾轉化</a:t>
              </a:r>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gn="ctr"/>
              <a:r>
                <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為能源</a:t>
              </a:r>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grpSp>
      <p:sp>
        <p:nvSpPr>
          <p:cNvPr id="40" name="文字方塊 39"/>
          <p:cNvSpPr txBox="1"/>
          <p:nvPr/>
        </p:nvSpPr>
        <p:spPr>
          <a:xfrm>
            <a:off x="3428525" y="2764970"/>
            <a:ext cx="4889500" cy="1200329"/>
          </a:xfrm>
          <a:prstGeom prst="rect">
            <a:avLst/>
          </a:prstGeom>
          <a:noFill/>
        </p:spPr>
        <p:txBody>
          <a:bodyPr wrap="square" rtlCol="0">
            <a:spAutoFit/>
          </a:bodyPr>
          <a:lstStyle/>
          <a:p>
            <a:r>
              <a:rPr lang="zh-TW" altLang="en-US" sz="2400" b="1" dirty="0">
                <a:solidFill>
                  <a:schemeClr val="bg2">
                    <a:lumMod val="10000"/>
                  </a:schemeClr>
                </a:solidFill>
                <a:latin typeface="微軟正黑體" panose="020B0604030504040204" pitchFamily="34" charset="-120"/>
                <a:ea typeface="微軟正黑體" panose="020B0604030504040204" pitchFamily="34" charset="-120"/>
              </a:rPr>
              <a:t>循環經濟是一個可恢復且可再生的產業體系，消除廢棄物並使得資源能夠更有效率地被利用。</a:t>
            </a:r>
            <a:endParaRPr kumimoji="1" lang="zh-TW" altLang="en-US" sz="2400" b="1" dirty="0">
              <a:solidFill>
                <a:schemeClr val="bg2">
                  <a:lumMod val="10000"/>
                </a:schemeClr>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stretch>
            <a:fillRect/>
          </a:stretch>
        </p:blipFill>
        <p:spPr>
          <a:xfrm>
            <a:off x="1635798" y="1740203"/>
            <a:ext cx="1226038" cy="1177853"/>
          </a:xfrm>
          <a:prstGeom prst="rect">
            <a:avLst/>
          </a:prstGeom>
        </p:spPr>
      </p:pic>
      <p:pic>
        <p:nvPicPr>
          <p:cNvPr id="3" name="圖片 2"/>
          <p:cNvPicPr>
            <a:picLocks noChangeAspect="1"/>
          </p:cNvPicPr>
          <p:nvPr/>
        </p:nvPicPr>
        <p:blipFill>
          <a:blip r:embed="rId3"/>
          <a:stretch>
            <a:fillRect/>
          </a:stretch>
        </p:blipFill>
        <p:spPr>
          <a:xfrm>
            <a:off x="3420493" y="729001"/>
            <a:ext cx="2010403" cy="1323219"/>
          </a:xfrm>
          <a:prstGeom prst="rect">
            <a:avLst/>
          </a:prstGeom>
        </p:spPr>
      </p:pic>
      <p:pic>
        <p:nvPicPr>
          <p:cNvPr id="4" name="圖片 3"/>
          <p:cNvPicPr>
            <a:picLocks noChangeAspect="1"/>
          </p:cNvPicPr>
          <p:nvPr/>
        </p:nvPicPr>
        <p:blipFill>
          <a:blip r:embed="rId4"/>
          <a:stretch>
            <a:fillRect/>
          </a:stretch>
        </p:blipFill>
        <p:spPr>
          <a:xfrm>
            <a:off x="6897056" y="1141440"/>
            <a:ext cx="1237543" cy="1323219"/>
          </a:xfrm>
          <a:prstGeom prst="rect">
            <a:avLst/>
          </a:prstGeom>
        </p:spPr>
      </p:pic>
      <p:pic>
        <p:nvPicPr>
          <p:cNvPr id="8" name="圖片 7"/>
          <p:cNvPicPr>
            <a:picLocks noChangeAspect="1"/>
          </p:cNvPicPr>
          <p:nvPr/>
        </p:nvPicPr>
        <p:blipFill>
          <a:blip r:embed="rId5"/>
          <a:stretch>
            <a:fillRect/>
          </a:stretch>
        </p:blipFill>
        <p:spPr>
          <a:xfrm>
            <a:off x="8798452" y="2829437"/>
            <a:ext cx="1621185" cy="1287221"/>
          </a:xfrm>
          <a:prstGeom prst="rect">
            <a:avLst/>
          </a:prstGeom>
        </p:spPr>
      </p:pic>
      <p:pic>
        <p:nvPicPr>
          <p:cNvPr id="11" name="圖片 10"/>
          <p:cNvPicPr>
            <a:picLocks noChangeAspect="1"/>
          </p:cNvPicPr>
          <p:nvPr/>
        </p:nvPicPr>
        <p:blipFill>
          <a:blip r:embed="rId6"/>
          <a:stretch>
            <a:fillRect/>
          </a:stretch>
        </p:blipFill>
        <p:spPr>
          <a:xfrm>
            <a:off x="5285646" y="4330234"/>
            <a:ext cx="1175259" cy="1065701"/>
          </a:xfrm>
          <a:prstGeom prst="rect">
            <a:avLst/>
          </a:prstGeom>
        </p:spPr>
      </p:pic>
      <p:sp>
        <p:nvSpPr>
          <p:cNvPr id="25" name="文字方塊 24"/>
          <p:cNvSpPr txBox="1"/>
          <p:nvPr/>
        </p:nvSpPr>
        <p:spPr>
          <a:xfrm>
            <a:off x="9069795" y="5888981"/>
            <a:ext cx="3122205"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綠色無污染重生</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24" name="文字方塊 23"/>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7718307" y="5874434"/>
            <a:ext cx="4467067"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循環經濟之例子</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手機</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6316434" y="1137443"/>
            <a:ext cx="5875566" cy="4339650"/>
          </a:xfrm>
          <a:prstGeom prst="rect">
            <a:avLst/>
          </a:prstGeom>
          <a:noFill/>
        </p:spPr>
        <p:txBody>
          <a:bodyPr wrap="square" rtlCol="0">
            <a:spAutoFit/>
          </a:bodyPr>
          <a:lstStyle/>
          <a:p>
            <a:pPr algn="just"/>
            <a:r>
              <a:rPr lang="zh-TW" altLang="en-US" sz="2300" dirty="0">
                <a:latin typeface="微軟正黑體" panose="020B0604030504040204" pitchFamily="34" charset="-120"/>
                <a:ea typeface="微軟正黑體" panose="020B0604030504040204" pitchFamily="34" charset="-120"/>
              </a:rPr>
              <a:t>在循環經濟的系統裡，資源的價值在任何時刻皆能確保最大化，能夠循環再生、不斷被運用。手機的製造，從材料、零組件、組成到成品，價值被層層加值上去，使用後應該也要盡力維持產品的最高價值。還能使用的手機可以利用、分銷，或是繼續給另外一位使用者，若是不能使用的手機才走到回收的途徑。</a:t>
            </a:r>
            <a:endParaRPr lang="en-US" altLang="zh-TW" sz="2300" dirty="0">
              <a:latin typeface="微軟正黑體" panose="020B0604030504040204" pitchFamily="34" charset="-120"/>
              <a:ea typeface="微軟正黑體" panose="020B0604030504040204" pitchFamily="34" charset="-120"/>
            </a:endParaRPr>
          </a:p>
          <a:p>
            <a:pPr algn="just"/>
            <a:r>
              <a:rPr lang="zh-TW" altLang="en-US" sz="2300" dirty="0">
                <a:latin typeface="微軟正黑體" panose="020B0604030504040204" pitchFamily="34" charset="-120"/>
                <a:ea typeface="微軟正黑體" panose="020B0604030504040204" pitchFamily="34" charset="-120"/>
              </a:rPr>
              <a:t>產品的功能「價值」越能保存，循環過程要投入的資源也越少！</a:t>
            </a:r>
            <a:r>
              <a:rPr lang="zh-TW" altLang="en-US" sz="2300" b="1" dirty="0">
                <a:latin typeface="微軟正黑體" panose="020B0604030504040204" pitchFamily="34" charset="-120"/>
                <a:ea typeface="微軟正黑體" panose="020B0604030504040204" pitchFamily="34" charset="-120"/>
              </a:rPr>
              <a:t>因此內循環的力量是循環經濟裡面最重要的觀念</a:t>
            </a:r>
            <a:r>
              <a:rPr lang="zh-TW" altLang="en-US" sz="2300" dirty="0">
                <a:latin typeface="微軟正黑體" panose="020B0604030504040204" pitchFamily="34" charset="-120"/>
                <a:ea typeface="微軟正黑體" panose="020B0604030504040204" pitchFamily="34" charset="-120"/>
              </a:rPr>
              <a:t>，也是蘊藏最大量商機的所在。</a:t>
            </a:r>
            <a:endParaRPr lang="hr-HR" altLang="zh-TW" sz="2300"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5926" y="1531270"/>
            <a:ext cx="6024583" cy="3207454"/>
          </a:xfrm>
          <a:prstGeom prst="rect">
            <a:avLst/>
          </a:prstGeom>
        </p:spPr>
      </p:pic>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5637680" y="6217168"/>
            <a:ext cx="6554320"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生物循環＋工業循環</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pic>
        <p:nvPicPr>
          <p:cNvPr id="10" name="圖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37632"/>
            <a:ext cx="12192000" cy="5445332"/>
          </a:xfrm>
          <a:prstGeom prst="rect">
            <a:avLst/>
          </a:prstGeom>
        </p:spPr>
      </p:pic>
      <p:sp>
        <p:nvSpPr>
          <p:cNvPr id="11" name="文字方塊 10"/>
          <p:cNvSpPr txBox="1"/>
          <p:nvPr/>
        </p:nvSpPr>
        <p:spPr>
          <a:xfrm>
            <a:off x="6515101" y="863600"/>
            <a:ext cx="5257799" cy="5078313"/>
          </a:xfrm>
          <a:prstGeom prst="rect">
            <a:avLst/>
          </a:prstGeom>
          <a:solidFill>
            <a:schemeClr val="accent6">
              <a:lumMod val="60000"/>
              <a:lumOff val="40000"/>
            </a:schemeClr>
          </a:solidFill>
        </p:spPr>
        <p:txBody>
          <a:bodyPr wrap="square" rtlCol="0">
            <a:spAutoFit/>
          </a:bodyPr>
          <a:lstStyle/>
          <a:p>
            <a:pPr algn="ctr"/>
            <a:r>
              <a:rPr lang="zh-TW" altLang="en-US" sz="3600" dirty="0">
                <a:latin typeface="微軟正黑體" panose="020B0604030504040204" pitchFamily="34" charset="-120"/>
                <a:ea typeface="微軟正黑體" panose="020B0604030504040204" pitchFamily="34" charset="-120"/>
              </a:rPr>
              <a:t>生物循環</a:t>
            </a:r>
            <a:endParaRPr lang="zh-TW" altLang="en-US"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產品由生物可分解的原料製成，最後回到生態循環提供養分。</a:t>
            </a:r>
            <a:endParaRPr lang="zh-TW" altLang="en-US" sz="3600" dirty="0">
              <a:latin typeface="微軟正黑體" panose="020B0604030504040204" pitchFamily="34" charset="-120"/>
              <a:ea typeface="微軟正黑體" panose="020B0604030504040204" pitchFamily="34" charset="-120"/>
            </a:endParaRPr>
          </a:p>
          <a:p>
            <a:r>
              <a:rPr lang="sk-SK" altLang="zh-TW" sz="3600" dirty="0">
                <a:latin typeface="微軟正黑體" panose="020B0604030504040204" pitchFamily="34" charset="-120"/>
                <a:ea typeface="微軟正黑體" panose="020B0604030504040204" pitchFamily="34" charset="-120"/>
              </a:rPr>
              <a:t> </a:t>
            </a:r>
            <a:endParaRPr lang="sk-SK"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常見的回歸生物圈的方式包括厭氧消化、堆肥等，亦可透過級聯循環延長材料壽命，發揮每一分價值</a:t>
            </a:r>
            <a:r>
              <a:rPr lang="zh-TW" altLang="en-US" dirty="0">
                <a:latin typeface="微軟正黑體" panose="020B0604030504040204" pitchFamily="34" charset="-120"/>
                <a:ea typeface="微軟正黑體" panose="020B0604030504040204" pitchFamily="34" charset="-120"/>
              </a:rPr>
              <a:t>。</a:t>
            </a:r>
            <a:endParaRPr kumimoji="1" lang="zh-TW" altLang="en-US"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5645151" y="6182964"/>
            <a:ext cx="6546849"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生物循環＋工業循環</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pic>
        <p:nvPicPr>
          <p:cNvPr id="10" name="圖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37632"/>
            <a:ext cx="12192000" cy="5445332"/>
          </a:xfrm>
          <a:prstGeom prst="rect">
            <a:avLst/>
          </a:prstGeom>
        </p:spPr>
      </p:pic>
      <p:sp>
        <p:nvSpPr>
          <p:cNvPr id="11" name="文字方塊 10"/>
          <p:cNvSpPr txBox="1"/>
          <p:nvPr/>
        </p:nvSpPr>
        <p:spPr>
          <a:xfrm>
            <a:off x="679451" y="921141"/>
            <a:ext cx="5257799" cy="5001369"/>
          </a:xfrm>
          <a:prstGeom prst="rect">
            <a:avLst/>
          </a:prstGeom>
          <a:solidFill>
            <a:srgbClr val="5C80C0"/>
          </a:solidFill>
        </p:spPr>
        <p:txBody>
          <a:bodyPr wrap="square" rtlCol="0">
            <a:spAutoFit/>
          </a:bodyPr>
          <a:lstStyle/>
          <a:p>
            <a:r>
              <a:rPr lang="zh-TW" altLang="en-US" sz="2900" dirty="0">
                <a:latin typeface="微軟正黑體" panose="020B0604030504040204" pitchFamily="34" charset="-120"/>
                <a:ea typeface="微軟正黑體" panose="020B0604030504040204" pitchFamily="34" charset="-120"/>
              </a:rPr>
              <a:t>工業循環</a:t>
            </a:r>
            <a:endParaRPr lang="zh-TW" altLang="en-US" sz="2900" dirty="0">
              <a:latin typeface="微軟正黑體" panose="020B0604030504040204" pitchFamily="34" charset="-120"/>
              <a:ea typeface="微軟正黑體" panose="020B0604030504040204" pitchFamily="34" charset="-120"/>
            </a:endParaRPr>
          </a:p>
          <a:p>
            <a:r>
              <a:rPr lang="zh-TW" altLang="en-US" sz="2900" dirty="0">
                <a:latin typeface="微軟正黑體" panose="020B0604030504040204" pitchFamily="34" charset="-120"/>
                <a:ea typeface="微軟正黑體" panose="020B0604030504040204" pitchFamily="34" charset="-120"/>
              </a:rPr>
              <a:t>產品材料持續回到工業循環，將可再利用的材質維持同等品質回收、或升級製成更高價值的新產品。</a:t>
            </a:r>
            <a:endParaRPr lang="zh-TW" altLang="en-US" sz="2900" dirty="0">
              <a:latin typeface="微軟正黑體" panose="020B0604030504040204" pitchFamily="34" charset="-120"/>
              <a:ea typeface="微軟正黑體" panose="020B0604030504040204" pitchFamily="34" charset="-120"/>
            </a:endParaRPr>
          </a:p>
          <a:p>
            <a:r>
              <a:rPr lang="sk-SK" altLang="zh-TW" sz="2900" dirty="0">
                <a:latin typeface="微軟正黑體" panose="020B0604030504040204" pitchFamily="34" charset="-120"/>
                <a:ea typeface="微軟正黑體" panose="020B0604030504040204" pitchFamily="34" charset="-120"/>
              </a:rPr>
              <a:t> </a:t>
            </a:r>
            <a:endParaRPr lang="sk-SK" altLang="zh-TW" sz="2900" dirty="0">
              <a:latin typeface="微軟正黑體" panose="020B0604030504040204" pitchFamily="34" charset="-120"/>
              <a:ea typeface="微軟正黑體" panose="020B0604030504040204" pitchFamily="34" charset="-120"/>
            </a:endParaRPr>
          </a:p>
          <a:p>
            <a:r>
              <a:rPr lang="zh-TW" altLang="en-US" sz="2900" dirty="0">
                <a:latin typeface="微軟正黑體" panose="020B0604030504040204" pitchFamily="34" charset="-120"/>
                <a:ea typeface="微軟正黑體" panose="020B0604030504040204" pitchFamily="34" charset="-120"/>
              </a:rPr>
              <a:t>將無法直接再利用的產品維修、翻新，再來才是將塑膠、金屬等無法生物分解之材料回收製成新產品，這樣才能最有效地利用能、資源。</a:t>
            </a:r>
            <a:endParaRPr kumimoji="1" lang="zh-TW" altLang="en-US" sz="29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2" name="矩形 1"/>
          <p:cNvSpPr/>
          <p:nvPr/>
        </p:nvSpPr>
        <p:spPr>
          <a:xfrm>
            <a:off x="805543" y="995950"/>
            <a:ext cx="10580914" cy="4278094"/>
          </a:xfrm>
          <a:prstGeom prst="rect">
            <a:avLst/>
          </a:prstGeom>
        </p:spPr>
        <p:txBody>
          <a:bodyPr wrap="square">
            <a:spAutoFit/>
          </a:bodyPr>
          <a:lstStyle/>
          <a:p>
            <a:pPr marL="457200" indent="-457200" algn="just">
              <a:spcBef>
                <a:spcPct val="50000"/>
              </a:spcBef>
              <a:buClrTx/>
              <a:buFont typeface="Arial" panose="020B0604020202020204" pitchFamily="34" charset="0"/>
              <a:buChar char="•"/>
            </a:pPr>
            <a:r>
              <a:rPr lang="zh-TW" altLang="en-US" sz="3200" dirty="0">
                <a:highlight>
                  <a:srgbClr val="FFFF00"/>
                </a:highlight>
                <a:latin typeface="微軟正黑體" panose="020B0604030504040204" pitchFamily="34" charset="-120"/>
                <a:ea typeface="微軟正黑體" panose="020B0604030504040204" pitchFamily="34" charset="-120"/>
              </a:rPr>
              <a:t>前言</a:t>
            </a:r>
            <a:endParaRPr lang="en-US" altLang="zh-TW" sz="3200" dirty="0">
              <a:highlight>
                <a:srgbClr val="FFFF00"/>
              </a:highlight>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循環經濟簡介</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邁向循環經濟之路</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循環經濟效應</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淨零碳排</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資源循環案例</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結語</a:t>
            </a:r>
            <a:endParaRPr lang="zh-TW" altLang="en-US" sz="32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0260623" y="5888981"/>
            <a:ext cx="1931377"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簡報大綱</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9" name="文字方塊 8"/>
          <p:cNvSpPr txBox="1"/>
          <p:nvPr/>
        </p:nvSpPr>
        <p:spPr>
          <a:xfrm rot="10800000" flipH="1" flipV="1">
            <a:off x="101600" y="41567"/>
            <a:ext cx="9897165" cy="706755"/>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城市採礦與循環經濟相關案例分享</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125880" y="6281955"/>
            <a:ext cx="11940240" cy="477054"/>
          </a:xfrm>
          <a:prstGeom prst="rect">
            <a:avLst/>
          </a:prstGeom>
          <a:noFill/>
        </p:spPr>
        <p:txBody>
          <a:bodyPr wrap="square" rtlCol="0">
            <a:spAutoFit/>
          </a:bodyPr>
          <a:lstStyle/>
          <a:p>
            <a:r>
              <a:rPr lang="zh-TW" altLang="en-US" sz="2500" dirty="0">
                <a:solidFill>
                  <a:srgbClr val="FFFF00"/>
                </a:solidFill>
                <a:latin typeface="源泉圓體 TTF Medium" panose="020B0600000000000000" pitchFamily="34" charset="-120"/>
                <a:ea typeface="源泉圓體 TTF Medium" panose="020B0600000000000000" pitchFamily="34" charset="-120"/>
              </a:rPr>
              <a:t>透過重新設計產品及商業模式，增加原物料的使用價值，減少浪費以及對環境的負擔</a:t>
            </a:r>
            <a:endParaRPr kumimoji="1" lang="zh-TW" altLang="en-US" sz="2500" dirty="0">
              <a:solidFill>
                <a:srgbClr val="FFFF00"/>
              </a:solidFill>
              <a:latin typeface="源泉圓體 TTF Medium" panose="020B0600000000000000" pitchFamily="34" charset="-120"/>
              <a:ea typeface="源泉圓體 TTF Medium" panose="020B0600000000000000" pitchFamily="34" charset="-120"/>
            </a:endParaRPr>
          </a:p>
        </p:txBody>
      </p:sp>
      <p:pic>
        <p:nvPicPr>
          <p:cNvPr id="10" name="圖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37632"/>
            <a:ext cx="12192000" cy="5445332"/>
          </a:xfrm>
          <a:prstGeom prst="rect">
            <a:avLst/>
          </a:prstGeom>
        </p:spPr>
      </p:pic>
      <p:sp>
        <p:nvSpPr>
          <p:cNvPr id="8" name="文字方塊 7"/>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10" name="文字方塊 9"/>
          <p:cNvSpPr txBox="1"/>
          <p:nvPr/>
        </p:nvSpPr>
        <p:spPr>
          <a:xfrm>
            <a:off x="6396317" y="5873375"/>
            <a:ext cx="5795683"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當蝴蝶鼓起雙翼</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4" name="文字方塊 3"/>
          <p:cNvSpPr txBox="1"/>
          <p:nvPr/>
        </p:nvSpPr>
        <p:spPr>
          <a:xfrm>
            <a:off x="463550" y="1159811"/>
            <a:ext cx="11264900" cy="3785652"/>
          </a:xfrm>
          <a:prstGeom prst="rect">
            <a:avLst/>
          </a:prstGeom>
          <a:noFill/>
        </p:spPr>
        <p:txBody>
          <a:bodyPr wrap="square" rtlCol="0">
            <a:spAutoFit/>
          </a:bodyPr>
          <a:lstStyle/>
          <a:p>
            <a:pPr algn="just"/>
            <a:r>
              <a:rPr kumimoji="1" lang="zh-TW" altLang="en-US" sz="2400" dirty="0">
                <a:solidFill>
                  <a:srgbClr val="002060"/>
                </a:solidFill>
                <a:latin typeface="微軟正黑體" panose="020B0604030504040204" pitchFamily="34" charset="-120"/>
                <a:ea typeface="微軟正黑體" panose="020B0604030504040204" pitchFamily="34" charset="-120"/>
              </a:rPr>
              <a:t>如果未來人類文明要像一直蝴蝶一樣破繭而出，就得鼓動雙翼。</a:t>
            </a:r>
            <a:endParaRPr kumimoji="1" lang="zh-TW" altLang="en-US" sz="2400" dirty="0">
              <a:solidFill>
                <a:srgbClr val="002060"/>
              </a:solidFill>
              <a:latin typeface="微軟正黑體" panose="020B0604030504040204" pitchFamily="34" charset="-120"/>
              <a:ea typeface="微軟正黑體" panose="020B0604030504040204" pitchFamily="34" charset="-120"/>
            </a:endParaRPr>
          </a:p>
          <a:p>
            <a:pPr algn="just"/>
            <a:endParaRPr kumimoji="1"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gn="just"/>
            <a:r>
              <a:rPr kumimoji="1" lang="zh-TW" altLang="en-US" sz="2800" dirty="0">
                <a:solidFill>
                  <a:schemeClr val="tx1">
                    <a:lumMod val="95000"/>
                    <a:lumOff val="5000"/>
                  </a:schemeClr>
                </a:solidFill>
                <a:latin typeface="微軟正黑體" panose="020B0604030504040204" pitchFamily="34" charset="-120"/>
                <a:ea typeface="微軟正黑體" panose="020B0604030504040204" pitchFamily="34" charset="-120"/>
              </a:rPr>
              <a:t>這樣的迴圈循環有賴系統裡新增加的角色，把本來只能是廢棄物的資源，轉變為可在運用的狀態。這些像是再製造者、回收者，也被稱為靜脈產業，如同人體般運作，將含廢棄物的血液，送回可新陳代謝的場域。</a:t>
            </a:r>
            <a:endParaRPr kumimoji="1" lang="zh-TW" altLang="en-US" sz="28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gn="just"/>
            <a:endParaRPr kumimoji="1" lang="zh-TW" altLang="en-US" sz="28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gn="just"/>
            <a:r>
              <a:rPr kumimoji="1" lang="zh-TW" altLang="en-US" sz="2800" dirty="0">
                <a:solidFill>
                  <a:schemeClr val="tx1">
                    <a:lumMod val="95000"/>
                    <a:lumOff val="5000"/>
                  </a:schemeClr>
                </a:solidFill>
                <a:latin typeface="微軟正黑體" panose="020B0604030504040204" pitchFamily="34" charset="-120"/>
                <a:ea typeface="微軟正黑體" panose="020B0604030504040204" pitchFamily="34" charset="-120"/>
              </a:rPr>
              <a:t>循環經濟的成功，需要仰賴每個環節的配合，如果沒有系統配合，沒有一個產品可以自己獨立循環。這之中每一個環節都是商機，都是一個創新的機會。</a:t>
            </a:r>
            <a:endParaRPr kumimoji="1" lang="zh-TW" altLang="en-US" sz="28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7785100" y="5874434"/>
            <a:ext cx="4303806"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循環經濟之核心七點</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4953000" cy="4154984"/>
          </a:xfrm>
          <a:prstGeom prst="rect">
            <a:avLst/>
          </a:prstGeom>
          <a:noFill/>
        </p:spPr>
        <p:txBody>
          <a:bodyPr wrap="square" rtlCol="0">
            <a:spAutoFit/>
          </a:bodyPr>
          <a:lstStyle/>
          <a:p>
            <a:r>
              <a:rPr lang="da-DK" altLang="zh-TW" sz="2400" b="1" dirty="0">
                <a:latin typeface="微軟正黑體" panose="020B0604030504040204" pitchFamily="34" charset="-120"/>
                <a:ea typeface="微軟正黑體" panose="020B0604030504040204" pitchFamily="34" charset="-120"/>
              </a:rPr>
              <a:t>1</a:t>
            </a:r>
            <a:r>
              <a:rPr lang="zh-TW" altLang="da-DK" sz="2400" b="1" dirty="0">
                <a:latin typeface="微軟正黑體" panose="020B0604030504040204" pitchFamily="34" charset="-120"/>
                <a:ea typeface="微軟正黑體" panose="020B0604030504040204" pitchFamily="34" charset="-120"/>
              </a:rPr>
              <a:t>．重新設計 </a:t>
            </a:r>
            <a:r>
              <a:rPr lang="da-DK" altLang="zh-TW" sz="2400" b="1" dirty="0" err="1">
                <a:latin typeface="微軟正黑體" panose="020B0604030504040204" pitchFamily="34" charset="-120"/>
                <a:ea typeface="微軟正黑體" panose="020B0604030504040204" pitchFamily="34" charset="-120"/>
              </a:rPr>
              <a:t>ReDesign</a:t>
            </a:r>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endParaRPr lang="da-DK" altLang="zh-TW" sz="2400" b="1" dirty="0">
              <a:latin typeface="微軟正黑體" panose="020B0604030504040204" pitchFamily="34" charset="-120"/>
              <a:ea typeface="微軟正黑體" panose="020B0604030504040204" pitchFamily="34" charset="-120"/>
            </a:endParaRPr>
          </a:p>
          <a:p>
            <a:r>
              <a:rPr lang="pt-BR" altLang="zh-TW" sz="2400" b="1" dirty="0">
                <a:latin typeface="微軟正黑體" panose="020B0604030504040204" pitchFamily="34" charset="-120"/>
                <a:ea typeface="微軟正黑體" panose="020B0604030504040204" pitchFamily="34" charset="-120"/>
              </a:rPr>
              <a:t>3</a:t>
            </a:r>
            <a:r>
              <a:rPr lang="zh-TW" altLang="pt-BR" sz="2400" b="1" dirty="0">
                <a:latin typeface="微軟正黑體" panose="020B0604030504040204" pitchFamily="34" charset="-120"/>
                <a:ea typeface="微軟正黑體" panose="020B0604030504040204" pitchFamily="34" charset="-120"/>
              </a:rPr>
              <a:t>．循環農業 </a:t>
            </a:r>
            <a:r>
              <a:rPr lang="pt-BR" altLang="zh-TW" sz="2400" b="1" dirty="0">
                <a:latin typeface="微軟正黑體" panose="020B0604030504040204" pitchFamily="34" charset="-120"/>
                <a:ea typeface="微軟正黑體" panose="020B0604030504040204" pitchFamily="34" charset="-120"/>
              </a:rPr>
              <a:t>Circular </a:t>
            </a:r>
            <a:r>
              <a:rPr lang="pt-BR" altLang="zh-TW" sz="2400" b="1" dirty="0" err="1">
                <a:latin typeface="微軟正黑體" panose="020B0604030504040204" pitchFamily="34" charset="-120"/>
                <a:ea typeface="微軟正黑體" panose="020B0604030504040204" pitchFamily="34" charset="-120"/>
              </a:rPr>
              <a:t>Agriculture</a:t>
            </a:r>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r>
              <a:rPr lang="es-ES_tradnl" altLang="zh-TW" sz="2400" b="1" dirty="0">
                <a:latin typeface="微軟正黑體" panose="020B0604030504040204" pitchFamily="34" charset="-120"/>
                <a:ea typeface="微軟正黑體" panose="020B0604030504040204" pitchFamily="34" charset="-120"/>
              </a:rPr>
              <a:t>5</a:t>
            </a:r>
            <a:r>
              <a:rPr lang="zh-TW" altLang="es-ES_tradnl" sz="2400" b="1" dirty="0">
                <a:latin typeface="微軟正黑體" panose="020B0604030504040204" pitchFamily="34" charset="-120"/>
                <a:ea typeface="微軟正黑體" panose="020B0604030504040204" pitchFamily="34" charset="-120"/>
              </a:rPr>
              <a:t>．産業共生 </a:t>
            </a:r>
            <a:r>
              <a:rPr lang="es-ES_tradnl" altLang="zh-TW" sz="2400" b="1" dirty="0">
                <a:latin typeface="微軟正黑體" panose="020B0604030504040204" pitchFamily="34" charset="-120"/>
                <a:ea typeface="微軟正黑體" panose="020B0604030504040204" pitchFamily="34" charset="-120"/>
              </a:rPr>
              <a:t>Industrial </a:t>
            </a:r>
            <a:r>
              <a:rPr lang="es-ES_tradnl" altLang="zh-TW" sz="2400" b="1" dirty="0" err="1">
                <a:latin typeface="微軟正黑體" panose="020B0604030504040204" pitchFamily="34" charset="-120"/>
                <a:ea typeface="微軟正黑體" panose="020B0604030504040204" pitchFamily="34" charset="-120"/>
              </a:rPr>
              <a:t>Symbiosis</a:t>
            </a:r>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endParaRPr lang="es-ES_tradnl" altLang="zh-TW" sz="2400" b="1" dirty="0">
              <a:latin typeface="微軟正黑體" panose="020B0604030504040204" pitchFamily="34" charset="-120"/>
              <a:ea typeface="微軟正黑體" panose="020B0604030504040204" pitchFamily="34" charset="-120"/>
            </a:endParaRPr>
          </a:p>
          <a:p>
            <a:r>
              <a:rPr lang="hr-HR" altLang="zh-TW" sz="2400" b="1" dirty="0">
                <a:latin typeface="微軟正黑體" panose="020B0604030504040204" pitchFamily="34" charset="-120"/>
                <a:ea typeface="微軟正黑體" panose="020B0604030504040204" pitchFamily="34" charset="-120"/>
              </a:rPr>
              <a:t>7</a:t>
            </a:r>
            <a:r>
              <a:rPr lang="zh-TW" altLang="hr-HR" sz="2400" b="1" dirty="0">
                <a:latin typeface="微軟正黑體" panose="020B0604030504040204" pitchFamily="34" charset="-120"/>
                <a:ea typeface="微軟正黑體" panose="020B0604030504040204" pitchFamily="34" charset="-120"/>
              </a:rPr>
              <a:t>．創新商業模式 </a:t>
            </a:r>
            <a:r>
              <a:rPr lang="hr-HR" altLang="zh-TW" sz="2400" b="1" dirty="0">
                <a:latin typeface="微軟正黑體" panose="020B0604030504040204" pitchFamily="34" charset="-120"/>
                <a:ea typeface="微軟正黑體" panose="020B0604030504040204" pitchFamily="34" charset="-120"/>
              </a:rPr>
              <a:t>Innovative Business Model</a:t>
            </a:r>
            <a:endParaRPr lang="zh-TW" altLang="en-US" sz="24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5981700" y="935604"/>
            <a:ext cx="5384800" cy="2677656"/>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2</a:t>
            </a:r>
            <a:r>
              <a:rPr lang="zh-TW" altLang="en-US" sz="2400" b="1" dirty="0">
                <a:latin typeface="微軟正黑體" panose="020B0604030504040204" pitchFamily="34" charset="-120"/>
                <a:ea typeface="微軟正黑體" panose="020B0604030504040204" pitchFamily="34" charset="-120"/>
              </a:rPr>
              <a:t>．循環加値 </a:t>
            </a:r>
            <a:r>
              <a:rPr lang="en-US" altLang="zh-TW" sz="2400" b="1" dirty="0">
                <a:latin typeface="微軟正黑體" panose="020B0604030504040204" pitchFamily="34" charset="-120"/>
                <a:ea typeface="微軟正黑體" panose="020B0604030504040204" pitchFamily="34" charset="-120"/>
              </a:rPr>
              <a:t>Circular Processing</a:t>
            </a:r>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rPr>
              <a:t>4</a:t>
            </a:r>
            <a:r>
              <a:rPr lang="zh-TW" altLang="en-US" sz="2400" b="1" dirty="0">
                <a:latin typeface="微軟正黑體" panose="020B0604030504040204" pitchFamily="34" charset="-120"/>
                <a:ea typeface="微軟正黑體" panose="020B0604030504040204" pitchFamily="34" charset="-120"/>
              </a:rPr>
              <a:t>．回收還原 </a:t>
            </a:r>
            <a:r>
              <a:rPr lang="en-US" altLang="zh-TW" sz="2400" b="1" dirty="0">
                <a:latin typeface="微軟正黑體" panose="020B0604030504040204" pitchFamily="34" charset="-120"/>
                <a:ea typeface="微軟正黑體" panose="020B0604030504040204" pitchFamily="34" charset="-120"/>
              </a:rPr>
              <a:t>Recycle</a:t>
            </a:r>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rPr>
              <a:t>6</a:t>
            </a:r>
            <a:r>
              <a:rPr lang="zh-TW" altLang="en-US" sz="2400" b="1" dirty="0">
                <a:latin typeface="微軟正黑體" panose="020B0604030504040204" pitchFamily="34" charset="-120"/>
                <a:ea typeface="微軟正黑體" panose="020B0604030504040204" pitchFamily="34" charset="-120"/>
              </a:rPr>
              <a:t>．共享經濟 </a:t>
            </a:r>
            <a:r>
              <a:rPr lang="en-US" altLang="zh-TW" sz="2400" b="1" dirty="0">
                <a:latin typeface="微軟正黑體" panose="020B0604030504040204" pitchFamily="34" charset="-120"/>
                <a:ea typeface="微軟正黑體" panose="020B0604030504040204" pitchFamily="34" charset="-120"/>
              </a:rPr>
              <a:t>Sharing Economy</a:t>
            </a:r>
            <a:endParaRPr lang="zh-TW" altLang="en-US" sz="2400"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7785100" y="5874434"/>
            <a:ext cx="4350871"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循環經濟之核心七點</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11201400" cy="2690865"/>
          </a:xfrm>
          <a:prstGeom prst="rect">
            <a:avLst/>
          </a:prstGeom>
          <a:noFill/>
        </p:spPr>
        <p:txBody>
          <a:bodyPr wrap="square" rtlCol="0">
            <a:spAutoFit/>
          </a:bodyPr>
          <a:lstStyle/>
          <a:p>
            <a:r>
              <a:rPr lang="zh-TW" altLang="da-DK" sz="2400" b="1" dirty="0">
                <a:latin typeface="微軟正黑體" panose="020B0604030504040204" pitchFamily="34" charset="-120"/>
                <a:ea typeface="微軟正黑體" panose="020B0604030504040204" pitchFamily="34" charset="-120"/>
              </a:rPr>
              <a:t>重新設計 </a:t>
            </a:r>
            <a:r>
              <a:rPr lang="da-DK" altLang="zh-TW" sz="2400" b="1" dirty="0" err="1">
                <a:latin typeface="微軟正黑體" panose="020B0604030504040204" pitchFamily="34" charset="-120"/>
                <a:ea typeface="微軟正黑體" panose="020B0604030504040204" pitchFamily="34" charset="-120"/>
              </a:rPr>
              <a:t>ReDesign</a:t>
            </a:r>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800" dirty="0">
                <a:latin typeface="微軟正黑體" panose="020B0604030504040204" pitchFamily="34" charset="-120"/>
                <a:ea typeface="微軟正黑體" panose="020B0604030504040204" pitchFamily="34" charset="-120"/>
              </a:rPr>
              <a:t>現行的產品設計大多沒有系統化的考慮資源重複使用的必然性，也因此即便落實回收，材料卻無法有效地被復原，而成為污染源。因此，最有效的方式便是從源頭改善，重新設計。</a:t>
            </a:r>
            <a:endParaRPr lang="zh-TW" altLang="en-US" sz="28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7785100" y="5874434"/>
            <a:ext cx="4350871"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循環經濟之核心七點</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a:off x="101601" y="948692"/>
            <a:ext cx="11201400" cy="2044534"/>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循環加値 </a:t>
            </a:r>
            <a:r>
              <a:rPr lang="en-US" altLang="zh-TW" sz="2400" b="1" dirty="0">
                <a:latin typeface="微軟正黑體" panose="020B0604030504040204" pitchFamily="34" charset="-120"/>
                <a:ea typeface="微軟正黑體" panose="020B0604030504040204" pitchFamily="34" charset="-120"/>
              </a:rPr>
              <a:t>Circular Processing</a:t>
            </a:r>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800" dirty="0">
                <a:latin typeface="微軟正黑體" panose="020B0604030504040204" pitchFamily="34" charset="-120"/>
                <a:ea typeface="微軟正黑體" panose="020B0604030504040204" pitchFamily="34" charset="-120"/>
              </a:rPr>
              <a:t>依產品狀況不同，藉維修、再利用、翻新、再製造等過程有效率地運用資源，可以讓產品與資源的價值最大化，創造企業與消費者的雙贏。</a:t>
            </a:r>
            <a:endParaRPr lang="zh-TW" altLang="en-US" sz="2800"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7785100" y="5874434"/>
            <a:ext cx="4337424"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循環經濟之核心七點</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897504"/>
            <a:ext cx="11315700" cy="3398751"/>
          </a:xfrm>
          <a:prstGeom prst="rect">
            <a:avLst/>
          </a:prstGeom>
          <a:noFill/>
        </p:spPr>
        <p:txBody>
          <a:bodyPr wrap="square" rtlCol="0">
            <a:spAutoFit/>
          </a:bodyPr>
          <a:lstStyle/>
          <a:p>
            <a:r>
              <a:rPr lang="zh-TW" altLang="pt-BR" sz="2400" b="1" dirty="0">
                <a:latin typeface="微軟正黑體" panose="020B0604030504040204" pitchFamily="34" charset="-120"/>
                <a:ea typeface="微軟正黑體" panose="020B0604030504040204" pitchFamily="34" charset="-120"/>
              </a:rPr>
              <a:t>循環農業 </a:t>
            </a:r>
            <a:r>
              <a:rPr lang="pt-BR" altLang="zh-TW" sz="2400" b="1" dirty="0">
                <a:latin typeface="微軟正黑體" panose="020B0604030504040204" pitchFamily="34" charset="-120"/>
                <a:ea typeface="微軟正黑體" panose="020B0604030504040204" pitchFamily="34" charset="-120"/>
              </a:rPr>
              <a:t>Circular </a:t>
            </a:r>
            <a:r>
              <a:rPr lang="pt-BR" altLang="zh-TW" sz="2400" b="1" dirty="0" err="1">
                <a:latin typeface="微軟正黑體" panose="020B0604030504040204" pitchFamily="34" charset="-120"/>
                <a:ea typeface="微軟正黑體" panose="020B0604030504040204" pitchFamily="34" charset="-120"/>
              </a:rPr>
              <a:t>Agriculture</a:t>
            </a:r>
            <a:endParaRPr lang="zh-TW" altLang="en-US" sz="2400" b="1" dirty="0">
              <a:latin typeface="微軟正黑體" panose="020B0604030504040204" pitchFamily="34" charset="-120"/>
              <a:ea typeface="微軟正黑體" panose="020B0604030504040204" pitchFamily="34" charset="-120"/>
            </a:endParaRPr>
          </a:p>
          <a:p>
            <a:endParaRPr lang="zh-TW" altLang="en-US" sz="2800" b="1" dirty="0">
              <a:latin typeface="微軟正黑體" panose="020B0604030504040204" pitchFamily="34" charset="-120"/>
              <a:ea typeface="微軟正黑體" panose="020B0604030504040204" pitchFamily="34" charset="-120"/>
            </a:endParaRPr>
          </a:p>
          <a:p>
            <a:pPr algn="just">
              <a:lnSpc>
                <a:spcPct val="150000"/>
              </a:lnSpc>
            </a:pPr>
            <a:r>
              <a:rPr lang="zh-TW" altLang="en-US" sz="2800" dirty="0">
                <a:latin typeface="微軟正黑體" panose="020B0604030504040204" pitchFamily="34" charset="-120"/>
                <a:ea typeface="微軟正黑體" panose="020B0604030504040204" pitchFamily="34" charset="-120"/>
              </a:rPr>
              <a:t>生質材料或廢棄物皆含可觀的價値，可透過生物精煉（</a:t>
            </a:r>
            <a:r>
              <a:rPr lang="en-US" altLang="zh-TW" sz="2800" dirty="0">
                <a:latin typeface="微軟正黑體" panose="020B0604030504040204" pitchFamily="34" charset="-120"/>
                <a:ea typeface="微軟正黑體" panose="020B0604030504040204" pitchFamily="34" charset="-120"/>
              </a:rPr>
              <a:t>Bio-refinery</a:t>
            </a:r>
            <a:r>
              <a:rPr lang="zh-TW" altLang="en-US" sz="2800" dirty="0">
                <a:latin typeface="微軟正黑體" panose="020B0604030504040204" pitchFamily="34" charset="-120"/>
                <a:ea typeface="微軟正黑體" panose="020B0604030504040204" pitchFamily="34" charset="-120"/>
              </a:rPr>
              <a:t>）製程，提煉藥品或化學品等高價值材料。作為食品及飼料之餘，使用厭氧消化及堆肥取代掩埋或焚燒，可取得較高經濟效益又可讓養分回歸大地，營造永續的農業環境。</a:t>
            </a:r>
            <a:endParaRPr lang="zh-TW" altLang="en-US" sz="28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7785100" y="5874434"/>
            <a:ext cx="4317253"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循環經濟之核心七點</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a:off x="101600" y="977966"/>
            <a:ext cx="11924747" cy="4746812"/>
          </a:xfrm>
          <a:prstGeom prst="rect">
            <a:avLst/>
          </a:prstGeom>
          <a:noFill/>
        </p:spPr>
        <p:txBody>
          <a:bodyPr wrap="square" rtlCol="0">
            <a:spAutoFit/>
          </a:bodyPr>
          <a:lstStyle/>
          <a:p>
            <a:pPr algn="just"/>
            <a:r>
              <a:rPr lang="zh-TW" altLang="en-US" sz="2400" b="1" dirty="0">
                <a:latin typeface="微軟正黑體" panose="020B0604030504040204" pitchFamily="34" charset="-120"/>
                <a:ea typeface="微軟正黑體" panose="020B0604030504040204" pitchFamily="34" charset="-120"/>
              </a:rPr>
              <a:t>回收還原 </a:t>
            </a:r>
            <a:r>
              <a:rPr lang="en-US" altLang="zh-TW" sz="2400" b="1" dirty="0">
                <a:latin typeface="微軟正黑體" panose="020B0604030504040204" pitchFamily="34" charset="-120"/>
                <a:ea typeface="微軟正黑體" panose="020B0604030504040204" pitchFamily="34" charset="-120"/>
              </a:rPr>
              <a:t>Recycle</a:t>
            </a:r>
            <a:endParaRPr lang="zh-TW" altLang="en-US" sz="2400" b="1" dirty="0">
              <a:latin typeface="微軟正黑體" panose="020B0604030504040204" pitchFamily="34" charset="-120"/>
              <a:ea typeface="微軟正黑體" panose="020B0604030504040204" pitchFamily="34" charset="-120"/>
            </a:endParaRPr>
          </a:p>
          <a:p>
            <a:pPr algn="just"/>
            <a:endParaRPr lang="zh-TW" altLang="en-US" sz="2400" b="1" dirty="0">
              <a:latin typeface="微軟正黑體" panose="020B0604030504040204" pitchFamily="34" charset="-120"/>
              <a:ea typeface="微軟正黑體" panose="020B0604030504040204" pitchFamily="34" charset="-120"/>
            </a:endParaRPr>
          </a:p>
          <a:p>
            <a:pPr algn="just">
              <a:lnSpc>
                <a:spcPct val="130000"/>
              </a:lnSpc>
            </a:pPr>
            <a:r>
              <a:rPr lang="zh-TW" altLang="en-US" sz="2100" dirty="0">
                <a:latin typeface="微軟正黑體" panose="020B0604030504040204" pitchFamily="34" charset="-120"/>
                <a:ea typeface="微軟正黑體" panose="020B0604030504040204" pitchFamily="34" charset="-120"/>
              </a:rPr>
              <a:t>現行回收機制除了耗能、污染外，回收率也有很大的成長空間。若能妥善規劃，可創造龐大的商業利益。</a:t>
            </a:r>
            <a:endParaRPr lang="en-US" altLang="zh-TW" sz="2100" dirty="0">
              <a:latin typeface="微軟正黑體" panose="020B0604030504040204" pitchFamily="34" charset="-120"/>
              <a:ea typeface="微軟正黑體" panose="020B0604030504040204" pitchFamily="34" charset="-120"/>
            </a:endParaRPr>
          </a:p>
          <a:p>
            <a:pPr algn="just">
              <a:lnSpc>
                <a:spcPct val="130000"/>
              </a:lnSpc>
            </a:pPr>
            <a:r>
              <a:rPr lang="zh-TW" altLang="en-US" sz="2100" dirty="0">
                <a:latin typeface="微軟正黑體" panose="020B0604030504040204" pitchFamily="34" charset="-120"/>
                <a:ea typeface="微軟正黑體" panose="020B0604030504040204" pitchFamily="34" charset="-120"/>
              </a:rPr>
              <a:t>主要可以分成以下</a:t>
            </a:r>
            <a:r>
              <a:rPr lang="en-US" altLang="zh-TW" sz="2100" dirty="0">
                <a:latin typeface="微軟正黑體" panose="020B0604030504040204" pitchFamily="34" charset="-120"/>
                <a:ea typeface="微軟正黑體" panose="020B0604030504040204" pitchFamily="34" charset="-120"/>
              </a:rPr>
              <a:t>3</a:t>
            </a:r>
            <a:r>
              <a:rPr lang="zh-TW" altLang="en-US" sz="2100" dirty="0">
                <a:latin typeface="微軟正黑體" panose="020B0604030504040204" pitchFamily="34" charset="-120"/>
                <a:ea typeface="微軟正黑體" panose="020B0604030504040204" pitchFamily="34" charset="-120"/>
              </a:rPr>
              <a:t>種循環：</a:t>
            </a:r>
            <a:endParaRPr lang="zh-TW" altLang="en-US" sz="2100" dirty="0">
              <a:latin typeface="微軟正黑體" panose="020B0604030504040204" pitchFamily="34" charset="-120"/>
              <a:ea typeface="微軟正黑體" panose="020B0604030504040204" pitchFamily="34" charset="-120"/>
            </a:endParaRPr>
          </a:p>
          <a:p>
            <a:pPr algn="just">
              <a:lnSpc>
                <a:spcPct val="130000"/>
              </a:lnSpc>
            </a:pPr>
            <a:r>
              <a:rPr lang="zh-TW" altLang="en-US" sz="2100" dirty="0">
                <a:latin typeface="微軟正黑體" panose="020B0604030504040204" pitchFamily="34" charset="-120"/>
                <a:ea typeface="微軟正黑體" panose="020B0604030504040204" pitchFamily="34" charset="-120"/>
              </a:rPr>
              <a:t>封閉式循環：產品原料被重複使用在相同的生產鏈中，特色是維持原料的完整性，讓原料多次循環甚至無限再生，有效減少資源浪費，常見案例為貴金屬回收。</a:t>
            </a:r>
            <a:endParaRPr lang="zh-TW" altLang="en-US" sz="2100" dirty="0">
              <a:latin typeface="微軟正黑體" panose="020B0604030504040204" pitchFamily="34" charset="-120"/>
              <a:ea typeface="微軟正黑體" panose="020B0604030504040204" pitchFamily="34" charset="-120"/>
            </a:endParaRPr>
          </a:p>
          <a:p>
            <a:pPr algn="just">
              <a:lnSpc>
                <a:spcPct val="130000"/>
              </a:lnSpc>
            </a:pPr>
            <a:r>
              <a:rPr lang="zh-TW" altLang="en-US" sz="2100" dirty="0">
                <a:latin typeface="微軟正黑體" panose="020B0604030504040204" pitchFamily="34" charset="-120"/>
                <a:ea typeface="微軟正黑體" panose="020B0604030504040204" pitchFamily="34" charset="-120"/>
              </a:rPr>
              <a:t>向下循環：產品壽命結束後，將可再生原料應用在價值較低的產品中，稱為向下循環，例如將生產鋼鐵產生的爐渣用於鋪設道路。</a:t>
            </a:r>
            <a:endParaRPr lang="zh-TW" altLang="en-US" sz="2100" dirty="0">
              <a:latin typeface="微軟正黑體" panose="020B0604030504040204" pitchFamily="34" charset="-120"/>
              <a:ea typeface="微軟正黑體" panose="020B0604030504040204" pitchFamily="34" charset="-120"/>
            </a:endParaRPr>
          </a:p>
          <a:p>
            <a:pPr algn="just">
              <a:lnSpc>
                <a:spcPct val="130000"/>
              </a:lnSpc>
            </a:pPr>
            <a:r>
              <a:rPr lang="zh-TW" altLang="en-US" sz="2100" dirty="0">
                <a:latin typeface="微軟正黑體" panose="020B0604030504040204" pitchFamily="34" charset="-120"/>
                <a:ea typeface="微軟正黑體" panose="020B0604030504040204" pitchFamily="34" charset="-120"/>
              </a:rPr>
              <a:t>向上循環：相反的，將原料用於生產價值較高的產品，則稱為向上循環，舉例來說，</a:t>
            </a:r>
            <a:r>
              <a:rPr lang="en-US" altLang="zh-TW" sz="2100" dirty="0">
                <a:latin typeface="微軟正黑體" panose="020B0604030504040204" pitchFamily="34" charset="-120"/>
                <a:ea typeface="微軟正黑體" panose="020B0604030504040204" pitchFamily="34" charset="-120"/>
              </a:rPr>
              <a:t>Nike</a:t>
            </a:r>
            <a:r>
              <a:rPr lang="zh-TW" altLang="en-US" sz="2100" dirty="0">
                <a:latin typeface="微軟正黑體" panose="020B0604030504040204" pitchFamily="34" charset="-120"/>
                <a:ea typeface="微軟正黑體" panose="020B0604030504040204" pitchFamily="34" charset="-120"/>
              </a:rPr>
              <a:t>曾將回收的寶特瓶再製成世界杯足球衣。</a:t>
            </a:r>
            <a:endParaRPr lang="zh-TW" altLang="en-US" sz="21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7785100" y="5874434"/>
            <a:ext cx="4344147"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循環經濟之核心七點</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11430000" cy="2044534"/>
          </a:xfrm>
          <a:prstGeom prst="rect">
            <a:avLst/>
          </a:prstGeom>
          <a:noFill/>
        </p:spPr>
        <p:txBody>
          <a:bodyPr wrap="square" rtlCol="0">
            <a:spAutoFit/>
          </a:bodyPr>
          <a:lstStyle/>
          <a:p>
            <a:r>
              <a:rPr lang="zh-TW" altLang="es-ES_tradnl" sz="2400" b="1" dirty="0">
                <a:latin typeface="微軟正黑體" panose="020B0604030504040204" pitchFamily="34" charset="-120"/>
                <a:ea typeface="微軟正黑體" panose="020B0604030504040204" pitchFamily="34" charset="-120"/>
              </a:rPr>
              <a:t>産業共生 </a:t>
            </a:r>
            <a:r>
              <a:rPr lang="es-ES_tradnl" altLang="zh-TW" sz="2400" b="1" dirty="0">
                <a:latin typeface="微軟正黑體" panose="020B0604030504040204" pitchFamily="34" charset="-120"/>
                <a:ea typeface="微軟正黑體" panose="020B0604030504040204" pitchFamily="34" charset="-120"/>
              </a:rPr>
              <a:t>Industrial </a:t>
            </a:r>
            <a:r>
              <a:rPr lang="es-ES_tradnl" altLang="zh-TW" sz="2400" b="1" dirty="0" err="1">
                <a:latin typeface="微軟正黑體" panose="020B0604030504040204" pitchFamily="34" charset="-120"/>
                <a:ea typeface="微軟正黑體" panose="020B0604030504040204" pitchFamily="34" charset="-120"/>
              </a:rPr>
              <a:t>Symbiosis</a:t>
            </a:r>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800" dirty="0">
                <a:latin typeface="微軟正黑體" panose="020B0604030504040204" pitchFamily="34" charset="-120"/>
                <a:ea typeface="微軟正黑體" panose="020B0604030504040204" pitchFamily="34" charset="-120"/>
              </a:rPr>
              <a:t>一個產業的廢棄物正是另一個產業的必要能、資源，若能連結起這樣的互惠網絡，除了可避免對環境的傷害，亦可大幅節省廢棄物處理的成本。</a:t>
            </a:r>
            <a:endParaRPr lang="zh-TW" altLang="en-US" sz="20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7785100" y="5874434"/>
            <a:ext cx="4323976"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循環經濟之核心七點</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11430000" cy="4629857"/>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共享經濟 </a:t>
            </a:r>
            <a:r>
              <a:rPr lang="en-US" altLang="zh-TW" sz="2400" b="1" dirty="0">
                <a:latin typeface="微軟正黑體" panose="020B0604030504040204" pitchFamily="34" charset="-120"/>
                <a:ea typeface="微軟正黑體" panose="020B0604030504040204" pitchFamily="34" charset="-120"/>
              </a:rPr>
              <a:t>Sharing Economy</a:t>
            </a:r>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800" dirty="0">
                <a:latin typeface="微軟正黑體" panose="020B0604030504040204" pitchFamily="34" charset="-120"/>
                <a:ea typeface="微軟正黑體" panose="020B0604030504040204" pitchFamily="34" charset="-120"/>
              </a:rPr>
              <a:t>拜資訊科技的發展和興起的網路社群所賜，以分享、交換、租用等更有效率運用地球有限資源的生活、營運方式變得更容易，也顛覆了許多既有的商業模式。</a:t>
            </a:r>
            <a:endParaRPr lang="en-US" altLang="zh-TW" sz="2800" dirty="0">
              <a:latin typeface="微軟正黑體" panose="020B0604030504040204" pitchFamily="34" charset="-120"/>
              <a:ea typeface="微軟正黑體" panose="020B0604030504040204" pitchFamily="34" charset="-120"/>
            </a:endParaRPr>
          </a:p>
          <a:p>
            <a:pPr algn="just">
              <a:lnSpc>
                <a:spcPct val="150000"/>
              </a:lnSpc>
            </a:pPr>
            <a:r>
              <a:rPr lang="zh-TW" altLang="en-US" sz="2800" dirty="0">
                <a:latin typeface="微軟正黑體" panose="020B0604030504040204" pitchFamily="34" charset="-120"/>
                <a:ea typeface="微軟正黑體" panose="020B0604030504040204" pitchFamily="34" charset="-120"/>
              </a:rPr>
              <a:t>例如</a:t>
            </a:r>
            <a:r>
              <a:rPr lang="en-US" altLang="zh-TW" sz="2800" dirty="0">
                <a:latin typeface="微軟正黑體" panose="020B0604030504040204" pitchFamily="34" charset="-120"/>
                <a:ea typeface="微軟正黑體" panose="020B0604030504040204" pitchFamily="34" charset="-120"/>
              </a:rPr>
              <a:t>Airbnb</a:t>
            </a:r>
            <a:r>
              <a:rPr lang="zh-TW" altLang="en-US" sz="2800" dirty="0">
                <a:latin typeface="微軟正黑體" panose="020B0604030504040204" pitchFamily="34" charset="-120"/>
                <a:ea typeface="微軟正黑體" panose="020B0604030504040204" pitchFamily="34" charset="-120"/>
              </a:rPr>
              <a:t>、</a:t>
            </a:r>
            <a:r>
              <a:rPr lang="en-US" altLang="zh-TW" sz="2800" dirty="0" err="1">
                <a:latin typeface="微軟正黑體" panose="020B0604030504040204" pitchFamily="34" charset="-120"/>
                <a:ea typeface="微軟正黑體" panose="020B0604030504040204" pitchFamily="34" charset="-120"/>
              </a:rPr>
              <a:t>Ubike</a:t>
            </a:r>
            <a:r>
              <a:rPr lang="zh-TW" altLang="en-US" sz="2800" dirty="0">
                <a:latin typeface="微軟正黑體" panose="020B0604030504040204" pitchFamily="34" charset="-120"/>
                <a:ea typeface="微軟正黑體" panose="020B0604030504040204" pitchFamily="34" charset="-120"/>
              </a:rPr>
              <a:t>、</a:t>
            </a:r>
            <a:r>
              <a:rPr lang="en-US" altLang="zh-TW" sz="2800" dirty="0" err="1">
                <a:latin typeface="微軟正黑體" panose="020B0604030504040204" pitchFamily="34" charset="-120"/>
                <a:ea typeface="微軟正黑體" panose="020B0604030504040204" pitchFamily="34" charset="-120"/>
              </a:rPr>
              <a:t>Goshare</a:t>
            </a:r>
            <a:r>
              <a:rPr lang="zh-TW" altLang="en-US" sz="2800" dirty="0">
                <a:latin typeface="微軟正黑體" panose="020B0604030504040204" pitchFamily="34" charset="-120"/>
                <a:ea typeface="微軟正黑體" panose="020B0604030504040204" pitchFamily="34" charset="-120"/>
              </a:rPr>
              <a:t>、</a:t>
            </a:r>
            <a:r>
              <a:rPr lang="en-US" altLang="zh-TW" sz="2800" dirty="0" err="1">
                <a:latin typeface="微軟正黑體" panose="020B0604030504040204" pitchFamily="34" charset="-120"/>
                <a:ea typeface="微軟正黑體" panose="020B0604030504040204" pitchFamily="34" charset="-120"/>
              </a:rPr>
              <a:t>iRent</a:t>
            </a:r>
            <a:r>
              <a:rPr lang="zh-TW" altLang="en-US" sz="2800" dirty="0">
                <a:latin typeface="微軟正黑體" panose="020B0604030504040204" pitchFamily="34" charset="-120"/>
                <a:ea typeface="微軟正黑體" panose="020B0604030504040204" pitchFamily="34" charset="-120"/>
              </a:rPr>
              <a:t>等品牌，透過共享的方式，讓交通工具使用頻率較少的人，可以透過短期租借來增加生活的便利性，而企業也能藉由短期租金來獲利。</a:t>
            </a:r>
            <a:endParaRPr lang="zh-TW" altLang="en-US" sz="28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7785100" y="5874434"/>
            <a:ext cx="4344147"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循環經濟之核心七點</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11430000" cy="2690865"/>
          </a:xfrm>
          <a:prstGeom prst="rect">
            <a:avLst/>
          </a:prstGeom>
          <a:noFill/>
        </p:spPr>
        <p:txBody>
          <a:bodyPr wrap="square" rtlCol="0">
            <a:spAutoFit/>
          </a:bodyPr>
          <a:lstStyle/>
          <a:p>
            <a:r>
              <a:rPr lang="zh-TW" altLang="hr-HR" sz="2400" b="1" dirty="0">
                <a:latin typeface="微軟正黑體" panose="020B0604030504040204" pitchFamily="34" charset="-120"/>
                <a:ea typeface="微軟正黑體" panose="020B0604030504040204" pitchFamily="34" charset="-120"/>
              </a:rPr>
              <a:t>創新商業模式 </a:t>
            </a:r>
            <a:r>
              <a:rPr lang="hr-HR" altLang="zh-TW" sz="2400" b="1" dirty="0" err="1">
                <a:latin typeface="微軟正黑體" panose="020B0604030504040204" pitchFamily="34" charset="-120"/>
                <a:ea typeface="微軟正黑體" panose="020B0604030504040204" pitchFamily="34" charset="-120"/>
              </a:rPr>
              <a:t>Innovative</a:t>
            </a:r>
            <a:r>
              <a:rPr lang="hr-HR" altLang="zh-TW" sz="2400" b="1" dirty="0">
                <a:latin typeface="微軟正黑體" panose="020B0604030504040204" pitchFamily="34" charset="-120"/>
                <a:ea typeface="微軟正黑體" panose="020B0604030504040204" pitchFamily="34" charset="-120"/>
              </a:rPr>
              <a:t> Business Model</a:t>
            </a:r>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800" dirty="0">
                <a:latin typeface="微軟正黑體" panose="020B0604030504040204" pitchFamily="34" charset="-120"/>
                <a:ea typeface="微軟正黑體" panose="020B0604030504040204" pitchFamily="34" charset="-120"/>
              </a:rPr>
              <a:t>在循環經濟的系統中處處有創造價値的空間，但這些價值需要透過產品與商業模式的創新、重新設計，才能跨越門檻，確實地被完整發揮，並與市面上高效率、低成本，線性製造的商品競爭。</a:t>
            </a:r>
            <a:endParaRPr lang="zh-TW" altLang="en-US" sz="28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2" name="矩形 1"/>
          <p:cNvSpPr/>
          <p:nvPr/>
        </p:nvSpPr>
        <p:spPr>
          <a:xfrm>
            <a:off x="805543" y="1323219"/>
            <a:ext cx="10580914" cy="3293209"/>
          </a:xfrm>
          <a:prstGeom prst="rect">
            <a:avLst/>
          </a:prstGeom>
        </p:spPr>
        <p:txBody>
          <a:bodyPr wrap="square">
            <a:spAutoFit/>
          </a:bodyPr>
          <a:lstStyle/>
          <a:p>
            <a:pPr algn="just">
              <a:spcBef>
                <a:spcPct val="50000"/>
              </a:spcBef>
              <a:buClrTx/>
            </a:pPr>
            <a:r>
              <a:rPr lang="zh-TW" altLang="en-US" sz="3200" dirty="0">
                <a:latin typeface="微軟正黑體" panose="020B0604030504040204" pitchFamily="34" charset="-120"/>
                <a:ea typeface="微軟正黑體" panose="020B0604030504040204" pitchFamily="34" charset="-120"/>
              </a:rPr>
              <a:t>二百年前的工業革命，人類瞭解資源與能量之轉換，掌握了巨大的生產動力，製造出大量產品，促進消費追求經濟成長，形成近代工商社會，建立人力勝天的觀念。</a:t>
            </a:r>
            <a:endParaRPr lang="zh-TW" altLang="en-US" sz="3200" dirty="0">
              <a:latin typeface="微軟正黑體" panose="020B0604030504040204" pitchFamily="34" charset="-120"/>
              <a:ea typeface="微軟正黑體" panose="020B0604030504040204" pitchFamily="34" charset="-120"/>
            </a:endParaRPr>
          </a:p>
          <a:p>
            <a:pPr algn="just">
              <a:spcBef>
                <a:spcPct val="50000"/>
              </a:spcBef>
              <a:buClrTx/>
            </a:pPr>
            <a:r>
              <a:rPr lang="zh-TW" altLang="en-US" sz="3200" dirty="0">
                <a:latin typeface="微軟正黑體" panose="020B0604030504040204" pitchFamily="34" charset="-120"/>
                <a:ea typeface="微軟正黑體" panose="020B0604030504040204" pitchFamily="34" charset="-120"/>
              </a:rPr>
              <a:t>二十世紀後半葉，科技急速進步，經濟繁榮，人口數也急遽增加，對資源的需求量遽增，帶來兩次世界能源危機，發現資源枯竭與環境污染，嚴重威脅著人類的永續發展。</a:t>
            </a:r>
            <a:endParaRPr lang="zh-TW" altLang="en-US" sz="32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1192933" y="5888981"/>
            <a:ext cx="999067"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前言</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9" name="文字方塊 8"/>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2" name="矩形 1"/>
          <p:cNvSpPr/>
          <p:nvPr/>
        </p:nvSpPr>
        <p:spPr>
          <a:xfrm>
            <a:off x="805543" y="995950"/>
            <a:ext cx="10580914" cy="4278094"/>
          </a:xfrm>
          <a:prstGeom prst="rect">
            <a:avLst/>
          </a:prstGeom>
        </p:spPr>
        <p:txBody>
          <a:bodyPr wrap="square">
            <a:spAutoFit/>
          </a:bodyPr>
          <a:lstStyle/>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前言</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循環經濟簡介</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highlight>
                  <a:srgbClr val="FFFF00"/>
                </a:highlight>
                <a:latin typeface="微軟正黑體" panose="020B0604030504040204" pitchFamily="34" charset="-120"/>
                <a:ea typeface="微軟正黑體" panose="020B0604030504040204" pitchFamily="34" charset="-120"/>
              </a:rPr>
              <a:t>邁向循環經濟之路</a:t>
            </a:r>
            <a:endParaRPr lang="en-US" altLang="zh-TW" sz="3200" dirty="0">
              <a:highlight>
                <a:srgbClr val="FFFF00"/>
              </a:highlight>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循環經濟效應</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淨零碳排</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資源循環案例</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結語</a:t>
            </a:r>
            <a:endParaRPr lang="zh-TW" altLang="en-US" sz="32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0313377" y="5888981"/>
            <a:ext cx="1878623"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簡報大綱</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9" name="文字方塊 8"/>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7785100" y="5874434"/>
            <a:ext cx="4303806"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邁向循環經濟之路</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25140"/>
            <a:ext cx="3951357" cy="4410310"/>
          </a:xfrm>
          <a:prstGeom prst="rect">
            <a:avLst/>
          </a:prstGeom>
          <a:noFill/>
        </p:spPr>
        <p:txBody>
          <a:bodyPr wrap="square" rtlCol="0">
            <a:spAutoFit/>
          </a:bodyPr>
          <a:lstStyle/>
          <a:p>
            <a:pPr marL="457200" indent="-457200">
              <a:lnSpc>
                <a:spcPct val="200000"/>
              </a:lnSpc>
              <a:buFont typeface="+mj-lt"/>
              <a:buAutoNum type="arabicPeriod"/>
            </a:pPr>
            <a:r>
              <a:rPr lang="zh-TW" altLang="en-US" sz="2400" b="1" dirty="0">
                <a:latin typeface="微軟正黑體" panose="020B0604030504040204" pitchFamily="34" charset="-120"/>
                <a:ea typeface="微軟正黑體" panose="020B0604030504040204" pitchFamily="34" charset="-120"/>
              </a:rPr>
              <a:t>零廢棄設計</a:t>
            </a:r>
            <a:endParaRPr lang="zh-TW" altLang="en-US" sz="2400" b="1" dirty="0">
              <a:latin typeface="微軟正黑體" panose="020B0604030504040204" pitchFamily="34" charset="-120"/>
              <a:ea typeface="微軟正黑體" panose="020B0604030504040204" pitchFamily="34" charset="-120"/>
            </a:endParaRPr>
          </a:p>
          <a:p>
            <a:pPr marL="457200" indent="-457200">
              <a:lnSpc>
                <a:spcPct val="200000"/>
              </a:lnSpc>
              <a:buFont typeface="+mj-lt"/>
              <a:buAutoNum type="arabicPeriod"/>
            </a:pPr>
            <a:r>
              <a:rPr lang="zh-TW" altLang="en-US" sz="2400" b="1" dirty="0">
                <a:latin typeface="微軟正黑體" panose="020B0604030504040204" pitchFamily="34" charset="-120"/>
                <a:ea typeface="微軟正黑體" panose="020B0604030504040204" pitchFamily="34" charset="-120"/>
              </a:rPr>
              <a:t>以多樣性強化適應能力</a:t>
            </a:r>
            <a:endParaRPr lang="zh-TW" altLang="en-US" sz="2400" b="1" dirty="0">
              <a:latin typeface="微軟正黑體" panose="020B0604030504040204" pitchFamily="34" charset="-120"/>
              <a:ea typeface="微軟正黑體" panose="020B0604030504040204" pitchFamily="34" charset="-120"/>
            </a:endParaRPr>
          </a:p>
          <a:p>
            <a:pPr marL="457200" indent="-457200">
              <a:lnSpc>
                <a:spcPct val="200000"/>
              </a:lnSpc>
              <a:buFont typeface="+mj-lt"/>
              <a:buAutoNum type="arabicPeriod"/>
            </a:pPr>
            <a:r>
              <a:rPr lang="zh-TW" altLang="en-US" sz="2400" b="1" dirty="0">
                <a:latin typeface="微軟正黑體" panose="020B0604030504040204" pitchFamily="34" charset="-120"/>
                <a:ea typeface="微軟正黑體" panose="020B0604030504040204" pitchFamily="34" charset="-120"/>
              </a:rPr>
              <a:t>使用再生能源</a:t>
            </a:r>
            <a:endParaRPr lang="es-ES_tradnl" altLang="zh-TW" sz="2400" b="1" dirty="0">
              <a:latin typeface="微軟正黑體" panose="020B0604030504040204" pitchFamily="34" charset="-120"/>
              <a:ea typeface="微軟正黑體" panose="020B0604030504040204" pitchFamily="34" charset="-120"/>
            </a:endParaRPr>
          </a:p>
          <a:p>
            <a:pPr marL="457200" indent="-457200">
              <a:lnSpc>
                <a:spcPct val="200000"/>
              </a:lnSpc>
              <a:buFont typeface="+mj-lt"/>
              <a:buAutoNum type="arabicPeriod"/>
            </a:pPr>
            <a:r>
              <a:rPr lang="zh-TW" altLang="en-US" sz="2400" b="1" dirty="0">
                <a:latin typeface="微軟正黑體" panose="020B0604030504040204" pitchFamily="34" charset="-120"/>
                <a:ea typeface="微軟正黑體" panose="020B0604030504040204" pitchFamily="34" charset="-120"/>
              </a:rPr>
              <a:t>系統性思考</a:t>
            </a:r>
            <a:endParaRPr lang="en-US" altLang="zh-TW" sz="2400" b="1" dirty="0">
              <a:latin typeface="微軟正黑體" panose="020B0604030504040204" pitchFamily="34" charset="-120"/>
              <a:ea typeface="微軟正黑體" panose="020B0604030504040204" pitchFamily="34" charset="-120"/>
            </a:endParaRPr>
          </a:p>
          <a:p>
            <a:pPr marL="457200" indent="-457200">
              <a:lnSpc>
                <a:spcPct val="200000"/>
              </a:lnSpc>
              <a:buFont typeface="+mj-lt"/>
              <a:buAutoNum type="arabicPeriod"/>
            </a:pPr>
            <a:r>
              <a:rPr lang="zh-TW" altLang="en-US" sz="2400" b="1" dirty="0">
                <a:latin typeface="微軟正黑體" panose="020B0604030504040204" pitchFamily="34" charset="-120"/>
                <a:ea typeface="微軟正黑體" panose="020B0604030504040204" pitchFamily="34" charset="-120"/>
              </a:rPr>
              <a:t>透明反映成本</a:t>
            </a:r>
            <a:endParaRPr lang="en-US" altLang="zh-TW" sz="2400" b="1" dirty="0">
              <a:latin typeface="微軟正黑體" panose="020B0604030504040204" pitchFamily="34" charset="-120"/>
              <a:ea typeface="微軟正黑體" panose="020B0604030504040204" pitchFamily="34" charset="-120"/>
            </a:endParaRPr>
          </a:p>
          <a:p>
            <a:pPr marL="457200" indent="-457200">
              <a:lnSpc>
                <a:spcPct val="200000"/>
              </a:lnSpc>
              <a:buFont typeface="+mj-lt"/>
              <a:buAutoNum type="arabicPeriod"/>
            </a:pPr>
            <a:r>
              <a:rPr lang="zh-TW" altLang="en-US" sz="2400" b="1" dirty="0">
                <a:latin typeface="微軟正黑體" panose="020B0604030504040204" pitchFamily="34" charset="-120"/>
                <a:ea typeface="微軟正黑體" panose="020B0604030504040204" pitchFamily="34" charset="-120"/>
              </a:rPr>
              <a:t>保持殘留最高價值</a:t>
            </a:r>
            <a:endParaRPr lang="en-US" altLang="zh-TW" sz="24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249920" y="5874434"/>
            <a:ext cx="3879327" cy="646331"/>
          </a:xfrm>
          <a:prstGeom prst="rect">
            <a:avLst/>
          </a:prstGeom>
          <a:noFill/>
        </p:spPr>
        <p:txBody>
          <a:bodyPr wrap="square" rtlCol="0">
            <a:spAutoFit/>
          </a:bodyPr>
          <a:lstStyle/>
          <a:p>
            <a:r>
              <a:rPr kumimoji="1" lang="zh-TW" altLang="en-US" sz="3600">
                <a:solidFill>
                  <a:srgbClr val="FFFF00"/>
                </a:solidFill>
                <a:latin typeface="源泉圓體 TTF Medium" panose="020B0600000000000000" pitchFamily="34" charset="-120"/>
                <a:ea typeface="源泉圓體 TTF Medium" panose="020B0600000000000000" pitchFamily="34" charset="-120"/>
              </a:rPr>
              <a:t>邁向循環經濟之路</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11430000" cy="2425151"/>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零廢棄設計</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400" dirty="0">
                <a:latin typeface="微軟正黑體" panose="020B0604030504040204" pitchFamily="34" charset="-120"/>
                <a:ea typeface="微軟正黑體" panose="020B0604030504040204" pitchFamily="34" charset="-120"/>
              </a:rPr>
              <a:t>從產品設計端就以生命週期思維（</a:t>
            </a:r>
            <a:r>
              <a:rPr lang="en-US" altLang="zh-TW" sz="2400" dirty="0">
                <a:latin typeface="微軟正黑體" panose="020B0604030504040204" pitchFamily="34" charset="-120"/>
                <a:ea typeface="微軟正黑體" panose="020B0604030504040204" pitchFamily="34" charset="-120"/>
              </a:rPr>
              <a:t>life cycle thinking</a:t>
            </a:r>
            <a:r>
              <a:rPr lang="zh-TW" altLang="en-US" sz="2400" dirty="0">
                <a:latin typeface="微軟正黑體" panose="020B0604030504040204" pitchFamily="34" charset="-120"/>
                <a:ea typeface="微軟正黑體" panose="020B0604030504040204" pitchFamily="34" charset="-120"/>
              </a:rPr>
              <a:t>）出發，考慮到生物與非生物的資源循環過程，以及分解再利用的可能性使生物材料無毒，可回歸自然；使非生物材料可以最小耗能保留最高品質，使其可再被利用。</a:t>
            </a:r>
            <a:endParaRPr lang="zh-TW" altLang="en-US" sz="28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249920" y="5874434"/>
            <a:ext cx="3879327" cy="646331"/>
          </a:xfrm>
          <a:prstGeom prst="rect">
            <a:avLst/>
          </a:prstGeom>
          <a:noFill/>
        </p:spPr>
        <p:txBody>
          <a:bodyPr wrap="square" rtlCol="0">
            <a:spAutoFit/>
          </a:bodyPr>
          <a:lstStyle/>
          <a:p>
            <a:r>
              <a:rPr kumimoji="1" lang="zh-TW" altLang="en-US" sz="3600">
                <a:solidFill>
                  <a:srgbClr val="FFFF00"/>
                </a:solidFill>
                <a:latin typeface="源泉圓體 TTF Medium" panose="020B0600000000000000" pitchFamily="34" charset="-120"/>
                <a:ea typeface="源泉圓體 TTF Medium" panose="020B0600000000000000" pitchFamily="34" charset="-120"/>
              </a:rPr>
              <a:t>邁向循環經濟之路</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11430000" cy="2979149"/>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以多樣性強化適應能力</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400" dirty="0">
                <a:latin typeface="微軟正黑體" panose="020B0604030504040204" pitchFamily="34" charset="-120"/>
                <a:ea typeface="微軟正黑體" panose="020B0604030504040204" pitchFamily="34" charset="-120"/>
              </a:rPr>
              <a:t>模組化、多功能的技術、物料或系統在快速變遷的世界中尤其重要。循環經濟考慮到長遠的資源運用，因此將材料與產品設計的容易拆卸、重組、分解、回收，所以面對環境改變時，模組化、多元化的設計與材料可快速地因應、進行改變，也附帶了提升效率、降低變革成本的優勢。</a:t>
            </a:r>
            <a:endParaRPr lang="zh-TW" altLang="en-US" sz="28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249920" y="5874434"/>
            <a:ext cx="3879327" cy="646331"/>
          </a:xfrm>
          <a:prstGeom prst="rect">
            <a:avLst/>
          </a:prstGeom>
          <a:noFill/>
        </p:spPr>
        <p:txBody>
          <a:bodyPr wrap="square" rtlCol="0">
            <a:spAutoFit/>
          </a:bodyPr>
          <a:lstStyle/>
          <a:p>
            <a:r>
              <a:rPr kumimoji="1" lang="zh-TW" altLang="en-US" sz="3600">
                <a:solidFill>
                  <a:srgbClr val="FFFF00"/>
                </a:solidFill>
                <a:latin typeface="源泉圓體 TTF Medium" panose="020B0600000000000000" pitchFamily="34" charset="-120"/>
                <a:ea typeface="源泉圓體 TTF Medium" panose="020B0600000000000000" pitchFamily="34" charset="-120"/>
              </a:rPr>
              <a:t>邁向循環經濟之路</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11430000" cy="2425151"/>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使用再生能源</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400" dirty="0">
                <a:latin typeface="微軟正黑體" panose="020B0604030504040204" pitchFamily="34" charset="-120"/>
                <a:ea typeface="微軟正黑體" panose="020B0604030504040204" pitchFamily="34" charset="-120"/>
              </a:rPr>
              <a:t>配合循環經濟中其他的原則與技術，一邊節能一邊使用再生能源，大幅降低對化石燃料的依賴，最終達成全面使用再生能源的終極目標。例如：維修、翻新產品所需的能源遠低於製造全新的產品所需的能源。</a:t>
            </a:r>
            <a:endParaRPr lang="zh-TW" altLang="en-US" sz="28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249920" y="5874434"/>
            <a:ext cx="3879327" cy="646331"/>
          </a:xfrm>
          <a:prstGeom prst="rect">
            <a:avLst/>
          </a:prstGeom>
          <a:noFill/>
        </p:spPr>
        <p:txBody>
          <a:bodyPr wrap="square" rtlCol="0">
            <a:spAutoFit/>
          </a:bodyPr>
          <a:lstStyle/>
          <a:p>
            <a:r>
              <a:rPr kumimoji="1" lang="zh-TW" altLang="en-US" sz="3600">
                <a:solidFill>
                  <a:srgbClr val="FFFF00"/>
                </a:solidFill>
                <a:latin typeface="源泉圓體 TTF Medium" panose="020B0600000000000000" pitchFamily="34" charset="-120"/>
                <a:ea typeface="源泉圓體 TTF Medium" panose="020B0600000000000000" pitchFamily="34" charset="-120"/>
              </a:rPr>
              <a:t>邁向循環經濟之路</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11430000" cy="3533147"/>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系統性思考</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400" dirty="0">
                <a:latin typeface="微軟正黑體" panose="020B0604030504040204" pitchFamily="34" charset="-120"/>
                <a:ea typeface="微軟正黑體" panose="020B0604030504040204" pitchFamily="34" charset="-120"/>
              </a:rPr>
              <a:t>自然界的許多系統有非線性特徵，具有整體共利性的完美結構。如果人類社會仿效自然，以宏觀的角度去了解生產體系，理解系統中的每個單元的相互作用與影響，重視整體運作的關聯性，將每個單元視為自然環境與社會脈絡的互動，以交替循環促進生產模式整體性的大幅進步。系統性思考有助確保各單元在高效率下協同運作，根據外在環境變化，彈性調整產業鏈。</a:t>
            </a:r>
            <a:endParaRPr lang="zh-TW" altLang="en-US" sz="28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249920" y="5874434"/>
            <a:ext cx="3879327" cy="646331"/>
          </a:xfrm>
          <a:prstGeom prst="rect">
            <a:avLst/>
          </a:prstGeom>
          <a:noFill/>
        </p:spPr>
        <p:txBody>
          <a:bodyPr wrap="square" rtlCol="0">
            <a:spAutoFit/>
          </a:bodyPr>
          <a:lstStyle/>
          <a:p>
            <a:r>
              <a:rPr kumimoji="1" lang="zh-TW" altLang="en-US" sz="3600">
                <a:solidFill>
                  <a:srgbClr val="FFFF00"/>
                </a:solidFill>
                <a:latin typeface="源泉圓體 TTF Medium" panose="020B0600000000000000" pitchFamily="34" charset="-120"/>
                <a:ea typeface="源泉圓體 TTF Medium" panose="020B0600000000000000" pitchFamily="34" charset="-120"/>
              </a:rPr>
              <a:t>邁向循環經濟之路</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11430000" cy="316381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透明反映成本</a:t>
            </a:r>
            <a:endParaRPr lang="zh-TW" altLang="en-US" sz="2400" b="1" dirty="0">
              <a:latin typeface="微軟正黑體" panose="020B0604030504040204" pitchFamily="34" charset="-120"/>
              <a:ea typeface="微軟正黑體" panose="020B0604030504040204" pitchFamily="34" charset="-120"/>
            </a:endParaRPr>
          </a:p>
          <a:p>
            <a:pPr>
              <a:lnSpc>
                <a:spcPct val="150000"/>
              </a:lnSpc>
            </a:pPr>
            <a:endParaRPr lang="zh-TW" altLang="en-US" sz="2400" dirty="0">
              <a:latin typeface="微軟正黑體" panose="020B0604030504040204" pitchFamily="34" charset="-120"/>
              <a:ea typeface="微軟正黑體" panose="020B0604030504040204" pitchFamily="34" charset="-120"/>
            </a:endParaRPr>
          </a:p>
          <a:p>
            <a:pPr algn="just">
              <a:lnSpc>
                <a:spcPct val="150000"/>
              </a:lnSpc>
            </a:pPr>
            <a:r>
              <a:rPr lang="zh-TW" altLang="en-US" sz="2400" dirty="0">
                <a:latin typeface="微軟正黑體" panose="020B0604030504040204" pitchFamily="34" charset="-120"/>
                <a:ea typeface="微軟正黑體" panose="020B0604030504040204" pitchFamily="34" charset="-120"/>
              </a:rPr>
              <a:t>不透明、不公開的外部經濟效果是循環經濟體系的重大阻礙。為達成循環經濟體系，產品價格必須透明，所有的外部成本都應該計入，包含有社會成本、環境成本的實際價格，才是正確的市場資訊。有效反映出社會與環境成本的產品價格，可以促進消費者理性選擇，透過市場選擇以達成永續的成長。</a:t>
            </a:r>
            <a:endParaRPr lang="zh-TW" altLang="en-US" sz="28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249920" y="5874434"/>
            <a:ext cx="3879327" cy="646331"/>
          </a:xfrm>
          <a:prstGeom prst="rect">
            <a:avLst/>
          </a:prstGeom>
          <a:noFill/>
        </p:spPr>
        <p:txBody>
          <a:bodyPr wrap="square" rtlCol="0">
            <a:spAutoFit/>
          </a:bodyPr>
          <a:lstStyle/>
          <a:p>
            <a:r>
              <a:rPr kumimoji="1" lang="zh-TW" altLang="en-US" sz="3600">
                <a:solidFill>
                  <a:srgbClr val="FFFF00"/>
                </a:solidFill>
                <a:latin typeface="源泉圓體 TTF Medium" panose="020B0600000000000000" pitchFamily="34" charset="-120"/>
                <a:ea typeface="源泉圓體 TTF Medium" panose="020B0600000000000000" pitchFamily="34" charset="-120"/>
              </a:rPr>
              <a:t>邁向循環經濟之路</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203200" y="935604"/>
            <a:ext cx="11430000" cy="408714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保持殘留最高價值</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400" dirty="0">
                <a:latin typeface="微軟正黑體" panose="020B0604030504040204" pitchFamily="34" charset="-120"/>
                <a:ea typeface="微軟正黑體" panose="020B0604030504040204" pitchFamily="34" charset="-120"/>
              </a:rPr>
              <a:t>以正確的處理廢棄產品，可保存殘留最高價值。生產者與消費者應共同思考，在產品出現衰老或損壞時，以耗能小且能存留最高價值的方法進行再利用的先期處置。例如：廚餘如果採取焚燒方式，雖然接近達成零廢棄，但絕對不是最佳方式，其實還可以選擇更高層級的利用。例如可以作為肥料或製成沼氣，產生更高的價值。循環經濟重視廢棄物的處置模式，不輕易選擇「耗能高，扼殺再利用價值」的處理方法，透過社會群力合作，共同尋找最佳的配置層級</a:t>
            </a:r>
            <a:r>
              <a:rPr lang="en-US" altLang="zh-TW" sz="2400" dirty="0">
                <a:latin typeface="微軟正黑體" panose="020B0604030504040204" pitchFamily="34" charset="-120"/>
                <a:ea typeface="微軟正黑體" panose="020B0604030504040204" pitchFamily="34" charset="-120"/>
              </a:rPr>
              <a:t>(cascading)</a:t>
            </a:r>
            <a:r>
              <a:rPr lang="zh-TW" altLang="en-US" sz="24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2" name="矩形 1"/>
          <p:cNvSpPr/>
          <p:nvPr/>
        </p:nvSpPr>
        <p:spPr>
          <a:xfrm>
            <a:off x="805543" y="995950"/>
            <a:ext cx="10580914" cy="4278094"/>
          </a:xfrm>
          <a:prstGeom prst="rect">
            <a:avLst/>
          </a:prstGeom>
        </p:spPr>
        <p:txBody>
          <a:bodyPr wrap="square">
            <a:spAutoFit/>
          </a:bodyPr>
          <a:lstStyle/>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前言</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循環經濟簡介</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邁向循環經濟之路</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highlight>
                  <a:srgbClr val="FFFF00"/>
                </a:highlight>
                <a:latin typeface="微軟正黑體" panose="020B0604030504040204" pitchFamily="34" charset="-120"/>
                <a:ea typeface="微軟正黑體" panose="020B0604030504040204" pitchFamily="34" charset="-120"/>
              </a:rPr>
              <a:t>循環經濟效應</a:t>
            </a:r>
            <a:r>
              <a:rPr lang="en-US" altLang="zh-TW" sz="3200" dirty="0">
                <a:highlight>
                  <a:srgbClr val="FFFF00"/>
                </a:highlight>
                <a:latin typeface="微軟正黑體" panose="020B0604030504040204" pitchFamily="34" charset="-120"/>
                <a:ea typeface="微軟正黑體" panose="020B0604030504040204" pitchFamily="34" charset="-120"/>
              </a:rPr>
              <a:t>-</a:t>
            </a:r>
            <a:r>
              <a:rPr lang="zh-TW" altLang="en-US" sz="3200" dirty="0">
                <a:highlight>
                  <a:srgbClr val="FFFF00"/>
                </a:highlight>
                <a:latin typeface="微軟正黑體" panose="020B0604030504040204" pitchFamily="34" charset="-120"/>
                <a:ea typeface="微軟正黑體" panose="020B0604030504040204" pitchFamily="34" charset="-120"/>
              </a:rPr>
              <a:t>淨零碳排</a:t>
            </a:r>
            <a:endParaRPr lang="en-US" altLang="zh-TW" sz="3200" dirty="0">
              <a:highlight>
                <a:srgbClr val="FFFF00"/>
              </a:highlight>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資源循環案例</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結語</a:t>
            </a:r>
            <a:endParaRPr lang="zh-TW" altLang="en-US" sz="32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0313377" y="5888981"/>
            <a:ext cx="1878623"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簡報大綱</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9" name="文字方塊 8"/>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638193" y="5874434"/>
            <a:ext cx="5553808"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2" name="文字方塊 1"/>
          <p:cNvSpPr txBox="1"/>
          <p:nvPr/>
        </p:nvSpPr>
        <p:spPr>
          <a:xfrm>
            <a:off x="101600" y="744786"/>
            <a:ext cx="11988799" cy="4832092"/>
          </a:xfrm>
          <a:prstGeom prst="rect">
            <a:avLst/>
          </a:prstGeom>
          <a:noFill/>
        </p:spPr>
        <p:txBody>
          <a:bodyPr wrap="square" rtlCol="0">
            <a:spAutoFit/>
          </a:bodyPr>
          <a:lstStyle/>
          <a:p>
            <a:pPr algn="just"/>
            <a:r>
              <a:rPr lang="en-US" altLang="zh-TW" sz="2800" dirty="0">
                <a:latin typeface="微軟正黑體" panose="020B0604030504040204" pitchFamily="34" charset="-120"/>
                <a:ea typeface="微軟正黑體" panose="020B0604030504040204" pitchFamily="34" charset="-120"/>
              </a:rPr>
              <a:t>2018</a:t>
            </a:r>
            <a:r>
              <a:rPr lang="zh-TW" altLang="en-US" sz="2800" dirty="0">
                <a:latin typeface="微軟正黑體" panose="020B0604030504040204" pitchFamily="34" charset="-120"/>
                <a:ea typeface="微軟正黑體" panose="020B0604030504040204" pitchFamily="34" charset="-120"/>
              </a:rPr>
              <a:t>年國際勞工組織，強調循環經濟是資源利用和消費永續性的典範，擺脫開採、製造、使用、丟棄的模型，採用回收、再利用、再製造、租賃和更長的商品壽命的模式。以循環經濟情境，包括了：塑料、玻璃、木漿、金屬和礦物的回收率每年持續增長</a:t>
            </a: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％，取代了直接開採這些產品的主要資源；以每年</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％的速度減少了所有權和商品更換，模擬通過租賃和維修服務。</a:t>
            </a:r>
            <a:endParaRPr lang="en-US" altLang="zh-TW" sz="2800" dirty="0">
              <a:latin typeface="微軟正黑體" panose="020B0604030504040204" pitchFamily="34" charset="-120"/>
              <a:ea typeface="微軟正黑體" panose="020B0604030504040204" pitchFamily="34" charset="-120"/>
            </a:endParaRPr>
          </a:p>
          <a:p>
            <a:pPr algn="just"/>
            <a:r>
              <a:rPr lang="zh-TW" altLang="en-US" sz="2800" dirty="0">
                <a:latin typeface="微軟正黑體" panose="020B0604030504040204" pitchFamily="34" charset="-120"/>
                <a:ea typeface="微軟正黑體" panose="020B0604030504040204" pitchFamily="34" charset="-120"/>
              </a:rPr>
              <a:t>估計到</a:t>
            </a:r>
            <a:r>
              <a:rPr lang="en-US" altLang="zh-TW" sz="2800" dirty="0">
                <a:latin typeface="微軟正黑體" panose="020B0604030504040204" pitchFamily="34" charset="-120"/>
                <a:ea typeface="微軟正黑體" panose="020B0604030504040204" pitchFamily="34" charset="-120"/>
              </a:rPr>
              <a:t>2030</a:t>
            </a:r>
            <a:r>
              <a:rPr lang="zh-TW" altLang="en-US" sz="2800" dirty="0">
                <a:latin typeface="微軟正黑體" panose="020B0604030504040204" pitchFamily="34" charset="-120"/>
                <a:ea typeface="微軟正黑體" panose="020B0604030504040204" pitchFamily="34" charset="-120"/>
              </a:rPr>
              <a:t>年，施行循環經濟情境與日常經營情境相較，循環經濟在全球將多出</a:t>
            </a:r>
            <a:r>
              <a:rPr lang="en-US" altLang="zh-TW" sz="2800" dirty="0">
                <a:latin typeface="微軟正黑體" panose="020B0604030504040204" pitchFamily="34" charset="-120"/>
                <a:ea typeface="微軟正黑體" panose="020B0604030504040204" pitchFamily="34" charset="-120"/>
              </a:rPr>
              <a:t>600</a:t>
            </a:r>
            <a:r>
              <a:rPr lang="zh-TW" altLang="en-US" sz="2800" dirty="0">
                <a:latin typeface="微軟正黑體" panose="020B0604030504040204" pitchFamily="34" charset="-120"/>
                <a:ea typeface="微軟正黑體" panose="020B0604030504040204" pitchFamily="34" charset="-120"/>
              </a:rPr>
              <a:t>萬個工作。工作機會的增加大多為二次材料加工（如：鋼、鉛、鋅、錫、鋁、貴金屬、木質材料等）之廢棄物處理類；維修、批發／經紀貿易、銷售等服務工作類及研究發展等。而工作機會減少者為原材料開採類（如：金屬礦、煤、原油、天然氣等）；第一次材料產品製造類（如：鐵和鋼鐵合金）及電力之煤炭生產等工作。</a:t>
            </a:r>
            <a:endParaRPr lang="zh-TW" altLang="en-US" sz="28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2" name="矩形 1"/>
          <p:cNvSpPr/>
          <p:nvPr/>
        </p:nvSpPr>
        <p:spPr>
          <a:xfrm>
            <a:off x="288235" y="805466"/>
            <a:ext cx="11615530" cy="4668842"/>
          </a:xfrm>
          <a:prstGeom prst="rect">
            <a:avLst/>
          </a:prstGeom>
        </p:spPr>
        <p:txBody>
          <a:bodyPr wrap="square">
            <a:spAutoFit/>
          </a:bodyPr>
          <a:lstStyle/>
          <a:p>
            <a:pPr algn="just">
              <a:lnSpc>
                <a:spcPct val="120000"/>
              </a:lnSpc>
              <a:spcBef>
                <a:spcPct val="50000"/>
              </a:spcBef>
              <a:buClrTx/>
            </a:pPr>
            <a:r>
              <a:rPr lang="zh-TW" altLang="en-US" sz="2400" dirty="0">
                <a:latin typeface="微軟正黑體" panose="020B0604030504040204" pitchFamily="34" charset="-120"/>
                <a:ea typeface="微軟正黑體" panose="020B0604030504040204" pitchFamily="34" charset="-120"/>
              </a:rPr>
              <a:t>在人類的永續發展受到威脅時，許多專家學者開始提出解決辦法。例如：</a:t>
            </a:r>
            <a:r>
              <a:rPr lang="en-US" altLang="zh-TW" sz="2400" dirty="0">
                <a:latin typeface="微軟正黑體" panose="020B0604030504040204" pitchFamily="34" charset="-120"/>
                <a:ea typeface="微軟正黑體" panose="020B0604030504040204" pitchFamily="34" charset="-120"/>
              </a:rPr>
              <a:t>60</a:t>
            </a:r>
            <a:r>
              <a:rPr lang="zh-TW" altLang="en-US" sz="2400" dirty="0">
                <a:latin typeface="微軟正黑體" panose="020B0604030504040204" pitchFamily="34" charset="-120"/>
                <a:ea typeface="微軟正黑體" panose="020B0604030504040204" pitchFamily="34" charset="-120"/>
              </a:rPr>
              <a:t>年代英國經濟學家肯尼思</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博爾丁提出的「地球是一艘封閉運作的太空船」，將地球比喻為太空船，沒有無限物質的儲備庫，既沒有開採也不能被污染，人類必須學習在生態系統的循環中，讓物質循環運用。以及</a:t>
            </a:r>
            <a:r>
              <a:rPr lang="en-US" altLang="zh-TW" sz="2400" dirty="0">
                <a:latin typeface="微軟正黑體" panose="020B0604030504040204" pitchFamily="34" charset="-120"/>
                <a:ea typeface="微軟正黑體" panose="020B0604030504040204" pitchFamily="34" charset="-120"/>
              </a:rPr>
              <a:t>70</a:t>
            </a:r>
            <a:r>
              <a:rPr lang="zh-TW" altLang="en-US" sz="2400" dirty="0">
                <a:latin typeface="微軟正黑體" panose="020B0604030504040204" pitchFamily="34" charset="-120"/>
                <a:ea typeface="微軟正黑體" panose="020B0604030504040204" pitchFamily="34" charset="-120"/>
              </a:rPr>
              <a:t>年代羅馬俱樂部提出的「成長的限制（</a:t>
            </a:r>
            <a:r>
              <a:rPr lang="en-US" altLang="zh-TW" sz="2400" dirty="0">
                <a:latin typeface="微軟正黑體" panose="020B0604030504040204" pitchFamily="34" charset="-120"/>
                <a:ea typeface="微軟正黑體" panose="020B0604030504040204" pitchFamily="34" charset="-120"/>
              </a:rPr>
              <a:t>Limits to growth</a:t>
            </a:r>
            <a:r>
              <a:rPr lang="zh-TW" altLang="en-US" sz="2400" dirty="0">
                <a:latin typeface="微軟正黑體" panose="020B0604030504040204" pitchFamily="34" charset="-120"/>
                <a:ea typeface="微軟正黑體" panose="020B0604030504040204" pitchFamily="34" charset="-120"/>
              </a:rPr>
              <a:t>）」，人類社會的消耗生產模式必須加以限制，循環利用資源，達成人口及生產的均衡才能永續地生存。</a:t>
            </a:r>
            <a:endParaRPr lang="en-US" altLang="zh-TW" sz="2400" dirty="0">
              <a:latin typeface="微軟正黑體" panose="020B0604030504040204" pitchFamily="34" charset="-120"/>
              <a:ea typeface="微軟正黑體" panose="020B0604030504040204" pitchFamily="34" charset="-120"/>
            </a:endParaRPr>
          </a:p>
          <a:p>
            <a:pPr algn="just">
              <a:lnSpc>
                <a:spcPct val="120000"/>
              </a:lnSpc>
              <a:spcBef>
                <a:spcPct val="50000"/>
              </a:spcBef>
              <a:buClrTx/>
            </a:pPr>
            <a:r>
              <a:rPr lang="zh-TW" altLang="en-US" sz="2400" dirty="0">
                <a:latin typeface="微軟正黑體" panose="020B0604030504040204" pitchFamily="34" charset="-120"/>
                <a:ea typeface="微軟正黑體" panose="020B0604030504040204" pitchFamily="34" charset="-120"/>
              </a:rPr>
              <a:t>自</a:t>
            </a:r>
            <a:r>
              <a:rPr lang="en-US" altLang="zh-TW" sz="2400" dirty="0">
                <a:latin typeface="微軟正黑體" panose="020B0604030504040204" pitchFamily="34" charset="-120"/>
                <a:ea typeface="微軟正黑體" panose="020B0604030504040204" pitchFamily="34" charset="-120"/>
              </a:rPr>
              <a:t>60</a:t>
            </a:r>
            <a:r>
              <a:rPr lang="zh-TW" altLang="en-US" sz="2400" dirty="0">
                <a:latin typeface="微軟正黑體" panose="020B0604030504040204" pitchFamily="34" charset="-120"/>
                <a:ea typeface="微軟正黑體" panose="020B0604030504040204" pitchFamily="34" charset="-120"/>
              </a:rPr>
              <a:t>年代以來，循環經濟概念的沿革受到許多理論的影響，包括搖籃到搖籃（</a:t>
            </a:r>
            <a:r>
              <a:rPr lang="en-US" altLang="zh-TW" sz="2400" dirty="0">
                <a:latin typeface="微軟正黑體" panose="020B0604030504040204" pitchFamily="34" charset="-120"/>
                <a:ea typeface="微軟正黑體" panose="020B0604030504040204" pitchFamily="34" charset="-120"/>
              </a:rPr>
              <a:t>Cradle to Cradle</a:t>
            </a:r>
            <a:r>
              <a:rPr lang="zh-TW" altLang="en-US" sz="2400" dirty="0">
                <a:latin typeface="微軟正黑體" panose="020B0604030504040204" pitchFamily="34" charset="-120"/>
                <a:ea typeface="微軟正黑體" panose="020B0604030504040204" pitchFamily="34" charset="-120"/>
              </a:rPr>
              <a:t>）、仿生生態學（</a:t>
            </a:r>
            <a:r>
              <a:rPr lang="en-US" altLang="zh-TW" sz="2400" dirty="0">
                <a:latin typeface="微軟正黑體" panose="020B0604030504040204" pitchFamily="34" charset="-120"/>
                <a:ea typeface="微軟正黑體" panose="020B0604030504040204" pitchFamily="34" charset="-120"/>
              </a:rPr>
              <a:t>Biomimicry</a:t>
            </a:r>
            <a:r>
              <a:rPr lang="zh-TW" altLang="en-US" sz="2400" dirty="0">
                <a:latin typeface="微軟正黑體" panose="020B0604030504040204" pitchFamily="34" charset="-120"/>
                <a:ea typeface="微軟正黑體" panose="020B0604030504040204" pitchFamily="34" charset="-120"/>
              </a:rPr>
              <a:t>）、工業生態學（</a:t>
            </a:r>
            <a:r>
              <a:rPr lang="en-US" altLang="zh-TW" sz="2400" dirty="0">
                <a:latin typeface="微軟正黑體" panose="020B0604030504040204" pitchFamily="34" charset="-120"/>
                <a:ea typeface="微軟正黑體" panose="020B0604030504040204" pitchFamily="34" charset="-120"/>
              </a:rPr>
              <a:t>Industrial Ecology</a:t>
            </a:r>
            <a:r>
              <a:rPr lang="zh-TW" altLang="en-US" sz="2400" dirty="0">
                <a:latin typeface="微軟正黑體" panose="020B0604030504040204" pitchFamily="34" charset="-120"/>
                <a:ea typeface="微軟正黑體" panose="020B0604030504040204" pitchFamily="34" charset="-120"/>
              </a:rPr>
              <a:t>）、功能為基礎的經濟學（</a:t>
            </a:r>
            <a:r>
              <a:rPr lang="en-US" altLang="zh-TW" sz="2400" dirty="0">
                <a:latin typeface="微軟正黑體" panose="020B0604030504040204" pitchFamily="34" charset="-120"/>
                <a:ea typeface="微軟正黑體" panose="020B0604030504040204" pitchFamily="34" charset="-120"/>
              </a:rPr>
              <a:t>Performance-based Economy</a:t>
            </a:r>
            <a:r>
              <a:rPr lang="zh-TW" altLang="en-US" sz="2400" dirty="0">
                <a:latin typeface="微軟正黑體" panose="020B0604030504040204" pitchFamily="34" charset="-120"/>
                <a:ea typeface="微軟正黑體" panose="020B0604030504040204" pitchFamily="34" charset="-120"/>
              </a:rPr>
              <a:t>）和藍色經濟（</a:t>
            </a:r>
            <a:r>
              <a:rPr lang="en-US" altLang="zh-TW" sz="2400" dirty="0">
                <a:latin typeface="微軟正黑體" panose="020B0604030504040204" pitchFamily="34" charset="-120"/>
                <a:ea typeface="微軟正黑體" panose="020B0604030504040204" pitchFamily="34" charset="-120"/>
              </a:rPr>
              <a:t>Blue Economy</a:t>
            </a:r>
            <a:r>
              <a:rPr lang="zh-TW" altLang="en-US" sz="2400" dirty="0">
                <a:latin typeface="微軟正黑體" panose="020B0604030504040204" pitchFamily="34" charset="-120"/>
                <a:ea typeface="微軟正黑體" panose="020B0604030504040204" pitchFamily="34" charset="-120"/>
              </a:rPr>
              <a:t>）等等。</a:t>
            </a:r>
            <a:endParaRPr lang="zh-TW" altLang="en-US" sz="24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1192933" y="5888981"/>
            <a:ext cx="999067"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前言</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771861" y="5874434"/>
            <a:ext cx="5420139"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
        <p:nvSpPr>
          <p:cNvPr id="9" name="文字方塊 8"/>
          <p:cNvSpPr txBox="1"/>
          <p:nvPr/>
        </p:nvSpPr>
        <p:spPr>
          <a:xfrm>
            <a:off x="101600" y="744786"/>
            <a:ext cx="11988799" cy="4182042"/>
          </a:xfrm>
          <a:prstGeom prst="rect">
            <a:avLst/>
          </a:prstGeom>
          <a:noFill/>
        </p:spPr>
        <p:txBody>
          <a:bodyPr wrap="square" rtlCol="0">
            <a:spAutoFit/>
          </a:bodyPr>
          <a:lstStyle/>
          <a:p>
            <a:pPr algn="just">
              <a:lnSpc>
                <a:spcPct val="120000"/>
              </a:lnSpc>
            </a:pPr>
            <a:r>
              <a:rPr lang="zh-TW" altLang="en-US" sz="2800" dirty="0">
                <a:latin typeface="微軟正黑體" panose="020B0604030504040204" pitchFamily="34" charset="-120"/>
                <a:ea typeface="微軟正黑體" panose="020B0604030504040204" pitchFamily="34" charset="-120"/>
              </a:rPr>
              <a:t>循環經濟除了可以讓資源有效循環外，也可達到淨零碳排</a:t>
            </a:r>
            <a:r>
              <a:rPr lang="en-US" altLang="zh-TW" sz="2800" dirty="0">
                <a:latin typeface="微軟正黑體" panose="020B0604030504040204" pitchFamily="34" charset="-120"/>
                <a:ea typeface="微軟正黑體" panose="020B0604030504040204" pitchFamily="34" charset="-120"/>
              </a:rPr>
              <a:t>(Net-Zero Emissions)</a:t>
            </a:r>
            <a:r>
              <a:rPr lang="zh-TW" altLang="en-US" sz="2800" dirty="0">
                <a:latin typeface="微軟正黑體" panose="020B0604030504040204" pitchFamily="34" charset="-120"/>
                <a:ea typeface="微軟正黑體" panose="020B0604030504040204" pitchFamily="34" charset="-120"/>
              </a:rPr>
              <a:t>的目標。</a:t>
            </a:r>
            <a:endParaRPr lang="en-US" altLang="zh-TW" sz="2800" dirty="0">
              <a:latin typeface="微軟正黑體" panose="020B0604030504040204" pitchFamily="34" charset="-120"/>
              <a:ea typeface="微軟正黑體" panose="020B0604030504040204" pitchFamily="34" charset="-120"/>
            </a:endParaRPr>
          </a:p>
          <a:p>
            <a:pPr algn="just">
              <a:lnSpc>
                <a:spcPct val="120000"/>
              </a:lnSpc>
            </a:pPr>
            <a:r>
              <a:rPr lang="zh-TW" altLang="en-US" sz="2800" dirty="0">
                <a:latin typeface="微軟正黑體" panose="020B0604030504040204" pitchFamily="34" charset="-120"/>
                <a:ea typeface="微軟正黑體" panose="020B0604030504040204" pitchFamily="34" charset="-120"/>
              </a:rPr>
              <a:t>「淨零碳排」一詞從</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巴黎協定</a:t>
            </a:r>
            <a:r>
              <a:rPr lang="en-US" altLang="zh-TW" sz="2800" dirty="0">
                <a:latin typeface="微軟正黑體" panose="020B0604030504040204" pitchFamily="34" charset="-120"/>
                <a:ea typeface="微軟正黑體" panose="020B0604030504040204" pitchFamily="34" charset="-120"/>
              </a:rPr>
              <a:t>》(Paris Agreement)</a:t>
            </a:r>
            <a:r>
              <a:rPr lang="zh-TW" altLang="en-US" sz="2800" dirty="0">
                <a:latin typeface="微軟正黑體" panose="020B0604030504040204" pitchFamily="34" charset="-120"/>
                <a:ea typeface="微軟正黑體" panose="020B0604030504040204" pitchFamily="34" charset="-120"/>
              </a:rPr>
              <a:t>而來。為了有效降低氣候變化風險與影響，第二十一屆氣候變遷締約國大會</a:t>
            </a:r>
            <a:r>
              <a:rPr lang="en-US" altLang="zh-TW" sz="2800" dirty="0">
                <a:latin typeface="微軟正黑體" panose="020B0604030504040204" pitchFamily="34" charset="-120"/>
                <a:ea typeface="微軟正黑體" panose="020B0604030504040204" pitchFamily="34" charset="-120"/>
              </a:rPr>
              <a:t>(COP21)</a:t>
            </a:r>
            <a:r>
              <a:rPr lang="zh-TW" altLang="en-US" sz="2800" dirty="0">
                <a:latin typeface="微軟正黑體" panose="020B0604030504040204" pitchFamily="34" charset="-120"/>
                <a:ea typeface="微軟正黑體" panose="020B0604030504040204" pitchFamily="34" charset="-120"/>
              </a:rPr>
              <a:t>於</a:t>
            </a:r>
            <a:r>
              <a:rPr lang="en-US" altLang="zh-TW" sz="2800" dirty="0">
                <a:latin typeface="微軟正黑體" panose="020B0604030504040204" pitchFamily="34" charset="-120"/>
                <a:ea typeface="微軟正黑體" panose="020B0604030504040204" pitchFamily="34" charset="-120"/>
              </a:rPr>
              <a:t>2015</a:t>
            </a:r>
            <a:r>
              <a:rPr lang="zh-TW" altLang="en-US" sz="2800" dirty="0">
                <a:latin typeface="微軟正黑體" panose="020B0604030504040204" pitchFamily="34" charset="-120"/>
                <a:ea typeface="微軟正黑體" panose="020B0604030504040204" pitchFamily="34" charset="-120"/>
              </a:rPr>
              <a:t>年通過</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巴黎協定</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algn="just">
              <a:lnSpc>
                <a:spcPct val="120000"/>
              </a:lnSpc>
            </a:pPr>
            <a:r>
              <a:rPr lang="zh-TW" altLang="en-US" sz="2800" dirty="0">
                <a:latin typeface="微軟正黑體" panose="020B0604030504040204" pitchFamily="34" charset="-120"/>
                <a:ea typeface="微軟正黑體" panose="020B0604030504040204" pitchFamily="34" charset="-120"/>
              </a:rPr>
              <a:t>其中第 </a:t>
            </a:r>
            <a:r>
              <a:rPr lang="en-US" altLang="zh-TW" sz="2800" dirty="0">
                <a:latin typeface="微軟正黑體" panose="020B0604030504040204" pitchFamily="34" charset="-120"/>
                <a:ea typeface="微軟正黑體" panose="020B0604030504040204" pitchFamily="34" charset="-120"/>
              </a:rPr>
              <a:t>2.1.(a)</a:t>
            </a:r>
            <a:r>
              <a:rPr lang="zh-TW" altLang="en-US" sz="2800" dirty="0">
                <a:latin typeface="微軟正黑體" panose="020B0604030504040204" pitchFamily="34" charset="-120"/>
                <a:ea typeface="微軟正黑體" panose="020B0604030504040204" pitchFamily="34" charset="-120"/>
              </a:rPr>
              <a:t>條約定「將全球平均氣溫升幅控制在不超過工業化前水平之</a:t>
            </a:r>
            <a:r>
              <a:rPr lang="en-US" altLang="zh-TW" sz="2800" dirty="0">
                <a:latin typeface="微軟正黑體" panose="020B0604030504040204" pitchFamily="34" charset="-120"/>
                <a:ea typeface="微軟正黑體" panose="020B0604030504040204" pitchFamily="34" charset="-120"/>
              </a:rPr>
              <a:t>2°C</a:t>
            </a:r>
            <a:r>
              <a:rPr lang="zh-TW" altLang="en-US" sz="2800" dirty="0">
                <a:latin typeface="微軟正黑體" panose="020B0604030504040204" pitchFamily="34" charset="-120"/>
                <a:ea typeface="微軟正黑體" panose="020B0604030504040204" pitchFamily="34" charset="-120"/>
              </a:rPr>
              <a:t>以內，並致力於控制在 </a:t>
            </a:r>
            <a:r>
              <a:rPr lang="en-US" altLang="zh-TW" sz="2800" dirty="0">
                <a:latin typeface="微軟正黑體" panose="020B0604030504040204" pitchFamily="34" charset="-120"/>
                <a:ea typeface="微軟正黑體" panose="020B0604030504040204" pitchFamily="34" charset="-120"/>
              </a:rPr>
              <a:t>1.5℃</a:t>
            </a:r>
            <a:r>
              <a:rPr lang="zh-TW" altLang="en-US" sz="2800" dirty="0">
                <a:latin typeface="微軟正黑體" panose="020B0604030504040204" pitchFamily="34" charset="-120"/>
                <a:ea typeface="微軟正黑體" panose="020B0604030504040204" pitchFamily="34" charset="-120"/>
              </a:rPr>
              <a:t>內目標」。截至目前，全球已有</a:t>
            </a:r>
            <a:r>
              <a:rPr lang="en-US" altLang="zh-TW" sz="2800" dirty="0">
                <a:latin typeface="微軟正黑體" panose="020B0604030504040204" pitchFamily="34" charset="-120"/>
                <a:ea typeface="微軟正黑體" panose="020B0604030504040204" pitchFamily="34" charset="-120"/>
              </a:rPr>
              <a:t>128</a:t>
            </a:r>
            <a:r>
              <a:rPr lang="zh-TW" altLang="en-US" sz="2800" dirty="0">
                <a:latin typeface="微軟正黑體" panose="020B0604030504040204" pitchFamily="34" charset="-120"/>
                <a:ea typeface="微軟正黑體" panose="020B0604030504040204" pitchFamily="34" charset="-120"/>
              </a:rPr>
              <a:t>個國家，宣示</a:t>
            </a:r>
            <a:r>
              <a:rPr lang="en-US" altLang="zh-TW" sz="2800" dirty="0">
                <a:latin typeface="微軟正黑體" panose="020B0604030504040204" pitchFamily="34" charset="-120"/>
                <a:ea typeface="微軟正黑體" panose="020B0604030504040204" pitchFamily="34" charset="-120"/>
              </a:rPr>
              <a:t>2050</a:t>
            </a:r>
            <a:r>
              <a:rPr lang="zh-TW" altLang="en-US" sz="2800" dirty="0">
                <a:latin typeface="微軟正黑體" panose="020B0604030504040204" pitchFamily="34" charset="-120"/>
                <a:ea typeface="微軟正黑體" panose="020B0604030504040204" pitchFamily="34" charset="-120"/>
              </a:rPr>
              <a:t>年達成淨零碳排。</a:t>
            </a:r>
            <a:endParaRPr lang="zh-TW" altLang="en-US" sz="28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771861" y="5874434"/>
            <a:ext cx="5420139"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
        <p:nvSpPr>
          <p:cNvPr id="9" name="文字方塊 8"/>
          <p:cNvSpPr txBox="1"/>
          <p:nvPr/>
        </p:nvSpPr>
        <p:spPr>
          <a:xfrm>
            <a:off x="101600" y="744786"/>
            <a:ext cx="11988799" cy="4515980"/>
          </a:xfrm>
          <a:prstGeom prst="rect">
            <a:avLst/>
          </a:prstGeom>
          <a:noFill/>
        </p:spPr>
        <p:txBody>
          <a:bodyPr wrap="square" rtlCol="0">
            <a:spAutoFit/>
          </a:bodyPr>
          <a:lstStyle/>
          <a:p>
            <a:pPr algn="just">
              <a:lnSpc>
                <a:spcPct val="130000"/>
              </a:lnSpc>
            </a:pPr>
            <a:r>
              <a:rPr lang="zh-TW" altLang="en-US" sz="2800" dirty="0">
                <a:latin typeface="微軟正黑體" panose="020B0604030504040204" pitchFamily="34" charset="-120"/>
                <a:ea typeface="微軟正黑體" panose="020B0604030504040204" pitchFamily="34" charset="-120"/>
              </a:rPr>
              <a:t>根據</a:t>
            </a:r>
            <a:r>
              <a:rPr lang="en-US" altLang="zh-TW" sz="2800" dirty="0">
                <a:latin typeface="微軟正黑體" panose="020B0604030504040204" pitchFamily="34" charset="-120"/>
                <a:ea typeface="微軟正黑體" panose="020B0604030504040204" pitchFamily="34" charset="-120"/>
              </a:rPr>
              <a:t>IPCC(</a:t>
            </a:r>
            <a:r>
              <a:rPr lang="zh-TW" altLang="en-US" sz="2800" dirty="0">
                <a:latin typeface="微軟正黑體" panose="020B0604030504040204" pitchFamily="34" charset="-120"/>
                <a:ea typeface="微軟正黑體" panose="020B0604030504040204" pitchFamily="34" charset="-120"/>
              </a:rPr>
              <a:t>聯合國</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政府間氣候變化專門委員會</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，淨零碳排</a:t>
            </a:r>
            <a:r>
              <a:rPr lang="en-US" altLang="zh-TW" sz="2800" dirty="0">
                <a:latin typeface="微軟正黑體" panose="020B0604030504040204" pitchFamily="34" charset="-120"/>
                <a:ea typeface="微軟正黑體" panose="020B0604030504040204" pitchFamily="34" charset="-120"/>
              </a:rPr>
              <a:t>(Net Zero)</a:t>
            </a:r>
            <a:r>
              <a:rPr lang="zh-TW" altLang="en-US" sz="2800" dirty="0">
                <a:latin typeface="微軟正黑體" panose="020B0604030504040204" pitchFamily="34" charset="-120"/>
                <a:ea typeface="微軟正黑體" panose="020B0604030504040204" pitchFamily="34" charset="-120"/>
              </a:rPr>
              <a:t>指的是在特定的一段時間內，全球人為造成的溫室氣體排放量，扣除人為移除的量等於零。碳排來自於所有生活和生產活動過程中，使用能資源造成的排放。讓生活和生產活動和能資源使用脫鉤，也就能從源頭減少排放。</a:t>
            </a:r>
            <a:endParaRPr lang="en-US" altLang="zh-TW" sz="2800" dirty="0">
              <a:latin typeface="微軟正黑體" panose="020B0604030504040204" pitchFamily="34" charset="-120"/>
              <a:ea typeface="微軟正黑體" panose="020B0604030504040204" pitchFamily="34" charset="-120"/>
            </a:endParaRPr>
          </a:p>
          <a:p>
            <a:pPr algn="just">
              <a:lnSpc>
                <a:spcPct val="130000"/>
              </a:lnSpc>
            </a:pPr>
            <a:r>
              <a:rPr lang="zh-TW" altLang="en-US" sz="2800" dirty="0">
                <a:latin typeface="微軟正黑體" panose="020B0604030504040204" pitchFamily="34" charset="-120"/>
                <a:ea typeface="微軟正黑體" panose="020B0604030504040204" pitchFamily="34" charset="-120"/>
              </a:rPr>
              <a:t>目前臺灣希望於</a:t>
            </a:r>
            <a:r>
              <a:rPr lang="en-US" altLang="zh-TW" sz="2800" dirty="0">
                <a:latin typeface="微軟正黑體" panose="020B0604030504040204" pitchFamily="34" charset="-120"/>
                <a:ea typeface="微軟正黑體" panose="020B0604030504040204" pitchFamily="34" charset="-120"/>
              </a:rPr>
              <a:t>2050</a:t>
            </a:r>
            <a:r>
              <a:rPr lang="zh-TW" altLang="en-US" sz="2800" dirty="0">
                <a:latin typeface="微軟正黑體" panose="020B0604030504040204" pitchFamily="34" charset="-120"/>
                <a:ea typeface="微軟正黑體" panose="020B0604030504040204" pitchFamily="34" charset="-120"/>
              </a:rPr>
              <a:t>年達到淨零碳排，主要作法為：調整碳邊境機制、能源稅和加強再生能源使用；使用綠色能源如甲烷、氫氣等；</a:t>
            </a:r>
            <a:r>
              <a:rPr lang="zh-TW" altLang="en-US" sz="2800" b="1" dirty="0">
                <a:latin typeface="微軟正黑體" panose="020B0604030504040204" pitchFamily="34" charset="-120"/>
                <a:ea typeface="微軟正黑體" panose="020B0604030504040204" pitchFamily="34" charset="-120"/>
              </a:rPr>
              <a:t>促進循環經濟的措施，例如永續電池、紡織品等</a:t>
            </a:r>
            <a:r>
              <a:rPr lang="zh-TW" altLang="en-US" sz="2800" dirty="0">
                <a:latin typeface="微軟正黑體" panose="020B0604030504040204" pitchFamily="34" charset="-120"/>
                <a:ea typeface="微軟正黑體" panose="020B0604030504040204" pitchFamily="34" charset="-120"/>
              </a:rPr>
              <a:t>；最後為涉及農業的策略，涵蓋農場到餐桌、生物多樣性或森林濫伐等議題。</a:t>
            </a:r>
            <a:endParaRPr lang="zh-TW" altLang="en-US" sz="28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670260" y="5669829"/>
            <a:ext cx="5420139" cy="646331"/>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
        <p:nvSpPr>
          <p:cNvPr id="9" name="文字方塊 8"/>
          <p:cNvSpPr txBox="1"/>
          <p:nvPr/>
        </p:nvSpPr>
        <p:spPr>
          <a:xfrm>
            <a:off x="101600" y="744786"/>
            <a:ext cx="11988799" cy="4652427"/>
          </a:xfrm>
          <a:prstGeom prst="rect">
            <a:avLst/>
          </a:prstGeom>
          <a:noFill/>
        </p:spPr>
        <p:txBody>
          <a:bodyPr wrap="square" rtlCol="0">
            <a:spAutoFit/>
          </a:bodyPr>
          <a:lstStyle/>
          <a:p>
            <a:pPr algn="just">
              <a:lnSpc>
                <a:spcPct val="150000"/>
              </a:lnSpc>
            </a:pPr>
            <a:r>
              <a:rPr lang="zh-TW" altLang="en-US" sz="2000" dirty="0">
                <a:latin typeface="微軟正黑體" panose="020B0604030504040204" pitchFamily="34" charset="-120"/>
                <a:ea typeface="微軟正黑體" panose="020B0604030504040204" pitchFamily="34" charset="-120"/>
              </a:rPr>
              <a:t>循環經濟提供了一套新的經濟運作模式，以「製造</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使用</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循環」方式使用資源，減少原生物料的開採，並更有效率地運用已經開採出來的資源，避免大量能資源的浪費，因此提高了能資源的使用效率，是發展綠能之外重要的減碳策略。</a:t>
            </a:r>
            <a:endParaRPr lang="zh-TW" altLang="en-US" sz="2000" dirty="0">
              <a:latin typeface="微軟正黑體" panose="020B0604030504040204" pitchFamily="34" charset="-120"/>
              <a:ea typeface="微軟正黑體" panose="020B0604030504040204" pitchFamily="34" charset="-120"/>
            </a:endParaRPr>
          </a:p>
          <a:p>
            <a:pPr algn="just">
              <a:lnSpc>
                <a:spcPct val="150000"/>
              </a:lnSpc>
            </a:pPr>
            <a:r>
              <a:rPr lang="zh-TW" altLang="en-US" sz="2000" dirty="0">
                <a:latin typeface="微軟正黑體" panose="020B0604030504040204" pitchFamily="34" charset="-120"/>
                <a:ea typeface="微軟正黑體" panose="020B0604030504040204" pitchFamily="34" charset="-120"/>
              </a:rPr>
              <a:t>台灣產業正面臨國際淨零排放要求，遭受巨大壓力，迫切尋求低碳營運模式的做法。循環台灣基金會提出「減少製造，提高資源循環運用」，才是台灣產業特別是製造業因應 </a:t>
            </a:r>
            <a:r>
              <a:rPr lang="en-US" altLang="zh-TW" sz="2000" dirty="0">
                <a:latin typeface="微軟正黑體" panose="020B0604030504040204" pitchFamily="34" charset="-120"/>
                <a:ea typeface="微軟正黑體" panose="020B0604030504040204" pitchFamily="34" charset="-120"/>
              </a:rPr>
              <a:t>2050 </a:t>
            </a:r>
            <a:r>
              <a:rPr lang="zh-TW" altLang="en-US" sz="2000" dirty="0">
                <a:latin typeface="微軟正黑體" panose="020B0604030504040204" pitchFamily="34" charset="-120"/>
                <a:ea typeface="微軟正黑體" panose="020B0604030504040204" pitchFamily="34" charset="-120"/>
              </a:rPr>
              <a:t>淨零排放的關鍵策略。企業需要立即投入了解循環經濟，發展低碳的商業模式。</a:t>
            </a:r>
            <a:endParaRPr lang="zh-TW" altLang="en-US" sz="2000" dirty="0">
              <a:latin typeface="微軟正黑體" panose="020B0604030504040204" pitchFamily="34" charset="-120"/>
              <a:ea typeface="微軟正黑體" panose="020B0604030504040204" pitchFamily="34" charset="-120"/>
            </a:endParaRPr>
          </a:p>
          <a:p>
            <a:pPr algn="just">
              <a:lnSpc>
                <a:spcPct val="150000"/>
              </a:lnSpc>
            </a:pPr>
            <a:r>
              <a:rPr lang="zh-TW" altLang="en-US" sz="2000" b="1" dirty="0">
                <a:latin typeface="微軟正黑體" panose="020B0604030504040204" pitchFamily="34" charset="-120"/>
                <a:ea typeface="微軟正黑體" panose="020B0604030504040204" pitchFamily="34" charset="-120"/>
              </a:rPr>
              <a:t>要達成淨零排放，關鍵是減少產品的「製造」，讓產品、零組件和材料可以被循環運用。如此一來可以減少產品和零組件在製造過程的排放，以及減少原物料開採和加工過程的排放。第二個關鍵，讓產品以「提供服務」的方式來創造價值，使產業發展和製造排放脫鉤。這對製造業來說是一個化危機為轉機的契機，轉型為高知識含量與深耕顧客的「服務業」。</a:t>
            </a:r>
            <a:endParaRPr lang="zh-TW" altLang="en-US" sz="20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670260" y="5669829"/>
            <a:ext cx="5420139" cy="584775"/>
          </a:xfrm>
          <a:prstGeom prst="rect">
            <a:avLst/>
          </a:prstGeom>
          <a:noFill/>
        </p:spPr>
        <p:txBody>
          <a:bodyPr wrap="square" rtlCol="0">
            <a:spAutoFit/>
          </a:bodyPr>
          <a:lstStyle/>
          <a:p>
            <a:pPr algn="just"/>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2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
        <p:nvSpPr>
          <p:cNvPr id="12" name="文字方塊 11"/>
          <p:cNvSpPr txBox="1"/>
          <p:nvPr/>
        </p:nvSpPr>
        <p:spPr>
          <a:xfrm>
            <a:off x="101600" y="744786"/>
            <a:ext cx="11988799" cy="4652427"/>
          </a:xfrm>
          <a:prstGeom prst="rect">
            <a:avLst/>
          </a:prstGeom>
          <a:noFill/>
        </p:spPr>
        <p:txBody>
          <a:bodyPr wrap="square" rtlCol="0">
            <a:spAutoFit/>
          </a:bodyPr>
          <a:lstStyle/>
          <a:p>
            <a:pPr algn="just">
              <a:lnSpc>
                <a:spcPct val="150000"/>
              </a:lnSpc>
            </a:pPr>
            <a:r>
              <a:rPr lang="en-US" altLang="zh-TW" sz="2000" dirty="0">
                <a:latin typeface="微軟正黑體" panose="020B0604030504040204" pitchFamily="34" charset="-120"/>
                <a:ea typeface="微軟正黑體" panose="020B0604030504040204" pitchFamily="34" charset="-120"/>
              </a:rPr>
              <a:t>1) </a:t>
            </a:r>
            <a:r>
              <a:rPr lang="zh-TW" altLang="en-US" sz="2000" dirty="0">
                <a:latin typeface="微軟正黑體" panose="020B0604030504040204" pitchFamily="34" charset="-120"/>
                <a:ea typeface="微軟正黑體" panose="020B0604030504040204" pitchFamily="34" charset="-120"/>
              </a:rPr>
              <a:t>製造階段和資源循環階段：減少產品、零組件和原生材料的製造</a:t>
            </a:r>
            <a:endParaRPr lang="zh-TW" altLang="en-US" sz="2000" dirty="0">
              <a:latin typeface="微軟正黑體" panose="020B0604030504040204" pitchFamily="34" charset="-120"/>
              <a:ea typeface="微軟正黑體" panose="020B0604030504040204" pitchFamily="34" charset="-120"/>
            </a:endParaRPr>
          </a:p>
          <a:p>
            <a:pPr algn="just">
              <a:lnSpc>
                <a:spcPct val="150000"/>
              </a:lnSpc>
            </a:pPr>
            <a:r>
              <a:rPr lang="zh-TW" altLang="en-US" sz="2000" dirty="0">
                <a:latin typeface="微軟正黑體" panose="020B0604030504040204" pitchFamily="34" charset="-120"/>
                <a:ea typeface="微軟正黑體" panose="020B0604030504040204" pitchFamily="34" charset="-120"/>
              </a:rPr>
              <a:t>在製造階段，企業從產品設計之時即導入循環設計，盡可能使用單一材料、模組化設計等方式。產品易於維修，延長使用壽命；零組件更容易翻新再使用，或是透過再製造流程恢復成新品狀態；產品裡的材料經過處理再生後，能再用於下一個產品的製造。這讓產品裡的資源，能夠循環再運用。</a:t>
            </a:r>
            <a:endParaRPr lang="zh-TW" altLang="en-US" sz="2000" dirty="0">
              <a:latin typeface="微軟正黑體" panose="020B0604030504040204" pitchFamily="34" charset="-120"/>
              <a:ea typeface="微軟正黑體" panose="020B0604030504040204" pitchFamily="34" charset="-120"/>
            </a:endParaRPr>
          </a:p>
          <a:p>
            <a:pPr algn="just">
              <a:lnSpc>
                <a:spcPct val="150000"/>
              </a:lnSpc>
            </a:pPr>
            <a:endParaRPr lang="en-US" altLang="zh-TW" sz="2000" dirty="0">
              <a:latin typeface="微軟正黑體" panose="020B0604030504040204" pitchFamily="34" charset="-120"/>
              <a:ea typeface="微軟正黑體" panose="020B0604030504040204" pitchFamily="34" charset="-120"/>
            </a:endParaRPr>
          </a:p>
          <a:p>
            <a:pPr marL="342900" indent="-342900" algn="just">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當產品使用壽命延長，廠商不需要持續製造新品，能減少碳排。例如衣服的穿著時間延長一倍，能避免 </a:t>
            </a:r>
            <a:r>
              <a:rPr lang="en-US" altLang="zh-TW" sz="2000" dirty="0">
                <a:latin typeface="微軟正黑體" panose="020B0604030504040204" pitchFamily="34" charset="-120"/>
                <a:ea typeface="微軟正黑體" panose="020B0604030504040204" pitchFamily="34" charset="-120"/>
              </a:rPr>
              <a:t>44% </a:t>
            </a:r>
            <a:r>
              <a:rPr lang="zh-TW" altLang="en-US" sz="2000" dirty="0">
                <a:latin typeface="微軟正黑體" panose="020B0604030504040204" pitchFamily="34" charset="-120"/>
                <a:ea typeface="微軟正黑體" panose="020B0604030504040204" pitchFamily="34" charset="-120"/>
              </a:rPr>
              <a:t>的溫室氣體排放。</a:t>
            </a:r>
            <a:endParaRPr lang="zh-TW" altLang="en-US" sz="2000" dirty="0">
              <a:latin typeface="微軟正黑體" panose="020B0604030504040204" pitchFamily="34" charset="-120"/>
              <a:ea typeface="微軟正黑體" panose="020B0604030504040204" pitchFamily="34" charset="-120"/>
            </a:endParaRPr>
          </a:p>
          <a:p>
            <a:pPr marL="342900" indent="-342900" algn="just">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既有零組件的循環再使用，相較於打造新的零組件，能省下 </a:t>
            </a:r>
            <a:r>
              <a:rPr lang="en-US" altLang="zh-TW" sz="2000" dirty="0">
                <a:latin typeface="微軟正黑體" panose="020B0604030504040204" pitchFamily="34" charset="-120"/>
                <a:ea typeface="微軟正黑體" panose="020B0604030504040204" pitchFamily="34" charset="-120"/>
              </a:rPr>
              <a:t>80% </a:t>
            </a:r>
            <a:r>
              <a:rPr lang="zh-TW" altLang="en-US" sz="2000" dirty="0">
                <a:latin typeface="微軟正黑體" panose="020B0604030504040204" pitchFamily="34" charset="-120"/>
                <a:ea typeface="微軟正黑體" panose="020B0604030504040204" pitchFamily="34" charset="-120"/>
              </a:rPr>
              <a:t>原物料使用、</a:t>
            </a:r>
            <a:r>
              <a:rPr lang="en-US" altLang="zh-TW" sz="2000" dirty="0">
                <a:latin typeface="微軟正黑體" panose="020B0604030504040204" pitchFamily="34" charset="-120"/>
                <a:ea typeface="微軟正黑體" panose="020B0604030504040204" pitchFamily="34" charset="-120"/>
              </a:rPr>
              <a:t>57% </a:t>
            </a:r>
            <a:r>
              <a:rPr lang="zh-TW" altLang="en-US" sz="2000" dirty="0">
                <a:latin typeface="微軟正黑體" panose="020B0604030504040204" pitchFamily="34" charset="-120"/>
                <a:ea typeface="微軟正黑體" panose="020B0604030504040204" pitchFamily="34" charset="-120"/>
              </a:rPr>
              <a:t>的能耗與排放。</a:t>
            </a:r>
            <a:endParaRPr lang="zh-TW" altLang="en-US" sz="2000" dirty="0">
              <a:latin typeface="微軟正黑體" panose="020B0604030504040204" pitchFamily="34" charset="-120"/>
              <a:ea typeface="微軟正黑體" panose="020B0604030504040204" pitchFamily="34" charset="-120"/>
            </a:endParaRPr>
          </a:p>
          <a:p>
            <a:pPr marL="342900" indent="-342900" algn="just">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使用再生材料，相較於新材料，能省下開採加工的碳排。例如 </a:t>
            </a:r>
            <a:r>
              <a:rPr lang="en-US" altLang="zh-TW" sz="2000" dirty="0">
                <a:latin typeface="微軟正黑體" panose="020B0604030504040204" pitchFamily="34" charset="-120"/>
                <a:ea typeface="微軟正黑體" panose="020B0604030504040204" pitchFamily="34" charset="-120"/>
              </a:rPr>
              <a:t>1 </a:t>
            </a:r>
            <a:r>
              <a:rPr lang="zh-TW" altLang="en-US" sz="2000" dirty="0">
                <a:latin typeface="微軟正黑體" panose="020B0604030504040204" pitchFamily="34" charset="-120"/>
                <a:ea typeface="微軟正黑體" panose="020B0604030504040204" pitchFamily="34" charset="-120"/>
              </a:rPr>
              <a:t>公噸的再生塑膠相較原生塑膠，能降低約 </a:t>
            </a:r>
            <a:r>
              <a:rPr lang="en-US" altLang="zh-TW" sz="2000" dirty="0">
                <a:latin typeface="微軟正黑體" panose="020B0604030504040204" pitchFamily="34" charset="-120"/>
                <a:ea typeface="微軟正黑體" panose="020B0604030504040204" pitchFamily="34" charset="-120"/>
              </a:rPr>
              <a:t>2 </a:t>
            </a:r>
            <a:r>
              <a:rPr lang="zh-TW" altLang="en-US" sz="2000" dirty="0">
                <a:latin typeface="微軟正黑體" panose="020B0604030504040204" pitchFamily="34" charset="-120"/>
                <a:ea typeface="微軟正黑體" panose="020B0604030504040204" pitchFamily="34" charset="-120"/>
              </a:rPr>
              <a:t>公噸碳排。</a:t>
            </a:r>
            <a:endParaRPr lang="zh-TW" altLang="en-US" sz="20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670260" y="5669829"/>
            <a:ext cx="5420139" cy="584775"/>
          </a:xfrm>
          <a:prstGeom prst="rect">
            <a:avLst/>
          </a:prstGeom>
          <a:noFill/>
        </p:spPr>
        <p:txBody>
          <a:bodyPr wrap="square" rtlCol="0">
            <a:spAutoFit/>
          </a:bodyPr>
          <a:lstStyle/>
          <a:p>
            <a:pPr algn="just"/>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2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pic>
        <p:nvPicPr>
          <p:cNvPr id="8" name="圖片 7"/>
          <p:cNvPicPr>
            <a:picLocks noChangeAspect="1"/>
          </p:cNvPicPr>
          <p:nvPr/>
        </p:nvPicPr>
        <p:blipFill>
          <a:blip r:embed="rId1"/>
          <a:stretch>
            <a:fillRect/>
          </a:stretch>
        </p:blipFill>
        <p:spPr>
          <a:xfrm>
            <a:off x="2057754" y="1225895"/>
            <a:ext cx="8076491" cy="3808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670260" y="5669829"/>
            <a:ext cx="5420139" cy="584775"/>
          </a:xfrm>
          <a:prstGeom prst="rect">
            <a:avLst/>
          </a:prstGeom>
          <a:noFill/>
        </p:spPr>
        <p:txBody>
          <a:bodyPr wrap="square" rtlCol="0">
            <a:spAutoFit/>
          </a:bodyPr>
          <a:lstStyle/>
          <a:p>
            <a:pPr algn="just"/>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2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
        <p:nvSpPr>
          <p:cNvPr id="12" name="文字方塊 11"/>
          <p:cNvSpPr txBox="1"/>
          <p:nvPr/>
        </p:nvSpPr>
        <p:spPr>
          <a:xfrm>
            <a:off x="101600" y="744786"/>
            <a:ext cx="11988799" cy="4395691"/>
          </a:xfrm>
          <a:prstGeom prst="rect">
            <a:avLst/>
          </a:prstGeom>
          <a:noFill/>
        </p:spPr>
        <p:txBody>
          <a:bodyPr wrap="square" rtlCol="0">
            <a:spAutoFit/>
          </a:bodyPr>
          <a:lstStyle/>
          <a:p>
            <a:pPr algn="just">
              <a:lnSpc>
                <a:spcPct val="150000"/>
              </a:lnSpc>
            </a:pPr>
            <a:r>
              <a:rPr lang="en-US" altLang="zh-TW" sz="2100" dirty="0">
                <a:latin typeface="微軟正黑體" panose="020B0604030504040204" pitchFamily="34" charset="-120"/>
                <a:ea typeface="微軟正黑體" panose="020B0604030504040204" pitchFamily="34" charset="-120"/>
              </a:rPr>
              <a:t>2) </a:t>
            </a:r>
            <a:r>
              <a:rPr lang="zh-TW" altLang="en-US" sz="2100" dirty="0">
                <a:latin typeface="微軟正黑體" panose="020B0604030504040204" pitchFamily="34" charset="-120"/>
                <a:ea typeface="微軟正黑體" panose="020B0604030504040204" pitchFamily="34" charset="-120"/>
              </a:rPr>
              <a:t>商業模式：增加產品服務效率</a:t>
            </a:r>
            <a:endParaRPr lang="zh-TW" altLang="en-US" sz="2100" dirty="0">
              <a:latin typeface="微軟正黑體" panose="020B0604030504040204" pitchFamily="34" charset="-120"/>
              <a:ea typeface="微軟正黑體" panose="020B0604030504040204" pitchFamily="34" charset="-120"/>
            </a:endParaRPr>
          </a:p>
          <a:p>
            <a:pPr algn="just">
              <a:lnSpc>
                <a:spcPct val="150000"/>
              </a:lnSpc>
            </a:pPr>
            <a:r>
              <a:rPr lang="zh-TW" altLang="en-US" sz="2100" dirty="0">
                <a:latin typeface="微軟正黑體" panose="020B0604030504040204" pitchFamily="34" charset="-120"/>
                <a:ea typeface="微軟正黑體" panose="020B0604030504040204" pitchFamily="34" charset="-120"/>
              </a:rPr>
              <a:t>企業優先採用產品服務化作為商業模式，用更少的產品來滿足更多的服務需求，提升產品服務效率。在和市場的溝通上，可以從重新定義使用者需求著手。以冷氣機為例，使用者需要的不是擁有冷氣機，而是享有冷風；再以汽車為例，使用者需要的也不是擁有車子，而是使用移動服務。當需求被重新定義，業者就有改變商業模式的機會。</a:t>
            </a:r>
            <a:endParaRPr lang="en-US" altLang="zh-TW" sz="2100" dirty="0">
              <a:latin typeface="微軟正黑體" panose="020B0604030504040204" pitchFamily="34" charset="-120"/>
              <a:ea typeface="微軟正黑體" panose="020B0604030504040204" pitchFamily="34" charset="-120"/>
            </a:endParaRPr>
          </a:p>
          <a:p>
            <a:pPr algn="just">
              <a:lnSpc>
                <a:spcPct val="150000"/>
              </a:lnSpc>
            </a:pPr>
            <a:endParaRPr lang="zh-TW" altLang="en-US" sz="2100" dirty="0">
              <a:latin typeface="微軟正黑體" panose="020B0604030504040204" pitchFamily="34" charset="-120"/>
              <a:ea typeface="微軟正黑體" panose="020B0604030504040204" pitchFamily="34" charset="-120"/>
            </a:endParaRPr>
          </a:p>
          <a:p>
            <a:pPr marL="342900" indent="-342900" algn="just">
              <a:lnSpc>
                <a:spcPct val="150000"/>
              </a:lnSpc>
              <a:buFont typeface="Arial" panose="020B0604020202020204" pitchFamily="34" charset="0"/>
              <a:buChar char="•"/>
            </a:pPr>
            <a:r>
              <a:rPr lang="zh-TW" altLang="en-US" sz="2100" dirty="0">
                <a:latin typeface="微軟正黑體" panose="020B0604030504040204" pitchFamily="34" charset="-120"/>
                <a:ea typeface="微軟正黑體" panose="020B0604030504040204" pitchFamily="34" charset="-120"/>
              </a:rPr>
              <a:t>建築和運輸工具的使用率偏低。根據估算，透過共享等服務化商業模式，在</a:t>
            </a:r>
            <a:r>
              <a:rPr lang="en-US" altLang="zh-TW" sz="2100" dirty="0">
                <a:latin typeface="微軟正黑體" panose="020B0604030504040204" pitchFamily="34" charset="-120"/>
                <a:ea typeface="微軟正黑體" panose="020B0604030504040204" pitchFamily="34" charset="-120"/>
              </a:rPr>
              <a:t>2050</a:t>
            </a:r>
            <a:r>
              <a:rPr lang="zh-TW" altLang="en-US" sz="2100" dirty="0">
                <a:latin typeface="微軟正黑體" panose="020B0604030504040204" pitchFamily="34" charset="-120"/>
                <a:ea typeface="微軟正黑體" panose="020B0604030504040204" pitchFamily="34" charset="-120"/>
              </a:rPr>
              <a:t>年，能減少來自建築內四大高碳排材料</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鋼鐵、水泥、鋁和塑膠的排放量約</a:t>
            </a:r>
            <a:r>
              <a:rPr lang="en-US" altLang="zh-TW" sz="2100" dirty="0">
                <a:latin typeface="微軟正黑體" panose="020B0604030504040204" pitchFamily="34" charset="-120"/>
                <a:ea typeface="微軟正黑體" panose="020B0604030504040204" pitchFamily="34" charset="-120"/>
              </a:rPr>
              <a:t>3</a:t>
            </a:r>
            <a:r>
              <a:rPr lang="zh-TW" altLang="en-US" sz="2100" dirty="0">
                <a:latin typeface="微軟正黑體" panose="020B0604030504040204" pitchFamily="34" charset="-120"/>
                <a:ea typeface="微軟正黑體" panose="020B0604030504040204" pitchFamily="34" charset="-120"/>
              </a:rPr>
              <a:t>億噸二氧化碳（占總排放量 </a:t>
            </a:r>
            <a:r>
              <a:rPr lang="en-US" altLang="zh-TW" sz="2100" dirty="0">
                <a:latin typeface="微軟正黑體" panose="020B0604030504040204" pitchFamily="34" charset="-120"/>
                <a:ea typeface="微軟正黑體" panose="020B0604030504040204" pitchFamily="34" charset="-120"/>
              </a:rPr>
              <a:t>6</a:t>
            </a:r>
            <a:r>
              <a:rPr lang="zh-TW" altLang="en-US" sz="2100" dirty="0">
                <a:latin typeface="微軟正黑體" panose="020B0604030504040204" pitchFamily="34" charset="-120"/>
                <a:ea typeface="微軟正黑體" panose="020B0604030504040204" pitchFamily="34" charset="-120"/>
              </a:rPr>
              <a:t>％）。透過共享也能增加汽車使用率，在</a:t>
            </a:r>
            <a:r>
              <a:rPr lang="en-US" altLang="zh-TW" sz="2100" dirty="0">
                <a:latin typeface="微軟正黑體" panose="020B0604030504040204" pitchFamily="34" charset="-120"/>
                <a:ea typeface="微軟正黑體" panose="020B0604030504040204" pitchFamily="34" charset="-120"/>
              </a:rPr>
              <a:t>2050</a:t>
            </a:r>
            <a:r>
              <a:rPr lang="zh-TW" altLang="en-US" sz="2100" dirty="0">
                <a:latin typeface="微軟正黑體" panose="020B0604030504040204" pitchFamily="34" charset="-120"/>
                <a:ea typeface="微軟正黑體" panose="020B0604030504040204" pitchFamily="34" charset="-120"/>
              </a:rPr>
              <a:t>年，估計能減少約 </a:t>
            </a:r>
            <a:r>
              <a:rPr lang="en-US" altLang="zh-TW" sz="2100" dirty="0">
                <a:latin typeface="微軟正黑體" panose="020B0604030504040204" pitchFamily="34" charset="-120"/>
                <a:ea typeface="微軟正黑體" panose="020B0604030504040204" pitchFamily="34" charset="-120"/>
              </a:rPr>
              <a:t>6,600 </a:t>
            </a:r>
            <a:r>
              <a:rPr lang="zh-TW" altLang="en-US" sz="2100" dirty="0">
                <a:latin typeface="微軟正黑體" panose="020B0604030504040204" pitchFamily="34" charset="-120"/>
                <a:ea typeface="微軟正黑體" panose="020B0604030504040204" pitchFamily="34" charset="-120"/>
              </a:rPr>
              <a:t>萬噸二氧化碳（占總排放量 </a:t>
            </a:r>
            <a:r>
              <a:rPr lang="en-US" altLang="zh-TW" sz="2100" dirty="0">
                <a:latin typeface="微軟正黑體" panose="020B0604030504040204" pitchFamily="34" charset="-120"/>
                <a:ea typeface="微軟正黑體" panose="020B0604030504040204" pitchFamily="34" charset="-120"/>
              </a:rPr>
              <a:t>11</a:t>
            </a:r>
            <a:r>
              <a:rPr lang="zh-TW" altLang="en-US" sz="2100" dirty="0">
                <a:latin typeface="微軟正黑體" panose="020B0604030504040204" pitchFamily="34" charset="-120"/>
                <a:ea typeface="微軟正黑體" panose="020B0604030504040204" pitchFamily="34" charset="-120"/>
              </a:rPr>
              <a:t>％）。</a:t>
            </a:r>
            <a:endParaRPr lang="zh-TW" altLang="en-US" sz="21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670260" y="5669829"/>
            <a:ext cx="5420139" cy="584775"/>
          </a:xfrm>
          <a:prstGeom prst="rect">
            <a:avLst/>
          </a:prstGeom>
          <a:noFill/>
        </p:spPr>
        <p:txBody>
          <a:bodyPr wrap="square" rtlCol="0">
            <a:spAutoFit/>
          </a:bodyPr>
          <a:lstStyle/>
          <a:p>
            <a:pPr algn="just"/>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2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pic>
        <p:nvPicPr>
          <p:cNvPr id="8" name="圖片 7"/>
          <p:cNvPicPr>
            <a:picLocks noChangeAspect="1"/>
          </p:cNvPicPr>
          <p:nvPr/>
        </p:nvPicPr>
        <p:blipFill>
          <a:blip r:embed="rId1"/>
          <a:stretch>
            <a:fillRect/>
          </a:stretch>
        </p:blipFill>
        <p:spPr>
          <a:xfrm>
            <a:off x="1869491" y="1525536"/>
            <a:ext cx="8453018" cy="380692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670260" y="5669829"/>
            <a:ext cx="5420139" cy="584775"/>
          </a:xfrm>
          <a:prstGeom prst="rect">
            <a:avLst/>
          </a:prstGeom>
          <a:noFill/>
        </p:spPr>
        <p:txBody>
          <a:bodyPr wrap="square" rtlCol="0">
            <a:spAutoFit/>
          </a:bodyPr>
          <a:lstStyle/>
          <a:p>
            <a:pPr algn="just"/>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2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
        <p:nvSpPr>
          <p:cNvPr id="12" name="文字方塊 11"/>
          <p:cNvSpPr txBox="1"/>
          <p:nvPr/>
        </p:nvSpPr>
        <p:spPr>
          <a:xfrm>
            <a:off x="101600" y="744786"/>
            <a:ext cx="11988799" cy="3902479"/>
          </a:xfrm>
          <a:prstGeom prst="rect">
            <a:avLst/>
          </a:prstGeom>
          <a:noFill/>
        </p:spPr>
        <p:txBody>
          <a:bodyPr wrap="square" rtlCol="0">
            <a:spAutoFit/>
          </a:bodyPr>
          <a:lstStyle/>
          <a:p>
            <a:pPr algn="just">
              <a:lnSpc>
                <a:spcPct val="150000"/>
              </a:lnSpc>
            </a:pPr>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企業依產業性質可運用工業和生物循環策略，讓資源在產業系統中循環運用</a:t>
            </a:r>
            <a:endParaRPr lang="en-US" altLang="zh-TW" sz="2400" dirty="0">
              <a:latin typeface="微軟正黑體" panose="020B0604030504040204" pitchFamily="34" charset="-120"/>
              <a:ea typeface="微軟正黑體" panose="020B0604030504040204" pitchFamily="34" charset="-120"/>
            </a:endParaRPr>
          </a:p>
          <a:p>
            <a:pPr algn="just">
              <a:lnSpc>
                <a:spcPct val="150000"/>
              </a:lnSpc>
            </a:pPr>
            <a:r>
              <a:rPr lang="zh-TW" altLang="en-US" sz="2400" dirty="0">
                <a:latin typeface="微軟正黑體" panose="020B0604030504040204" pitchFamily="34" charset="-120"/>
                <a:ea typeface="微軟正黑體" panose="020B0604030504040204" pitchFamily="34" charset="-120"/>
              </a:rPr>
              <a:t>工業循環，優先以產品的原形式延長壽命或再使用，其次思考如何留存重要零件的價值。零組件無法保留時再透過回收系統，處理成再生物料。在產品設計階段，選擇單純的材料組成和模組化設計；再依序透過維修</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再使用、翻新再製造和處理再生的程序，以耗用最少能資源為原則繼續被使用；這可以保留住原物料在層層加工過程，使用的水和能資源等資材的價值。同時，減少製造產品所需耗用的原物料，也一併省下原物料開採加工過程所使用的水和能源；而處理再生讓材料能被循環運用，避免焚化產生排放。</a:t>
            </a:r>
            <a:endParaRPr lang="en-US" altLang="zh-TW" sz="24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670260" y="5669829"/>
            <a:ext cx="5420139" cy="584775"/>
          </a:xfrm>
          <a:prstGeom prst="rect">
            <a:avLst/>
          </a:prstGeom>
          <a:noFill/>
        </p:spPr>
        <p:txBody>
          <a:bodyPr wrap="square" rtlCol="0">
            <a:spAutoFit/>
          </a:bodyPr>
          <a:lstStyle/>
          <a:p>
            <a:pPr algn="just"/>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2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pic>
        <p:nvPicPr>
          <p:cNvPr id="3" name="圖片 2"/>
          <p:cNvPicPr>
            <a:picLocks noChangeAspect="1"/>
          </p:cNvPicPr>
          <p:nvPr/>
        </p:nvPicPr>
        <p:blipFill>
          <a:blip r:embed="rId1"/>
          <a:stretch>
            <a:fillRect/>
          </a:stretch>
        </p:blipFill>
        <p:spPr>
          <a:xfrm>
            <a:off x="2162164" y="1524600"/>
            <a:ext cx="7867672" cy="38088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6638192" y="5841238"/>
            <a:ext cx="5553808" cy="584775"/>
          </a:xfrm>
          <a:prstGeom prst="rect">
            <a:avLst/>
          </a:prstGeom>
          <a:noFill/>
        </p:spPr>
        <p:txBody>
          <a:bodyPr wrap="square" rtlCol="0">
            <a:spAutoFit/>
          </a:bodyPr>
          <a:lstStyle/>
          <a:p>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循環經濟之效應</a:t>
            </a:r>
            <a:r>
              <a:rPr kumimoji="1" lang="en-US" altLang="zh-TW" sz="32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淨零碳排</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8" name="文字方塊 7"/>
          <p:cNvSpPr txBox="1"/>
          <p:nvPr/>
        </p:nvSpPr>
        <p:spPr>
          <a:xfrm>
            <a:off x="165099" y="780206"/>
            <a:ext cx="7395265" cy="4662815"/>
          </a:xfrm>
          <a:prstGeom prst="rect">
            <a:avLst/>
          </a:prstGeom>
          <a:noFill/>
        </p:spPr>
        <p:txBody>
          <a:bodyPr wrap="square" rtlCol="0">
            <a:spAutoFit/>
          </a:bodyPr>
          <a:lstStyle/>
          <a:p>
            <a:pPr algn="just"/>
            <a:r>
              <a:rPr kumimoji="1" lang="zh-TW" altLang="en-US" sz="2700" dirty="0">
                <a:latin typeface="微軟正黑體" panose="020B0604030504040204" pitchFamily="34" charset="-120"/>
                <a:ea typeface="微軟正黑體" panose="020B0604030504040204" pitchFamily="34" charset="-120"/>
              </a:rPr>
              <a:t>從線性轉型至循環經濟模式並非一蹴可幾，臺灣須先體悟四個重要思維，並從這四個思維中走向循環城市、產業共生之結構。</a:t>
            </a:r>
            <a:endParaRPr kumimoji="1" lang="zh-TW" altLang="en-US" sz="2700" dirty="0">
              <a:latin typeface="微軟正黑體" panose="020B0604030504040204" pitchFamily="34" charset="-120"/>
              <a:ea typeface="微軟正黑體" panose="020B0604030504040204" pitchFamily="34" charset="-120"/>
            </a:endParaRPr>
          </a:p>
          <a:p>
            <a:pPr algn="just"/>
            <a:endParaRPr kumimoji="1" lang="zh-TW" altLang="en-US" sz="2700" dirty="0">
              <a:latin typeface="微軟正黑體" panose="020B0604030504040204" pitchFamily="34" charset="-120"/>
              <a:ea typeface="微軟正黑體" panose="020B0604030504040204" pitchFamily="34" charset="-120"/>
            </a:endParaRPr>
          </a:p>
          <a:p>
            <a:pPr algn="just"/>
            <a:r>
              <a:rPr kumimoji="1" lang="en-US" altLang="zh-TW" sz="2700" dirty="0">
                <a:latin typeface="微軟正黑體" panose="020B0604030504040204" pitchFamily="34" charset="-120"/>
                <a:ea typeface="微軟正黑體" panose="020B0604030504040204" pitchFamily="34" charset="-120"/>
              </a:rPr>
              <a:t>1.</a:t>
            </a:r>
            <a:r>
              <a:rPr kumimoji="1" lang="zh-TW" altLang="en-US" sz="2700" dirty="0">
                <a:latin typeface="微軟正黑體" panose="020B0604030504040204" pitchFamily="34" charset="-120"/>
                <a:ea typeface="微軟正黑體" panose="020B0604030504040204" pitchFamily="34" charset="-120"/>
              </a:rPr>
              <a:t>天然資源是有限的</a:t>
            </a:r>
            <a:endParaRPr kumimoji="1" lang="zh-TW" altLang="en-US" sz="2700" dirty="0">
              <a:latin typeface="微軟正黑體" panose="020B0604030504040204" pitchFamily="34" charset="-120"/>
              <a:ea typeface="微軟正黑體" panose="020B0604030504040204" pitchFamily="34" charset="-120"/>
            </a:endParaRPr>
          </a:p>
          <a:p>
            <a:pPr algn="just"/>
            <a:endParaRPr kumimoji="1" lang="zh-TW" altLang="en-US" sz="2700" dirty="0">
              <a:latin typeface="微軟正黑體" panose="020B0604030504040204" pitchFamily="34" charset="-120"/>
              <a:ea typeface="微軟正黑體" panose="020B0604030504040204" pitchFamily="34" charset="-120"/>
            </a:endParaRPr>
          </a:p>
          <a:p>
            <a:pPr algn="just"/>
            <a:r>
              <a:rPr kumimoji="1" lang="en-US" altLang="zh-TW" sz="2700" dirty="0">
                <a:latin typeface="微軟正黑體" panose="020B0604030504040204" pitchFamily="34" charset="-120"/>
                <a:ea typeface="微軟正黑體" panose="020B0604030504040204" pitchFamily="34" charset="-120"/>
              </a:rPr>
              <a:t>2.</a:t>
            </a:r>
            <a:r>
              <a:rPr kumimoji="1" lang="zh-TW" altLang="en-US" sz="2700" dirty="0">
                <a:latin typeface="微軟正黑體" panose="020B0604030504040204" pitchFamily="34" charset="-120"/>
                <a:ea typeface="微軟正黑體" panose="020B0604030504040204" pitchFamily="34" charset="-120"/>
              </a:rPr>
              <a:t>廢棄物是不該存在的</a:t>
            </a:r>
            <a:endParaRPr kumimoji="1" lang="zh-TW" altLang="en-US" sz="2700" dirty="0">
              <a:latin typeface="微軟正黑體" panose="020B0604030504040204" pitchFamily="34" charset="-120"/>
              <a:ea typeface="微軟正黑體" panose="020B0604030504040204" pitchFamily="34" charset="-120"/>
            </a:endParaRPr>
          </a:p>
          <a:p>
            <a:pPr algn="just"/>
            <a:endParaRPr kumimoji="1" lang="zh-TW" altLang="en-US" sz="2700" dirty="0">
              <a:latin typeface="微軟正黑體" panose="020B0604030504040204" pitchFamily="34" charset="-120"/>
              <a:ea typeface="微軟正黑體" panose="020B0604030504040204" pitchFamily="34" charset="-120"/>
            </a:endParaRPr>
          </a:p>
          <a:p>
            <a:pPr algn="just"/>
            <a:r>
              <a:rPr kumimoji="1" lang="en-US" altLang="zh-TW" sz="2700" dirty="0">
                <a:latin typeface="微軟正黑體" panose="020B0604030504040204" pitchFamily="34" charset="-120"/>
                <a:ea typeface="微軟正黑體" panose="020B0604030504040204" pitchFamily="34" charset="-120"/>
              </a:rPr>
              <a:t>3.</a:t>
            </a:r>
            <a:r>
              <a:rPr kumimoji="1" lang="zh-TW" altLang="en-US" sz="2700" dirty="0">
                <a:latin typeface="微軟正黑體" panose="020B0604030504040204" pitchFamily="34" charset="-120"/>
                <a:ea typeface="微軟正黑體" panose="020B0604030504040204" pitchFamily="34" charset="-120"/>
              </a:rPr>
              <a:t>打造新的價值觀，已使用取代擁有</a:t>
            </a:r>
            <a:endParaRPr kumimoji="1" lang="zh-TW" altLang="en-US" sz="2700" dirty="0">
              <a:latin typeface="微軟正黑體" panose="020B0604030504040204" pitchFamily="34" charset="-120"/>
              <a:ea typeface="微軟正黑體" panose="020B0604030504040204" pitchFamily="34" charset="-120"/>
            </a:endParaRPr>
          </a:p>
          <a:p>
            <a:pPr algn="just"/>
            <a:endParaRPr kumimoji="1" lang="zh-TW" altLang="en-US" sz="2700" dirty="0">
              <a:latin typeface="微軟正黑體" panose="020B0604030504040204" pitchFamily="34" charset="-120"/>
              <a:ea typeface="微軟正黑體" panose="020B0604030504040204" pitchFamily="34" charset="-120"/>
            </a:endParaRPr>
          </a:p>
          <a:p>
            <a:pPr algn="just"/>
            <a:r>
              <a:rPr kumimoji="1" lang="en-US" altLang="zh-TW" sz="2700" dirty="0">
                <a:latin typeface="微軟正黑體" panose="020B0604030504040204" pitchFamily="34" charset="-120"/>
                <a:ea typeface="微軟正黑體" panose="020B0604030504040204" pitchFamily="34" charset="-120"/>
              </a:rPr>
              <a:t>4.</a:t>
            </a:r>
            <a:r>
              <a:rPr kumimoji="1" lang="zh-TW" altLang="en-US" sz="2700" dirty="0">
                <a:latin typeface="微軟正黑體" panose="020B0604030504040204" pitchFamily="34" charset="-120"/>
                <a:ea typeface="微軟正黑體" panose="020B0604030504040204" pitchFamily="34" charset="-120"/>
              </a:rPr>
              <a:t>生產者的責任不應止於商品售出</a:t>
            </a:r>
            <a:endParaRPr kumimoji="1" lang="zh-TW" altLang="en-US" sz="2700" dirty="0">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1"/>
          <a:stretch>
            <a:fillRect/>
          </a:stretch>
        </p:blipFill>
        <p:spPr>
          <a:xfrm>
            <a:off x="7725463" y="1041145"/>
            <a:ext cx="4178300" cy="4178300"/>
          </a:xfrm>
          <a:prstGeom prst="rect">
            <a:avLst/>
          </a:prstGeom>
        </p:spPr>
      </p:pic>
      <p:sp>
        <p:nvSpPr>
          <p:cNvPr id="12" name="文字方塊 11"/>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2" name="矩形 1"/>
          <p:cNvSpPr/>
          <p:nvPr/>
        </p:nvSpPr>
        <p:spPr>
          <a:xfrm>
            <a:off x="463398" y="903713"/>
            <a:ext cx="11265204" cy="4462568"/>
          </a:xfrm>
          <a:prstGeom prst="rect">
            <a:avLst/>
          </a:prstGeom>
        </p:spPr>
        <p:txBody>
          <a:bodyPr wrap="square">
            <a:spAutoFit/>
          </a:bodyPr>
          <a:lstStyle/>
          <a:p>
            <a:pPr algn="just">
              <a:lnSpc>
                <a:spcPct val="130000"/>
              </a:lnSpc>
              <a:spcBef>
                <a:spcPct val="50000"/>
              </a:spcBef>
              <a:buClr>
                <a:schemeClr val="tx1"/>
              </a:buClr>
            </a:pPr>
            <a:r>
              <a:rPr lang="en-US" altLang="zh-TW" sz="3000" dirty="0">
                <a:latin typeface="微軟正黑體" panose="020B0604030504040204" pitchFamily="34" charset="-120"/>
                <a:ea typeface="微軟正黑體" panose="020B0604030504040204" pitchFamily="34" charset="-120"/>
              </a:rPr>
              <a:t>1972</a:t>
            </a:r>
            <a:r>
              <a:rPr lang="zh-TW" altLang="en-US" sz="3000" dirty="0">
                <a:latin typeface="微軟正黑體" panose="020B0604030504040204" pitchFamily="34" charset="-120"/>
                <a:ea typeface="微軟正黑體" panose="020B0604030504040204" pitchFamily="34" charset="-120"/>
              </a:rPr>
              <a:t>年，羅馬俱樂部提出「成長的極限」指出</a:t>
            </a:r>
            <a:r>
              <a:rPr lang="en-US" altLang="zh-TW" sz="3000" dirty="0">
                <a:latin typeface="微軟正黑體" panose="020B0604030504040204" pitchFamily="34" charset="-120"/>
                <a:ea typeface="微軟正黑體" panose="020B0604030504040204" pitchFamily="34" charset="-120"/>
              </a:rPr>
              <a:t>2000</a:t>
            </a:r>
            <a:r>
              <a:rPr lang="zh-TW" altLang="en-US" sz="3000" dirty="0">
                <a:latin typeface="微軟正黑體" panose="020B0604030504040204" pitchFamily="34" charset="-120"/>
                <a:ea typeface="微軟正黑體" panose="020B0604030504040204" pitchFamily="34" charset="-120"/>
              </a:rPr>
              <a:t>年以後，大量開採資源換取豐富的糧食，資源蘊藏量急速減少，也產生大量污染環境的廢棄物</a:t>
            </a:r>
            <a:endParaRPr lang="zh-TW" altLang="en-US" sz="3000" dirty="0">
              <a:latin typeface="微軟正黑體" panose="020B0604030504040204" pitchFamily="34" charset="-120"/>
              <a:ea typeface="微軟正黑體" panose="020B0604030504040204" pitchFamily="34" charset="-120"/>
            </a:endParaRPr>
          </a:p>
          <a:p>
            <a:pPr algn="just">
              <a:lnSpc>
                <a:spcPct val="130000"/>
              </a:lnSpc>
              <a:spcBef>
                <a:spcPct val="50000"/>
              </a:spcBef>
              <a:buClr>
                <a:schemeClr val="tx1"/>
              </a:buClr>
            </a:pPr>
            <a:r>
              <a:rPr lang="zh-TW" altLang="en-US" sz="3000" dirty="0">
                <a:latin typeface="微軟正黑體" panose="020B0604030504040204" pitchFamily="34" charset="-120"/>
                <a:ea typeface="微軟正黑體" panose="020B0604030504040204" pitchFamily="34" charset="-120"/>
              </a:rPr>
              <a:t>在豐衣足食的情況下人口遽增，預估在</a:t>
            </a:r>
            <a:r>
              <a:rPr lang="en-US" altLang="zh-TW" sz="3000" dirty="0">
                <a:latin typeface="微軟正黑體" panose="020B0604030504040204" pitchFamily="34" charset="-120"/>
                <a:ea typeface="微軟正黑體" panose="020B0604030504040204" pitchFamily="34" charset="-120"/>
              </a:rPr>
              <a:t>2030</a:t>
            </a:r>
            <a:r>
              <a:rPr lang="zh-TW" altLang="en-US" sz="3000" dirty="0">
                <a:latin typeface="微軟正黑體" panose="020B0604030504040204" pitchFamily="34" charset="-120"/>
                <a:ea typeface="微軟正黑體" panose="020B0604030504040204" pitchFamily="34" charset="-120"/>
              </a:rPr>
              <a:t>年時，資源利用過程所產生的廢棄物污染會達最高峰，屆時糧食生產受到污染而每人所的攝取量劇降，而轉入飢餓與貧困的生活，因此人口數將在</a:t>
            </a:r>
            <a:r>
              <a:rPr lang="en-US" altLang="zh-TW" sz="3000" dirty="0">
                <a:latin typeface="微軟正黑體" panose="020B0604030504040204" pitchFamily="34" charset="-120"/>
                <a:ea typeface="微軟正黑體" panose="020B0604030504040204" pitchFamily="34" charset="-120"/>
              </a:rPr>
              <a:t>2050</a:t>
            </a:r>
            <a:r>
              <a:rPr lang="zh-TW" altLang="en-US" sz="3000" dirty="0">
                <a:latin typeface="微軟正黑體" panose="020B0604030504040204" pitchFamily="34" charset="-120"/>
                <a:ea typeface="微軟正黑體" panose="020B0604030504040204" pitchFamily="34" charset="-120"/>
              </a:rPr>
              <a:t>年以後大量減少。使地球環境與人類生存陷入無以為續的危機</a:t>
            </a:r>
            <a:endParaRPr lang="zh-TW" altLang="en-US" sz="30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1192933" y="5888981"/>
            <a:ext cx="999067"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前言</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2" name="矩形 1"/>
          <p:cNvSpPr/>
          <p:nvPr/>
        </p:nvSpPr>
        <p:spPr>
          <a:xfrm>
            <a:off x="805543" y="995950"/>
            <a:ext cx="10580914" cy="4278094"/>
          </a:xfrm>
          <a:prstGeom prst="rect">
            <a:avLst/>
          </a:prstGeom>
        </p:spPr>
        <p:txBody>
          <a:bodyPr wrap="square">
            <a:spAutoFit/>
          </a:bodyPr>
          <a:lstStyle/>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前言</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循環經濟簡介</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邁向循環經濟之路</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循環經濟效應</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淨零碳排</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highlight>
                  <a:srgbClr val="FFFF00"/>
                </a:highlight>
                <a:latin typeface="微軟正黑體" panose="020B0604030504040204" pitchFamily="34" charset="-120"/>
                <a:ea typeface="微軟正黑體" panose="020B0604030504040204" pitchFamily="34" charset="-120"/>
              </a:rPr>
              <a:t>資源循環案例</a:t>
            </a:r>
            <a:endParaRPr lang="en-US" altLang="zh-TW" sz="3200" dirty="0">
              <a:highlight>
                <a:srgbClr val="FFFF00"/>
              </a:highlight>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結語</a:t>
            </a:r>
            <a:endParaRPr lang="zh-TW" altLang="en-US" sz="32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0313377" y="5888981"/>
            <a:ext cx="1878623"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簡報大綱</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9" name="文字方塊 8"/>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693426" y="5597435"/>
            <a:ext cx="3498573"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以電子產業為例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1" name="文字方塊 10"/>
          <p:cNvSpPr txBox="1"/>
          <p:nvPr/>
        </p:nvSpPr>
        <p:spPr>
          <a:xfrm>
            <a:off x="353138" y="4040752"/>
            <a:ext cx="6963335" cy="1669688"/>
          </a:xfrm>
          <a:prstGeom prst="rect">
            <a:avLst/>
          </a:prstGeom>
          <a:noFill/>
        </p:spPr>
        <p:txBody>
          <a:bodyPr wrap="square" rtlCol="0">
            <a:spAutoFit/>
          </a:bodyPr>
          <a:lstStyle/>
          <a:p>
            <a:r>
              <a:rPr lang="zh-TW" altLang="en-US" sz="2050" dirty="0">
                <a:latin typeface="微軟正黑體" panose="020B0604030504040204" pitchFamily="34" charset="-120"/>
                <a:ea typeface="微軟正黑體" panose="020B0604030504040204" pitchFamily="34" charset="-120"/>
              </a:rPr>
              <a:t>根據新竹科學園區的統計資料，電子產業屬於高耗能產業，且會產生大量廢棄物，以新竹科學園區</a:t>
            </a:r>
            <a:r>
              <a:rPr lang="en-US" altLang="zh-TW" sz="2050" dirty="0">
                <a:latin typeface="微軟正黑體" panose="020B0604030504040204" pitchFamily="34" charset="-120"/>
                <a:ea typeface="微軟正黑體" panose="020B0604030504040204" pitchFamily="34" charset="-120"/>
              </a:rPr>
              <a:t>(106</a:t>
            </a:r>
            <a:r>
              <a:rPr lang="zh-TW" altLang="en-US" sz="2050" dirty="0">
                <a:latin typeface="微軟正黑體" panose="020B0604030504040204" pitchFamily="34" charset="-120"/>
                <a:ea typeface="微軟正黑體" panose="020B0604030504040204" pitchFamily="34" charset="-120"/>
              </a:rPr>
              <a:t>年</a:t>
            </a:r>
            <a:r>
              <a:rPr lang="en-US" altLang="zh-TW" sz="2050" dirty="0">
                <a:latin typeface="微軟正黑體" panose="020B0604030504040204" pitchFamily="34" charset="-120"/>
                <a:ea typeface="微軟正黑體" panose="020B0604030504040204" pitchFamily="34" charset="-120"/>
              </a:rPr>
              <a:t>)</a:t>
            </a:r>
            <a:r>
              <a:rPr lang="zh-TW" altLang="en-US" sz="2050" dirty="0">
                <a:latin typeface="微軟正黑體" panose="020B0604030504040204" pitchFamily="34" charset="-120"/>
                <a:ea typeface="微軟正黑體" panose="020B0604030504040204" pitchFamily="34" charset="-120"/>
              </a:rPr>
              <a:t>為例，電子產業所產生廢棄物占主要包含</a:t>
            </a:r>
            <a:r>
              <a:rPr lang="zh-TW" altLang="en-US" sz="2050" dirty="0">
                <a:solidFill>
                  <a:srgbClr val="FF0000"/>
                </a:solidFill>
                <a:latin typeface="微軟正黑體" panose="020B0604030504040204" pitchFamily="34" charset="-120"/>
                <a:ea typeface="微軟正黑體" panose="020B0604030504040204" pitchFamily="34" charset="-120"/>
              </a:rPr>
              <a:t>廢塑料、廢酸液、廢溶劑、無機污泥與金屬廢液</a:t>
            </a:r>
            <a:r>
              <a:rPr lang="zh-TW" altLang="en-US" sz="2050" dirty="0">
                <a:latin typeface="微軟正黑體" panose="020B0604030504040204" pitchFamily="34" charset="-120"/>
                <a:ea typeface="微軟正黑體" panose="020B0604030504040204" pitchFamily="34" charset="-120"/>
              </a:rPr>
              <a:t>等，因此未來將做為廢棄物回收的標的。</a:t>
            </a:r>
            <a:endParaRPr lang="en-US" altLang="zh-TW" sz="2050" dirty="0">
              <a:latin typeface="微軟正黑體" panose="020B0604030504040204" pitchFamily="34" charset="-120"/>
              <a:ea typeface="微軟正黑體" panose="020B0604030504040204" pitchFamily="34" charset="-120"/>
            </a:endParaRPr>
          </a:p>
          <a:p>
            <a:endParaRPr lang="zh-TW" altLang="en-US" sz="2050" dirty="0">
              <a:latin typeface="標楷體" panose="03000509000000000000" charset="-120"/>
              <a:ea typeface="標楷體" panose="03000509000000000000" charset="-120"/>
            </a:endParaRPr>
          </a:p>
        </p:txBody>
      </p:sp>
      <p:graphicFrame>
        <p:nvGraphicFramePr>
          <p:cNvPr id="12" name="表格 11"/>
          <p:cNvGraphicFramePr>
            <a:graphicFrameLocks noGrp="1"/>
          </p:cNvGraphicFramePr>
          <p:nvPr/>
        </p:nvGraphicFramePr>
        <p:xfrm>
          <a:off x="778282" y="1012531"/>
          <a:ext cx="3767404" cy="2920316"/>
        </p:xfrm>
        <a:graphic>
          <a:graphicData uri="http://schemas.openxmlformats.org/drawingml/2006/table">
            <a:tbl>
              <a:tblPr firstRow="1" bandRow="1">
                <a:tableStyleId>{7DF18680-E054-41AD-8BC1-D1AEF772440D}</a:tableStyleId>
              </a:tblPr>
              <a:tblGrid>
                <a:gridCol w="1883702"/>
                <a:gridCol w="1883702"/>
              </a:tblGrid>
              <a:tr h="417188">
                <a:tc>
                  <a:txBody>
                    <a:bodyPr/>
                    <a:lstStyle/>
                    <a:p>
                      <a:pPr algn="ctr" fontAlgn="base"/>
                      <a:r>
                        <a:rPr lang="zh-TW" altLang="en-US" sz="1800" u="none" strike="noStrike" dirty="0">
                          <a:effectLst/>
                          <a:latin typeface="微軟正黑體" panose="020B0604030504040204" pitchFamily="34" charset="-120"/>
                          <a:ea typeface="微軟正黑體" panose="020B0604030504040204" pitchFamily="34" charset="-120"/>
                        </a:rPr>
                        <a:t>行業別</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c>
                  <a:txBody>
                    <a:bodyPr/>
                    <a:lstStyle/>
                    <a:p>
                      <a:pPr algn="ctr" fontAlgn="base"/>
                      <a:r>
                        <a:rPr lang="zh-TW" altLang="en-US" sz="1800" u="none" strike="noStrike" dirty="0">
                          <a:effectLst/>
                          <a:latin typeface="微軟正黑體" panose="020B0604030504040204" pitchFamily="34" charset="-120"/>
                          <a:ea typeface="微軟正黑體" panose="020B0604030504040204" pitchFamily="34" charset="-120"/>
                        </a:rPr>
                        <a:t>申報產生量</a:t>
                      </a: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公噸</a:t>
                      </a:r>
                      <a:r>
                        <a:rPr lang="en-US" altLang="zh-TW" sz="1800" u="none" strike="noStrike" dirty="0">
                          <a:effectLst/>
                          <a:latin typeface="微軟正黑體" panose="020B0604030504040204" pitchFamily="34" charset="-120"/>
                          <a:ea typeface="微軟正黑體" panose="020B0604030504040204" pitchFamily="34" charset="-120"/>
                        </a:rPr>
                        <a:t>)</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r>
              <a:tr h="417188">
                <a:tc>
                  <a:txBody>
                    <a:bodyPr/>
                    <a:lstStyle/>
                    <a:p>
                      <a:pPr algn="ctr" fontAlgn="base"/>
                      <a:r>
                        <a:rPr lang="zh-TW" altLang="en-US" sz="1800" u="none" strike="noStrike" dirty="0">
                          <a:effectLst/>
                          <a:latin typeface="微軟正黑體" panose="020B0604030504040204" pitchFamily="34" charset="-120"/>
                          <a:ea typeface="微軟正黑體" panose="020B0604030504040204" pitchFamily="34" charset="-120"/>
                        </a:rPr>
                        <a:t>積體電路</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c>
                  <a:txBody>
                    <a:bodyPr/>
                    <a:lstStyle/>
                    <a:p>
                      <a:pPr algn="ctr" fontAlgn="base"/>
                      <a:r>
                        <a:rPr lang="en-US" altLang="zh-TW" sz="1800" u="none" strike="noStrike" dirty="0">
                          <a:effectLst/>
                          <a:latin typeface="微軟正黑體" panose="020B0604030504040204" pitchFamily="34" charset="-120"/>
                          <a:ea typeface="微軟正黑體" panose="020B0604030504040204" pitchFamily="34" charset="-120"/>
                        </a:rPr>
                        <a:t>155,464.26</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r>
              <a:tr h="417188">
                <a:tc>
                  <a:txBody>
                    <a:bodyPr/>
                    <a:lstStyle/>
                    <a:p>
                      <a:pPr algn="ctr" fontAlgn="base"/>
                      <a:r>
                        <a:rPr lang="zh-TW" altLang="en-US" sz="1800" u="none" strike="noStrike" dirty="0">
                          <a:effectLst/>
                          <a:latin typeface="微軟正黑體" panose="020B0604030504040204" pitchFamily="34" charset="-120"/>
                          <a:ea typeface="微軟正黑體" panose="020B0604030504040204" pitchFamily="34" charset="-120"/>
                        </a:rPr>
                        <a:t>光電產業</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c>
                  <a:txBody>
                    <a:bodyPr/>
                    <a:lstStyle/>
                    <a:p>
                      <a:pPr algn="ctr" fontAlgn="base"/>
                      <a:r>
                        <a:rPr lang="zh-TW" altLang="en-US" sz="1800" u="none" strike="noStrike" dirty="0">
                          <a:effectLst/>
                          <a:latin typeface="微軟正黑體" panose="020B0604030504040204" pitchFamily="34" charset="-120"/>
                          <a:ea typeface="微軟正黑體" panose="020B0604030504040204" pitchFamily="34" charset="-120"/>
                        </a:rPr>
                        <a:t> </a:t>
                      </a:r>
                      <a:r>
                        <a:rPr lang="en-US" altLang="zh-TW" sz="1800" u="none" strike="noStrike" dirty="0">
                          <a:effectLst/>
                          <a:latin typeface="微軟正黑體" panose="020B0604030504040204" pitchFamily="34" charset="-120"/>
                          <a:ea typeface="微軟正黑體" panose="020B0604030504040204" pitchFamily="34" charset="-120"/>
                        </a:rPr>
                        <a:t>45,716.12</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r>
              <a:tr h="417188">
                <a:tc>
                  <a:txBody>
                    <a:bodyPr/>
                    <a:lstStyle/>
                    <a:p>
                      <a:pPr algn="ctr" fontAlgn="base"/>
                      <a:r>
                        <a:rPr lang="zh-TW" altLang="en-US" sz="1800" u="none" strike="noStrike" dirty="0">
                          <a:effectLst/>
                          <a:latin typeface="微軟正黑體" panose="020B0604030504040204" pitchFamily="34" charset="-120"/>
                          <a:ea typeface="微軟正黑體" panose="020B0604030504040204" pitchFamily="34" charset="-120"/>
                        </a:rPr>
                        <a:t>電腦及週邊</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c>
                  <a:txBody>
                    <a:bodyPr/>
                    <a:lstStyle/>
                    <a:p>
                      <a:pPr algn="ctr" fontAlgn="base"/>
                      <a:r>
                        <a:rPr lang="en-US" altLang="zh-TW" sz="1800" u="none" strike="noStrike" dirty="0">
                          <a:effectLst/>
                          <a:latin typeface="微軟正黑體" panose="020B0604030504040204" pitchFamily="34" charset="-120"/>
                          <a:ea typeface="微軟正黑體" panose="020B0604030504040204" pitchFamily="34" charset="-120"/>
                        </a:rPr>
                        <a:t>1,189.82</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r>
              <a:tr h="417188">
                <a:tc>
                  <a:txBody>
                    <a:bodyPr/>
                    <a:lstStyle/>
                    <a:p>
                      <a:pPr algn="ctr" fontAlgn="base"/>
                      <a:r>
                        <a:rPr lang="zh-TW" altLang="en-US" sz="1800" u="none" strike="noStrike" dirty="0">
                          <a:effectLst/>
                          <a:latin typeface="微軟正黑體" panose="020B0604030504040204" pitchFamily="34" charset="-120"/>
                          <a:ea typeface="微軟正黑體" panose="020B0604030504040204" pitchFamily="34" charset="-120"/>
                        </a:rPr>
                        <a:t>通訊</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c>
                  <a:txBody>
                    <a:bodyPr/>
                    <a:lstStyle/>
                    <a:p>
                      <a:pPr algn="ctr" fontAlgn="base"/>
                      <a:r>
                        <a:rPr lang="en-US" altLang="zh-TW" sz="1800" u="none" strike="noStrike" dirty="0">
                          <a:effectLst/>
                          <a:latin typeface="微軟正黑體" panose="020B0604030504040204" pitchFamily="34" charset="-120"/>
                          <a:ea typeface="微軟正黑體" panose="020B0604030504040204" pitchFamily="34" charset="-120"/>
                        </a:rPr>
                        <a:t>341.34</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r>
              <a:tr h="417188">
                <a:tc>
                  <a:txBody>
                    <a:bodyPr/>
                    <a:lstStyle/>
                    <a:p>
                      <a:pPr algn="ctr" fontAlgn="base"/>
                      <a:r>
                        <a:rPr lang="zh-TW" altLang="en-US" sz="1800" u="none" strike="noStrike" dirty="0">
                          <a:effectLst/>
                          <a:latin typeface="微軟正黑體" panose="020B0604030504040204" pitchFamily="34" charset="-120"/>
                          <a:ea typeface="微軟正黑體" panose="020B0604030504040204" pitchFamily="34" charset="-120"/>
                        </a:rPr>
                        <a:t>精密機械</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c>
                  <a:txBody>
                    <a:bodyPr/>
                    <a:lstStyle/>
                    <a:p>
                      <a:pPr algn="ctr" fontAlgn="base"/>
                      <a:r>
                        <a:rPr lang="en-US" altLang="zh-TW" sz="1800" u="none" strike="noStrike" dirty="0">
                          <a:effectLst/>
                          <a:latin typeface="微軟正黑體" panose="020B0604030504040204" pitchFamily="34" charset="-120"/>
                          <a:ea typeface="微軟正黑體" panose="020B0604030504040204" pitchFamily="34" charset="-120"/>
                        </a:rPr>
                        <a:t>1,135.62</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r>
              <a:tr h="417188">
                <a:tc>
                  <a:txBody>
                    <a:bodyPr/>
                    <a:lstStyle/>
                    <a:p>
                      <a:pPr algn="ctr" fontAlgn="base"/>
                      <a:r>
                        <a:rPr lang="zh-TW" altLang="en-US" sz="1800" u="none" strike="noStrike" dirty="0">
                          <a:effectLst/>
                          <a:latin typeface="微軟正黑體" panose="020B0604030504040204" pitchFamily="34" charset="-120"/>
                          <a:ea typeface="微軟正黑體" panose="020B0604030504040204" pitchFamily="34" charset="-120"/>
                        </a:rPr>
                        <a:t>生物科技   </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c>
                  <a:txBody>
                    <a:bodyPr/>
                    <a:lstStyle/>
                    <a:p>
                      <a:pPr algn="ctr" fontAlgn="base"/>
                      <a:r>
                        <a:rPr lang="en-US" altLang="zh-TW" sz="1800" u="none" strike="noStrike" dirty="0">
                          <a:effectLst/>
                          <a:latin typeface="微軟正黑體" panose="020B0604030504040204" pitchFamily="34" charset="-120"/>
                          <a:ea typeface="微軟正黑體" panose="020B0604030504040204" pitchFamily="34" charset="-120"/>
                        </a:rPr>
                        <a:t>771.17</a:t>
                      </a:r>
                      <a:endParaRPr lang="zh-TW" altLang="en-US" sz="1600" dirty="0">
                        <a:solidFill>
                          <a:srgbClr val="000000"/>
                        </a:solidFill>
                        <a:effectLst/>
                        <a:latin typeface="微軟正黑體" panose="020B0604030504040204" pitchFamily="34" charset="-120"/>
                        <a:ea typeface="微軟正黑體" panose="020B0604030504040204" pitchFamily="34" charset="-120"/>
                      </a:endParaRPr>
                    </a:p>
                  </a:txBody>
                  <a:tcPr marL="47625" marR="47625" marT="34290" marB="34290" anchor="ctr"/>
                </a:tc>
              </a:tr>
            </a:tbl>
          </a:graphicData>
        </a:graphic>
      </p:graphicFrame>
      <p:graphicFrame>
        <p:nvGraphicFramePr>
          <p:cNvPr id="13" name="表格 12"/>
          <p:cNvGraphicFramePr>
            <a:graphicFrameLocks noGrp="1"/>
          </p:cNvGraphicFramePr>
          <p:nvPr/>
        </p:nvGraphicFramePr>
        <p:xfrm>
          <a:off x="7316473" y="869422"/>
          <a:ext cx="4796014" cy="3483501"/>
        </p:xfrm>
        <a:graphic>
          <a:graphicData uri="http://schemas.openxmlformats.org/drawingml/2006/table">
            <a:tbl>
              <a:tblPr firstRow="1" bandRow="1">
                <a:tableStyleId>{073A0DAA-6AF3-43AB-8588-CEC1D06C72B9}</a:tableStyleId>
              </a:tblPr>
              <a:tblGrid>
                <a:gridCol w="1317318"/>
                <a:gridCol w="2372139"/>
                <a:gridCol w="1106557"/>
              </a:tblGrid>
              <a:tr h="395483">
                <a:tc>
                  <a:txBody>
                    <a:bodyPr/>
                    <a:lstStyle/>
                    <a:p>
                      <a:pPr algn="ctr" rtl="0" fontAlgn="base">
                        <a:spcBef>
                          <a:spcPts val="0"/>
                        </a:spcBef>
                        <a:spcAft>
                          <a:spcPts val="0"/>
                        </a:spcAft>
                      </a:pPr>
                      <a:r>
                        <a:rPr lang="zh-TW" altLang="en-US" sz="1600" u="none" strike="noStrike" dirty="0">
                          <a:effectLst/>
                          <a:latin typeface="微軟正黑體" panose="020B0604030504040204" pitchFamily="34" charset="-120"/>
                          <a:ea typeface="微軟正黑體" panose="020B0604030504040204" pitchFamily="34" charset="-120"/>
                        </a:rPr>
                        <a:t>廢棄物代碼</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600" u="none" strike="noStrike">
                          <a:effectLst/>
                          <a:latin typeface="微軟正黑體" panose="020B0604030504040204" pitchFamily="34" charset="-120"/>
                          <a:ea typeface="微軟正黑體" panose="020B0604030504040204" pitchFamily="34" charset="-120"/>
                        </a:rPr>
                        <a:t>廢棄物名稱</a:t>
                      </a:r>
                      <a:endParaRPr lang="zh-TW" alt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600" u="none" strike="noStrike" dirty="0">
                          <a:effectLst/>
                          <a:latin typeface="微軟正黑體" panose="020B0604030504040204" pitchFamily="34" charset="-120"/>
                          <a:ea typeface="微軟正黑體" panose="020B0604030504040204" pitchFamily="34" charset="-120"/>
                        </a:rPr>
                        <a:t>公噸</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r>
              <a:tr h="395483">
                <a:tc>
                  <a:txBody>
                    <a:bodyPr/>
                    <a:lstStyle/>
                    <a:p>
                      <a:pPr algn="ctr" rtl="0" fontAlgn="base">
                        <a:spcBef>
                          <a:spcPts val="0"/>
                        </a:spcBef>
                        <a:spcAft>
                          <a:spcPts val="0"/>
                        </a:spcAft>
                      </a:pPr>
                      <a:r>
                        <a:rPr lang="en-US" sz="1600" u="none" strike="noStrike">
                          <a:effectLst/>
                          <a:latin typeface="微軟正黑體" panose="020B0604030504040204" pitchFamily="34" charset="-120"/>
                          <a:ea typeface="微軟正黑體" panose="020B0604030504040204" pitchFamily="34" charset="-120"/>
                        </a:rPr>
                        <a:t>D-1504</a:t>
                      </a:r>
                      <a:endParaRPr 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600" u="none" strike="noStrike" dirty="0">
                          <a:effectLst/>
                          <a:latin typeface="微軟正黑體" panose="020B0604030504040204" pitchFamily="34" charset="-120"/>
                          <a:ea typeface="微軟正黑體" panose="020B0604030504040204" pitchFamily="34" charset="-120"/>
                        </a:rPr>
                        <a:t>非有害有機廢液或廢溶劑</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600" u="none" strike="noStrike" dirty="0">
                          <a:effectLst/>
                          <a:latin typeface="微軟正黑體" panose="020B0604030504040204" pitchFamily="34" charset="-120"/>
                          <a:ea typeface="微軟正黑體" panose="020B0604030504040204" pitchFamily="34" charset="-120"/>
                        </a:rPr>
                        <a:t>6,283.03</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r>
              <a:tr h="395483">
                <a:tc>
                  <a:txBody>
                    <a:bodyPr/>
                    <a:lstStyle/>
                    <a:p>
                      <a:pPr algn="ctr" rtl="0" fontAlgn="base">
                        <a:spcBef>
                          <a:spcPts val="0"/>
                        </a:spcBef>
                        <a:spcAft>
                          <a:spcPts val="0"/>
                        </a:spcAft>
                      </a:pPr>
                      <a:r>
                        <a:rPr lang="en-US" sz="1600" u="none" strike="noStrike">
                          <a:effectLst/>
                          <a:latin typeface="微軟正黑體" panose="020B0604030504040204" pitchFamily="34" charset="-120"/>
                          <a:ea typeface="微軟正黑體" panose="020B0604030504040204" pitchFamily="34" charset="-120"/>
                        </a:rPr>
                        <a:t>D-1599</a:t>
                      </a:r>
                      <a:endParaRPr 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600" u="none" strike="noStrike">
                          <a:effectLst/>
                          <a:latin typeface="微軟正黑體" panose="020B0604030504040204" pitchFamily="34" charset="-120"/>
                          <a:ea typeface="微軟正黑體" panose="020B0604030504040204" pitchFamily="34" charset="-120"/>
                        </a:rPr>
                        <a:t>非有害性混合廢液</a:t>
                      </a:r>
                      <a:endParaRPr lang="zh-TW" alt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600" u="none" strike="noStrike" dirty="0">
                          <a:effectLst/>
                          <a:latin typeface="微軟正黑體" panose="020B0604030504040204" pitchFamily="34" charset="-120"/>
                          <a:ea typeface="微軟正黑體" panose="020B0604030504040204" pitchFamily="34" charset="-120"/>
                        </a:rPr>
                        <a:t>24,956.63</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r>
              <a:tr h="395483">
                <a:tc>
                  <a:txBody>
                    <a:bodyPr/>
                    <a:lstStyle/>
                    <a:p>
                      <a:pPr algn="ctr" rtl="0" fontAlgn="base">
                        <a:spcBef>
                          <a:spcPts val="0"/>
                        </a:spcBef>
                        <a:spcAft>
                          <a:spcPts val="0"/>
                        </a:spcAft>
                      </a:pPr>
                      <a:r>
                        <a:rPr lang="en-US" sz="1600" u="none" strike="noStrike">
                          <a:effectLst/>
                          <a:latin typeface="微軟正黑體" panose="020B0604030504040204" pitchFamily="34" charset="-120"/>
                          <a:ea typeface="微軟正黑體" panose="020B0604030504040204" pitchFamily="34" charset="-120"/>
                        </a:rPr>
                        <a:t>C-0202</a:t>
                      </a:r>
                      <a:endParaRPr 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600" u="none" strike="noStrike">
                          <a:effectLst/>
                          <a:latin typeface="微軟正黑體" panose="020B0604030504040204" pitchFamily="34" charset="-120"/>
                          <a:ea typeface="微軟正黑體" panose="020B0604030504040204" pitchFamily="34" charset="-120"/>
                        </a:rPr>
                        <a:t>廢液</a:t>
                      </a:r>
                      <a:r>
                        <a:rPr lang="en-US" altLang="zh-TW" sz="1600" u="none" strike="noStrike">
                          <a:effectLst/>
                          <a:latin typeface="微軟正黑體" panose="020B0604030504040204" pitchFamily="34" charset="-120"/>
                          <a:ea typeface="微軟正黑體" panose="020B0604030504040204" pitchFamily="34" charset="-120"/>
                        </a:rPr>
                        <a:t>pH</a:t>
                      </a:r>
                      <a:r>
                        <a:rPr lang="zh-TW" altLang="en-US" sz="1600" u="none" strike="noStrike">
                          <a:effectLst/>
                          <a:latin typeface="微軟正黑體" panose="020B0604030504040204" pitchFamily="34" charset="-120"/>
                          <a:ea typeface="微軟正黑體" panose="020B0604030504040204" pitchFamily="34" charset="-120"/>
                        </a:rPr>
                        <a:t>值小</a:t>
                      </a:r>
                      <a:r>
                        <a:rPr lang="en-US" altLang="zh-TW" sz="1600" u="none" strike="noStrike">
                          <a:effectLst/>
                          <a:latin typeface="微軟正黑體" panose="020B0604030504040204" pitchFamily="34" charset="-120"/>
                          <a:ea typeface="微軟正黑體" panose="020B0604030504040204" pitchFamily="34" charset="-120"/>
                        </a:rPr>
                        <a:t>(</a:t>
                      </a:r>
                      <a:r>
                        <a:rPr lang="zh-TW" altLang="en-US" sz="1600" u="none" strike="noStrike">
                          <a:effectLst/>
                          <a:latin typeface="微軟正黑體" panose="020B0604030504040204" pitchFamily="34" charset="-120"/>
                          <a:ea typeface="微軟正黑體" panose="020B0604030504040204" pitchFamily="34" charset="-120"/>
                        </a:rPr>
                        <a:t>等</a:t>
                      </a:r>
                      <a:r>
                        <a:rPr lang="en-US" altLang="zh-TW" sz="1600" u="none" strike="noStrike">
                          <a:effectLst/>
                          <a:latin typeface="微軟正黑體" panose="020B0604030504040204" pitchFamily="34" charset="-120"/>
                          <a:ea typeface="微軟正黑體" panose="020B0604030504040204" pitchFamily="34" charset="-120"/>
                        </a:rPr>
                        <a:t>)</a:t>
                      </a:r>
                      <a:r>
                        <a:rPr lang="zh-TW" altLang="en-US" sz="1600" u="none" strike="noStrike">
                          <a:effectLst/>
                          <a:latin typeface="微軟正黑體" panose="020B0604030504040204" pitchFamily="34" charset="-120"/>
                          <a:ea typeface="微軟正黑體" panose="020B0604030504040204" pitchFamily="34" charset="-120"/>
                        </a:rPr>
                        <a:t>於</a:t>
                      </a:r>
                      <a:r>
                        <a:rPr lang="en-US" altLang="zh-TW" sz="1600" u="none" strike="noStrike">
                          <a:effectLst/>
                          <a:latin typeface="微軟正黑體" panose="020B0604030504040204" pitchFamily="34" charset="-120"/>
                          <a:ea typeface="微軟正黑體" panose="020B0604030504040204" pitchFamily="34" charset="-120"/>
                        </a:rPr>
                        <a:t>2.0</a:t>
                      </a:r>
                      <a:endParaRPr lang="zh-TW" alt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600" u="none" strike="noStrike" dirty="0">
                          <a:effectLst/>
                          <a:latin typeface="微軟正黑體" panose="020B0604030504040204" pitchFamily="34" charset="-120"/>
                          <a:ea typeface="微軟正黑體" panose="020B0604030504040204" pitchFamily="34" charset="-120"/>
                        </a:rPr>
                        <a:t>39,186.12</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r>
              <a:tr h="395483">
                <a:tc>
                  <a:txBody>
                    <a:bodyPr/>
                    <a:lstStyle/>
                    <a:p>
                      <a:pPr algn="ctr" rtl="0" fontAlgn="base">
                        <a:spcBef>
                          <a:spcPts val="0"/>
                        </a:spcBef>
                        <a:spcAft>
                          <a:spcPts val="0"/>
                        </a:spcAft>
                      </a:pPr>
                      <a:r>
                        <a:rPr lang="en-US" sz="1600" u="none" strike="noStrike">
                          <a:effectLst/>
                          <a:latin typeface="微軟正黑體" panose="020B0604030504040204" pitchFamily="34" charset="-120"/>
                          <a:ea typeface="微軟正黑體" panose="020B0604030504040204" pitchFamily="34" charset="-120"/>
                        </a:rPr>
                        <a:t>D-0902</a:t>
                      </a:r>
                      <a:endParaRPr 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600" u="none" strike="noStrike">
                          <a:effectLst/>
                          <a:latin typeface="微軟正黑體" panose="020B0604030504040204" pitchFamily="34" charset="-120"/>
                          <a:ea typeface="微軟正黑體" panose="020B0604030504040204" pitchFamily="34" charset="-120"/>
                        </a:rPr>
                        <a:t>無機性污泥</a:t>
                      </a:r>
                      <a:endParaRPr lang="zh-TW" alt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600" u="none" strike="noStrike" dirty="0">
                          <a:effectLst/>
                          <a:latin typeface="微軟正黑體" panose="020B0604030504040204" pitchFamily="34" charset="-120"/>
                          <a:ea typeface="微軟正黑體" panose="020B0604030504040204" pitchFamily="34" charset="-120"/>
                        </a:rPr>
                        <a:t>5,175.11</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r>
              <a:tr h="395483">
                <a:tc>
                  <a:txBody>
                    <a:bodyPr/>
                    <a:lstStyle/>
                    <a:p>
                      <a:pPr algn="ctr" rtl="0" fontAlgn="base">
                        <a:spcBef>
                          <a:spcPts val="0"/>
                        </a:spcBef>
                        <a:spcAft>
                          <a:spcPts val="0"/>
                        </a:spcAft>
                      </a:pPr>
                      <a:r>
                        <a:rPr lang="en-US" sz="1600" u="none" strike="noStrike" dirty="0">
                          <a:effectLst/>
                          <a:latin typeface="微軟正黑體" panose="020B0604030504040204" pitchFamily="34" charset="-120"/>
                          <a:ea typeface="微軟正黑體" panose="020B0604030504040204" pitchFamily="34" charset="-120"/>
                        </a:rPr>
                        <a:t>C-0301</a:t>
                      </a:r>
                      <a:endParaRPr 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600" u="none" strike="noStrike" dirty="0">
                          <a:effectLst/>
                          <a:latin typeface="微軟正黑體" panose="020B0604030504040204" pitchFamily="34" charset="-120"/>
                          <a:ea typeface="微軟正黑體" panose="020B0604030504040204" pitchFamily="34" charset="-120"/>
                        </a:rPr>
                        <a:t>廢液閃火點小於</a:t>
                      </a:r>
                      <a:r>
                        <a:rPr lang="en-US" altLang="zh-TW" sz="1600" u="none" strike="noStrike" dirty="0">
                          <a:effectLst/>
                          <a:latin typeface="微軟正黑體" panose="020B0604030504040204" pitchFamily="34" charset="-120"/>
                          <a:ea typeface="微軟正黑體" panose="020B0604030504040204" pitchFamily="34" charset="-120"/>
                        </a:rPr>
                        <a:t>60</a:t>
                      </a:r>
                      <a:r>
                        <a:rPr lang="zh-TW" altLang="en-US" sz="1600" u="none" strike="noStrike" dirty="0">
                          <a:effectLst/>
                          <a:latin typeface="微軟正黑體" panose="020B0604030504040204" pitchFamily="34" charset="-120"/>
                          <a:ea typeface="微軟正黑體" panose="020B0604030504040204" pitchFamily="34" charset="-120"/>
                        </a:rPr>
                        <a:t>℃</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600" u="none" strike="noStrike" dirty="0">
                          <a:effectLst/>
                          <a:latin typeface="微軟正黑體" panose="020B0604030504040204" pitchFamily="34" charset="-120"/>
                          <a:ea typeface="微軟正黑體" panose="020B0604030504040204" pitchFamily="34" charset="-120"/>
                        </a:rPr>
                        <a:t>4,070.30</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r>
              <a:tr h="357560">
                <a:tc>
                  <a:txBody>
                    <a:bodyPr/>
                    <a:lstStyle/>
                    <a:p>
                      <a:pPr algn="ctr" rtl="0" fontAlgn="base">
                        <a:spcBef>
                          <a:spcPts val="0"/>
                        </a:spcBef>
                        <a:spcAft>
                          <a:spcPts val="0"/>
                        </a:spcAft>
                      </a:pPr>
                      <a:r>
                        <a:rPr lang="en-US" sz="1600" u="none" strike="noStrike" dirty="0">
                          <a:effectLst/>
                          <a:latin typeface="微軟正黑體" panose="020B0604030504040204" pitchFamily="34" charset="-120"/>
                          <a:ea typeface="微軟正黑體" panose="020B0604030504040204" pitchFamily="34" charset="-120"/>
                        </a:rPr>
                        <a:t>C-0110</a:t>
                      </a:r>
                      <a:endParaRPr 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600" u="none" strike="noStrike" dirty="0">
                          <a:effectLst/>
                          <a:latin typeface="微軟正黑體" panose="020B0604030504040204" pitchFamily="34" charset="-120"/>
                          <a:ea typeface="微軟正黑體" panose="020B0604030504040204" pitchFamily="34" charset="-120"/>
                        </a:rPr>
                        <a:t>銅及其化合物</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600" u="none" strike="noStrike" dirty="0">
                          <a:effectLst/>
                          <a:latin typeface="微軟正黑體" panose="020B0604030504040204" pitchFamily="34" charset="-120"/>
                          <a:ea typeface="微軟正黑體" panose="020B0604030504040204" pitchFamily="34" charset="-120"/>
                        </a:rPr>
                        <a:t>8,313.12</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r>
              <a:tr h="357560">
                <a:tc>
                  <a:txBody>
                    <a:bodyPr/>
                    <a:lstStyle/>
                    <a:p>
                      <a:pPr algn="ctr" rtl="0" fontAlgn="base">
                        <a:spcBef>
                          <a:spcPts val="0"/>
                        </a:spcBef>
                        <a:spcAft>
                          <a:spcPts val="0"/>
                        </a:spcAft>
                      </a:pPr>
                      <a:r>
                        <a:rPr lang="en-US" sz="1600" u="none" strike="noStrike">
                          <a:effectLst/>
                          <a:latin typeface="微軟正黑體" panose="020B0604030504040204" pitchFamily="34" charset="-120"/>
                          <a:ea typeface="微軟正黑體" panose="020B0604030504040204" pitchFamily="34" charset="-120"/>
                        </a:rPr>
                        <a:t>D-0299</a:t>
                      </a:r>
                      <a:endParaRPr 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600" u="none" strike="noStrike" dirty="0">
                          <a:effectLst/>
                          <a:latin typeface="微軟正黑體" panose="020B0604030504040204" pitchFamily="34" charset="-120"/>
                          <a:ea typeface="微軟正黑體" panose="020B0604030504040204" pitchFamily="34" charset="-120"/>
                        </a:rPr>
                        <a:t>廢塑膠混合物</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600" u="none" strike="noStrike" dirty="0">
                          <a:effectLst/>
                          <a:latin typeface="微軟正黑體" panose="020B0604030504040204" pitchFamily="34" charset="-120"/>
                          <a:ea typeface="微軟正黑體" panose="020B0604030504040204" pitchFamily="34" charset="-120"/>
                        </a:rPr>
                        <a:t>571.08</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r>
              <a:tr h="395483">
                <a:tc>
                  <a:txBody>
                    <a:bodyPr/>
                    <a:lstStyle/>
                    <a:p>
                      <a:pPr algn="ctr" rtl="0" fontAlgn="base">
                        <a:spcBef>
                          <a:spcPts val="0"/>
                        </a:spcBef>
                        <a:spcAft>
                          <a:spcPts val="0"/>
                        </a:spcAft>
                      </a:pPr>
                      <a:r>
                        <a:rPr lang="en-US" sz="1600" u="none" strike="noStrike">
                          <a:effectLst/>
                          <a:latin typeface="微軟正黑體" panose="020B0604030504040204" pitchFamily="34" charset="-120"/>
                          <a:ea typeface="微軟正黑體" panose="020B0604030504040204" pitchFamily="34" charset="-120"/>
                        </a:rPr>
                        <a:t>D-1704</a:t>
                      </a:r>
                      <a:endParaRPr 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600" u="none" strike="noStrike">
                          <a:effectLst/>
                          <a:latin typeface="微軟正黑體" panose="020B0604030504040204" pitchFamily="34" charset="-120"/>
                          <a:ea typeface="微軟正黑體" panose="020B0604030504040204" pitchFamily="34" charset="-120"/>
                        </a:rPr>
                        <a:t>廢切削油</a:t>
                      </a:r>
                      <a:r>
                        <a:rPr lang="en-US" altLang="zh-TW" sz="1600" u="none" strike="noStrike">
                          <a:effectLst/>
                          <a:latin typeface="微軟正黑體" panose="020B0604030504040204" pitchFamily="34" charset="-120"/>
                          <a:ea typeface="微軟正黑體" panose="020B0604030504040204" pitchFamily="34" charset="-120"/>
                        </a:rPr>
                        <a:t>(</a:t>
                      </a:r>
                      <a:r>
                        <a:rPr lang="zh-TW" altLang="en-US" sz="1600" u="none" strike="noStrike">
                          <a:effectLst/>
                          <a:latin typeface="微軟正黑體" panose="020B0604030504040204" pitchFamily="34" charset="-120"/>
                          <a:ea typeface="微軟正黑體" panose="020B0604030504040204" pitchFamily="34" charset="-120"/>
                        </a:rPr>
                        <a:t>液</a:t>
                      </a:r>
                      <a:r>
                        <a:rPr lang="en-US" altLang="zh-TW" sz="1600" u="none" strike="noStrike">
                          <a:effectLst/>
                          <a:latin typeface="微軟正黑體" panose="020B0604030504040204" pitchFamily="34" charset="-120"/>
                          <a:ea typeface="微軟正黑體" panose="020B0604030504040204" pitchFamily="34" charset="-120"/>
                        </a:rPr>
                        <a:t>)</a:t>
                      </a:r>
                      <a:endParaRPr lang="zh-TW" altLang="en-US" sz="16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600" u="none" strike="noStrike" dirty="0">
                          <a:effectLst/>
                          <a:latin typeface="微軟正黑體" panose="020B0604030504040204" pitchFamily="34" charset="-120"/>
                          <a:ea typeface="微軟正黑體" panose="020B0604030504040204" pitchFamily="34" charset="-120"/>
                        </a:rPr>
                        <a:t>488.60</a:t>
                      </a:r>
                      <a:endParaRPr lang="zh-TW" altLang="en-US" sz="1600" dirty="0">
                        <a:effectLst/>
                        <a:latin typeface="微軟正黑體" panose="020B0604030504040204" pitchFamily="34" charset="-120"/>
                        <a:ea typeface="微軟正黑體" panose="020B0604030504040204" pitchFamily="34" charset="-120"/>
                      </a:endParaRPr>
                    </a:p>
                  </a:txBody>
                  <a:tcPr marL="51435" marR="51435" marT="34290" marB="34290" anchor="ctr"/>
                </a:tc>
              </a:tr>
            </a:tbl>
          </a:graphicData>
        </a:graphic>
      </p:graphicFrame>
      <p:sp>
        <p:nvSpPr>
          <p:cNvPr id="14" name="箭號: 向右 13"/>
          <p:cNvSpPr/>
          <p:nvPr/>
        </p:nvSpPr>
        <p:spPr>
          <a:xfrm>
            <a:off x="5346676" y="2287792"/>
            <a:ext cx="1221052" cy="614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latin typeface="標楷體" panose="03000509000000000000" charset="-120"/>
              <a:ea typeface="標楷體" panose="03000509000000000000" charset="-120"/>
            </a:endParaRPr>
          </a:p>
        </p:txBody>
      </p:sp>
      <p:sp>
        <p:nvSpPr>
          <p:cNvPr id="15" name="文字方塊 14"/>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693426" y="5597435"/>
            <a:ext cx="3498573"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以電子產業為例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5" name="文字方塊 14"/>
          <p:cNvSpPr txBox="1"/>
          <p:nvPr/>
        </p:nvSpPr>
        <p:spPr>
          <a:xfrm>
            <a:off x="5631067" y="1280077"/>
            <a:ext cx="6723142" cy="1884875"/>
          </a:xfrm>
          <a:prstGeom prst="rect">
            <a:avLst/>
          </a:prstGeom>
          <a:noFill/>
        </p:spPr>
        <p:txBody>
          <a:bodyPr wrap="square" rtlCol="0">
            <a:spAutoFit/>
          </a:bodyPr>
          <a:lstStyle/>
          <a:p>
            <a:pPr>
              <a:lnSpc>
                <a:spcPct val="150000"/>
              </a:lnSpc>
            </a:pPr>
            <a:r>
              <a:rPr lang="zh-TW" altLang="en-US" sz="2000" dirty="0">
                <a:latin typeface="微軟正黑體" panose="020B0604030504040204" pitchFamily="34" charset="-120"/>
                <a:ea typeface="微軟正黑體" panose="020B0604030504040204" pitchFamily="34" charset="-120"/>
              </a:rPr>
              <a:t>在台灣電子產業所產生的廢棄物中，最常再利用之物質為</a:t>
            </a:r>
            <a:r>
              <a:rPr lang="zh-TW" altLang="en-US" sz="2000" dirty="0">
                <a:solidFill>
                  <a:srgbClr val="FF0000"/>
                </a:solidFill>
                <a:latin typeface="微軟正黑體" panose="020B0604030504040204" pitchFamily="34" charset="-120"/>
                <a:ea typeface="微軟正黑體" panose="020B0604030504040204" pitchFamily="34" charset="-120"/>
              </a:rPr>
              <a:t>無機性污泥、金屬以及各式非有害溶劑</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a:lnSpc>
                <a:spcPct val="150000"/>
              </a:lnSpc>
            </a:pPr>
            <a:r>
              <a:rPr lang="zh-TW" altLang="en-US" sz="2000" dirty="0">
                <a:latin typeface="微軟正黑體" panose="020B0604030504040204" pitchFamily="34" charset="-120"/>
                <a:ea typeface="微軟正黑體" panose="020B0604030504040204" pitchFamily="34" charset="-120"/>
              </a:rPr>
              <a:t>而使用之產業大多為水泥業、煉鋼業、化工業、金屬加工業等，主要作為原物料或燃料的替代。</a:t>
            </a: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16" name="表格 15"/>
          <p:cNvGraphicFramePr>
            <a:graphicFrameLocks noGrp="1"/>
          </p:cNvGraphicFramePr>
          <p:nvPr/>
        </p:nvGraphicFramePr>
        <p:xfrm>
          <a:off x="229267" y="956052"/>
          <a:ext cx="5296604" cy="4337758"/>
        </p:xfrm>
        <a:graphic>
          <a:graphicData uri="http://schemas.openxmlformats.org/drawingml/2006/table">
            <a:tbl>
              <a:tblPr firstRow="1" bandRow="1">
                <a:tableStyleId>{073A0DAA-6AF3-43AB-8588-CEC1D06C72B9}</a:tableStyleId>
              </a:tblPr>
              <a:tblGrid>
                <a:gridCol w="1235573"/>
                <a:gridCol w="2719033"/>
                <a:gridCol w="1341998"/>
              </a:tblGrid>
              <a:tr h="476490">
                <a:tc>
                  <a:txBody>
                    <a:bodyPr/>
                    <a:lstStyle/>
                    <a:p>
                      <a:pPr algn="ctr" rtl="0" fontAlgn="base">
                        <a:spcBef>
                          <a:spcPts val="0"/>
                        </a:spcBef>
                        <a:spcAft>
                          <a:spcPts val="0"/>
                        </a:spcAft>
                      </a:pPr>
                      <a:r>
                        <a:rPr lang="zh-TW" altLang="en-US" sz="1800" u="none" strike="noStrike" dirty="0">
                          <a:effectLst/>
                          <a:latin typeface="微軟正黑體" panose="020B0604030504040204" pitchFamily="34" charset="-120"/>
                          <a:ea typeface="微軟正黑體" panose="020B0604030504040204" pitchFamily="34" charset="-120"/>
                        </a:rPr>
                        <a:t>廢棄物代碼</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800" u="none" strike="noStrike">
                          <a:effectLst/>
                          <a:latin typeface="微軟正黑體" panose="020B0604030504040204" pitchFamily="34" charset="-120"/>
                          <a:ea typeface="微軟正黑體" panose="020B0604030504040204" pitchFamily="34" charset="-120"/>
                        </a:rPr>
                        <a:t>廢棄物名稱</a:t>
                      </a:r>
                      <a:endParaRPr lang="zh-TW" altLang="en-US" sz="18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800" u="none" strike="noStrike" dirty="0">
                          <a:effectLst/>
                          <a:latin typeface="微軟正黑體" panose="020B0604030504040204" pitchFamily="34" charset="-120"/>
                          <a:ea typeface="微軟正黑體" panose="020B0604030504040204" pitchFamily="34" charset="-120"/>
                        </a:rPr>
                        <a:t>公噸</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r>
              <a:tr h="476490">
                <a:tc>
                  <a:txBody>
                    <a:bodyPr/>
                    <a:lstStyle/>
                    <a:p>
                      <a:pPr algn="ctr" rtl="0" fontAlgn="base">
                        <a:spcBef>
                          <a:spcPts val="0"/>
                        </a:spcBef>
                        <a:spcAft>
                          <a:spcPts val="0"/>
                        </a:spcAft>
                      </a:pPr>
                      <a:r>
                        <a:rPr lang="en-US" sz="1800" u="none" strike="noStrike" dirty="0">
                          <a:effectLst/>
                          <a:latin typeface="微軟正黑體" panose="020B0604030504040204" pitchFamily="34" charset="-120"/>
                          <a:ea typeface="微軟正黑體" panose="020B0604030504040204" pitchFamily="34" charset="-120"/>
                        </a:rPr>
                        <a:t>D-1504</a:t>
                      </a:r>
                      <a:endParaRPr 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800" u="none" strike="noStrike" dirty="0">
                          <a:solidFill>
                            <a:srgbClr val="002060"/>
                          </a:solidFill>
                          <a:effectLst/>
                          <a:latin typeface="微軟正黑體" panose="020B0604030504040204" pitchFamily="34" charset="-120"/>
                          <a:ea typeface="微軟正黑體" panose="020B0604030504040204" pitchFamily="34" charset="-120"/>
                        </a:rPr>
                        <a:t>非有害有機廢液或廢溶劑</a:t>
                      </a:r>
                      <a:endParaRPr lang="zh-TW" altLang="en-US" sz="1800" dirty="0">
                        <a:solidFill>
                          <a:srgbClr val="002060"/>
                        </a:solidFill>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800" u="none" strike="noStrike" dirty="0">
                          <a:effectLst/>
                          <a:latin typeface="微軟正黑體" panose="020B0604030504040204" pitchFamily="34" charset="-120"/>
                          <a:ea typeface="微軟正黑體" panose="020B0604030504040204" pitchFamily="34" charset="-120"/>
                        </a:rPr>
                        <a:t>6,283.03</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r>
              <a:tr h="476490">
                <a:tc>
                  <a:txBody>
                    <a:bodyPr/>
                    <a:lstStyle/>
                    <a:p>
                      <a:pPr algn="ctr" rtl="0" fontAlgn="base">
                        <a:spcBef>
                          <a:spcPts val="0"/>
                        </a:spcBef>
                        <a:spcAft>
                          <a:spcPts val="0"/>
                        </a:spcAft>
                      </a:pPr>
                      <a:r>
                        <a:rPr lang="en-US" sz="1800" u="none" strike="noStrike">
                          <a:effectLst/>
                          <a:latin typeface="微軟正黑體" panose="020B0604030504040204" pitchFamily="34" charset="-120"/>
                          <a:ea typeface="微軟正黑體" panose="020B0604030504040204" pitchFamily="34" charset="-120"/>
                        </a:rPr>
                        <a:t>D-1599</a:t>
                      </a:r>
                      <a:endParaRPr lang="en-US" sz="18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800" u="none" strike="noStrike" dirty="0">
                          <a:effectLst/>
                          <a:latin typeface="微軟正黑體" panose="020B0604030504040204" pitchFamily="34" charset="-120"/>
                          <a:ea typeface="微軟正黑體" panose="020B0604030504040204" pitchFamily="34" charset="-120"/>
                        </a:rPr>
                        <a:t>非有害性混合廢液</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800" u="none" strike="noStrike" dirty="0">
                          <a:effectLst/>
                          <a:latin typeface="微軟正黑體" panose="020B0604030504040204" pitchFamily="34" charset="-120"/>
                          <a:ea typeface="微軟正黑體" panose="020B0604030504040204" pitchFamily="34" charset="-120"/>
                        </a:rPr>
                        <a:t>24,956.63</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r>
              <a:tr h="476490">
                <a:tc>
                  <a:txBody>
                    <a:bodyPr/>
                    <a:lstStyle/>
                    <a:p>
                      <a:pPr algn="ctr" rtl="0" fontAlgn="base">
                        <a:spcBef>
                          <a:spcPts val="0"/>
                        </a:spcBef>
                        <a:spcAft>
                          <a:spcPts val="0"/>
                        </a:spcAft>
                      </a:pPr>
                      <a:r>
                        <a:rPr lang="en-US" sz="1800" u="none" strike="noStrike">
                          <a:effectLst/>
                          <a:latin typeface="微軟正黑體" panose="020B0604030504040204" pitchFamily="34" charset="-120"/>
                          <a:ea typeface="微軟正黑體" panose="020B0604030504040204" pitchFamily="34" charset="-120"/>
                        </a:rPr>
                        <a:t>C-0202</a:t>
                      </a:r>
                      <a:endParaRPr lang="en-US" sz="18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800" u="none" strike="noStrike" dirty="0">
                          <a:effectLst/>
                          <a:latin typeface="微軟正黑體" panose="020B0604030504040204" pitchFamily="34" charset="-120"/>
                          <a:ea typeface="微軟正黑體" panose="020B0604030504040204" pitchFamily="34" charset="-120"/>
                        </a:rPr>
                        <a:t>廢液</a:t>
                      </a:r>
                      <a:r>
                        <a:rPr lang="en-US" altLang="zh-TW" sz="1800" u="none" strike="noStrike" dirty="0">
                          <a:effectLst/>
                          <a:latin typeface="微軟正黑體" panose="020B0604030504040204" pitchFamily="34" charset="-120"/>
                          <a:ea typeface="微軟正黑體" panose="020B0604030504040204" pitchFamily="34" charset="-120"/>
                        </a:rPr>
                        <a:t>pH</a:t>
                      </a:r>
                      <a:r>
                        <a:rPr lang="zh-TW" altLang="en-US" sz="1800" u="none" strike="noStrike" dirty="0">
                          <a:effectLst/>
                          <a:latin typeface="微軟正黑體" panose="020B0604030504040204" pitchFamily="34" charset="-120"/>
                          <a:ea typeface="微軟正黑體" panose="020B0604030504040204" pitchFamily="34" charset="-120"/>
                        </a:rPr>
                        <a:t>值小</a:t>
                      </a: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等</a:t>
                      </a: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於</a:t>
                      </a:r>
                      <a:r>
                        <a:rPr lang="en-US" altLang="zh-TW" sz="1800" u="none" strike="noStrike" dirty="0">
                          <a:effectLst/>
                          <a:latin typeface="微軟正黑體" panose="020B0604030504040204" pitchFamily="34" charset="-120"/>
                          <a:ea typeface="微軟正黑體" panose="020B0604030504040204" pitchFamily="34" charset="-120"/>
                        </a:rPr>
                        <a:t>2.0</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800" u="none" strike="noStrike" dirty="0">
                          <a:effectLst/>
                          <a:latin typeface="微軟正黑體" panose="020B0604030504040204" pitchFamily="34" charset="-120"/>
                          <a:ea typeface="微軟正黑體" panose="020B0604030504040204" pitchFamily="34" charset="-120"/>
                        </a:rPr>
                        <a:t>39,186.12</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r>
              <a:tr h="476490">
                <a:tc>
                  <a:txBody>
                    <a:bodyPr/>
                    <a:lstStyle/>
                    <a:p>
                      <a:pPr algn="ctr" rtl="0" fontAlgn="base">
                        <a:spcBef>
                          <a:spcPts val="0"/>
                        </a:spcBef>
                        <a:spcAft>
                          <a:spcPts val="0"/>
                        </a:spcAft>
                      </a:pPr>
                      <a:r>
                        <a:rPr lang="en-US" sz="1800" u="none" strike="noStrike" dirty="0">
                          <a:effectLst/>
                          <a:latin typeface="微軟正黑體" panose="020B0604030504040204" pitchFamily="34" charset="-120"/>
                          <a:ea typeface="微軟正黑體" panose="020B0604030504040204" pitchFamily="34" charset="-120"/>
                        </a:rPr>
                        <a:t>D-0902</a:t>
                      </a:r>
                      <a:endParaRPr 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800" u="none" strike="noStrike" dirty="0">
                          <a:solidFill>
                            <a:srgbClr val="002060"/>
                          </a:solidFill>
                          <a:effectLst/>
                          <a:latin typeface="微軟正黑體" panose="020B0604030504040204" pitchFamily="34" charset="-120"/>
                          <a:ea typeface="微軟正黑體" panose="020B0604030504040204" pitchFamily="34" charset="-120"/>
                        </a:rPr>
                        <a:t>無機性污泥</a:t>
                      </a:r>
                      <a:endParaRPr lang="zh-TW" altLang="en-US" sz="1800" dirty="0">
                        <a:solidFill>
                          <a:srgbClr val="002060"/>
                        </a:solidFill>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800" u="none" strike="noStrike" dirty="0">
                          <a:effectLst/>
                          <a:latin typeface="微軟正黑體" panose="020B0604030504040204" pitchFamily="34" charset="-120"/>
                          <a:ea typeface="微軟正黑體" panose="020B0604030504040204" pitchFamily="34" charset="-120"/>
                        </a:rPr>
                        <a:t>5,175.11</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r>
              <a:tr h="476490">
                <a:tc>
                  <a:txBody>
                    <a:bodyPr/>
                    <a:lstStyle/>
                    <a:p>
                      <a:pPr algn="ctr" rtl="0" fontAlgn="base">
                        <a:spcBef>
                          <a:spcPts val="0"/>
                        </a:spcBef>
                        <a:spcAft>
                          <a:spcPts val="0"/>
                        </a:spcAft>
                      </a:pPr>
                      <a:r>
                        <a:rPr lang="en-US" sz="1800" u="none" strike="noStrike">
                          <a:effectLst/>
                          <a:latin typeface="微軟正黑體" panose="020B0604030504040204" pitchFamily="34" charset="-120"/>
                          <a:ea typeface="微軟正黑體" panose="020B0604030504040204" pitchFamily="34" charset="-120"/>
                        </a:rPr>
                        <a:t>C-0301</a:t>
                      </a:r>
                      <a:endParaRPr lang="en-US" sz="18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800" u="none" strike="noStrike" dirty="0">
                          <a:effectLst/>
                          <a:latin typeface="微軟正黑體" panose="020B0604030504040204" pitchFamily="34" charset="-120"/>
                          <a:ea typeface="微軟正黑體" panose="020B0604030504040204" pitchFamily="34" charset="-120"/>
                        </a:rPr>
                        <a:t>廢液閃火點小於</a:t>
                      </a:r>
                      <a:r>
                        <a:rPr lang="en-US" altLang="zh-TW" sz="1800" u="none" strike="noStrike" dirty="0">
                          <a:effectLst/>
                          <a:latin typeface="微軟正黑體" panose="020B0604030504040204" pitchFamily="34" charset="-120"/>
                          <a:ea typeface="微軟正黑體" panose="020B0604030504040204" pitchFamily="34" charset="-120"/>
                        </a:rPr>
                        <a:t>60</a:t>
                      </a:r>
                      <a:r>
                        <a:rPr lang="zh-TW" altLang="en-US" sz="1800" u="none" strike="noStrike" dirty="0">
                          <a:effectLst/>
                          <a:latin typeface="微軟正黑體" panose="020B0604030504040204" pitchFamily="34" charset="-120"/>
                          <a:ea typeface="微軟正黑體" panose="020B0604030504040204" pitchFamily="34" charset="-120"/>
                        </a:rPr>
                        <a:t>℃</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800" u="none" strike="noStrike" dirty="0">
                          <a:effectLst/>
                          <a:latin typeface="微軟正黑體" panose="020B0604030504040204" pitchFamily="34" charset="-120"/>
                          <a:ea typeface="微軟正黑體" panose="020B0604030504040204" pitchFamily="34" charset="-120"/>
                        </a:rPr>
                        <a:t>4,070.30</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r>
              <a:tr h="430799">
                <a:tc>
                  <a:txBody>
                    <a:bodyPr/>
                    <a:lstStyle/>
                    <a:p>
                      <a:pPr algn="ctr" rtl="0" fontAlgn="base">
                        <a:spcBef>
                          <a:spcPts val="0"/>
                        </a:spcBef>
                        <a:spcAft>
                          <a:spcPts val="0"/>
                        </a:spcAft>
                      </a:pPr>
                      <a:r>
                        <a:rPr lang="en-US" sz="1800" u="none" strike="noStrike" dirty="0">
                          <a:effectLst/>
                          <a:latin typeface="微軟正黑體" panose="020B0604030504040204" pitchFamily="34" charset="-120"/>
                          <a:ea typeface="微軟正黑體" panose="020B0604030504040204" pitchFamily="34" charset="-120"/>
                        </a:rPr>
                        <a:t>C-0110</a:t>
                      </a:r>
                      <a:endParaRPr 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800" u="none" strike="noStrike" dirty="0">
                          <a:solidFill>
                            <a:srgbClr val="002060"/>
                          </a:solidFill>
                          <a:effectLst/>
                          <a:latin typeface="微軟正黑體" panose="020B0604030504040204" pitchFamily="34" charset="-120"/>
                          <a:ea typeface="微軟正黑體" panose="020B0604030504040204" pitchFamily="34" charset="-120"/>
                        </a:rPr>
                        <a:t>銅及其化合物</a:t>
                      </a:r>
                      <a:endParaRPr lang="zh-TW" altLang="en-US" sz="1800" dirty="0">
                        <a:solidFill>
                          <a:srgbClr val="002060"/>
                        </a:solidFill>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800" u="none" strike="noStrike" dirty="0">
                          <a:effectLst/>
                          <a:latin typeface="微軟正黑體" panose="020B0604030504040204" pitchFamily="34" charset="-120"/>
                          <a:ea typeface="微軟正黑體" panose="020B0604030504040204" pitchFamily="34" charset="-120"/>
                        </a:rPr>
                        <a:t>8,313.12</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r>
              <a:tr h="430799">
                <a:tc>
                  <a:txBody>
                    <a:bodyPr/>
                    <a:lstStyle/>
                    <a:p>
                      <a:pPr algn="ctr" rtl="0" fontAlgn="base">
                        <a:spcBef>
                          <a:spcPts val="0"/>
                        </a:spcBef>
                        <a:spcAft>
                          <a:spcPts val="0"/>
                        </a:spcAft>
                      </a:pPr>
                      <a:r>
                        <a:rPr lang="en-US" sz="1800" u="none" strike="noStrike">
                          <a:effectLst/>
                          <a:latin typeface="微軟正黑體" panose="020B0604030504040204" pitchFamily="34" charset="-120"/>
                          <a:ea typeface="微軟正黑體" panose="020B0604030504040204" pitchFamily="34" charset="-120"/>
                        </a:rPr>
                        <a:t>D-0299</a:t>
                      </a:r>
                      <a:endParaRPr lang="en-US" sz="18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800" u="none" strike="noStrike">
                          <a:effectLst/>
                          <a:latin typeface="微軟正黑體" panose="020B0604030504040204" pitchFamily="34" charset="-120"/>
                          <a:ea typeface="微軟正黑體" panose="020B0604030504040204" pitchFamily="34" charset="-120"/>
                        </a:rPr>
                        <a:t>廢塑膠混合物</a:t>
                      </a:r>
                      <a:endParaRPr lang="zh-TW" altLang="en-US" sz="18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800" u="none" strike="noStrike" dirty="0">
                          <a:effectLst/>
                          <a:latin typeface="微軟正黑體" panose="020B0604030504040204" pitchFamily="34" charset="-120"/>
                          <a:ea typeface="微軟正黑體" panose="020B0604030504040204" pitchFamily="34" charset="-120"/>
                        </a:rPr>
                        <a:t>571.08</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r>
              <a:tr h="476490">
                <a:tc>
                  <a:txBody>
                    <a:bodyPr/>
                    <a:lstStyle/>
                    <a:p>
                      <a:pPr algn="ctr" rtl="0" fontAlgn="base">
                        <a:spcBef>
                          <a:spcPts val="0"/>
                        </a:spcBef>
                        <a:spcAft>
                          <a:spcPts val="0"/>
                        </a:spcAft>
                      </a:pPr>
                      <a:r>
                        <a:rPr lang="en-US" sz="1800" u="none" strike="noStrike">
                          <a:effectLst/>
                          <a:latin typeface="微軟正黑體" panose="020B0604030504040204" pitchFamily="34" charset="-120"/>
                          <a:ea typeface="微軟正黑體" panose="020B0604030504040204" pitchFamily="34" charset="-120"/>
                        </a:rPr>
                        <a:t>D-1704</a:t>
                      </a:r>
                      <a:endParaRPr lang="en-US" sz="1800">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zh-TW" altLang="en-US" sz="1800" u="none" strike="noStrike" dirty="0">
                          <a:solidFill>
                            <a:srgbClr val="002060"/>
                          </a:solidFill>
                          <a:effectLst/>
                          <a:latin typeface="微軟正黑體" panose="020B0604030504040204" pitchFamily="34" charset="-120"/>
                          <a:ea typeface="微軟正黑體" panose="020B0604030504040204" pitchFamily="34" charset="-120"/>
                        </a:rPr>
                        <a:t>廢切削油</a:t>
                      </a:r>
                      <a:r>
                        <a:rPr lang="en-US" altLang="zh-TW" sz="1800" u="none" strike="noStrike" dirty="0">
                          <a:solidFill>
                            <a:srgbClr val="002060"/>
                          </a:solidFill>
                          <a:effectLst/>
                          <a:latin typeface="微軟正黑體" panose="020B0604030504040204" pitchFamily="34" charset="-120"/>
                          <a:ea typeface="微軟正黑體" panose="020B0604030504040204" pitchFamily="34" charset="-120"/>
                        </a:rPr>
                        <a:t>(</a:t>
                      </a:r>
                      <a:r>
                        <a:rPr lang="zh-TW" altLang="en-US" sz="1800" u="none" strike="noStrike" dirty="0">
                          <a:solidFill>
                            <a:srgbClr val="002060"/>
                          </a:solidFill>
                          <a:effectLst/>
                          <a:latin typeface="微軟正黑體" panose="020B0604030504040204" pitchFamily="34" charset="-120"/>
                          <a:ea typeface="微軟正黑體" panose="020B0604030504040204" pitchFamily="34" charset="-120"/>
                        </a:rPr>
                        <a:t>液</a:t>
                      </a:r>
                      <a:r>
                        <a:rPr lang="en-US" altLang="zh-TW" sz="1800" u="none" strike="noStrike" dirty="0">
                          <a:solidFill>
                            <a:srgbClr val="002060"/>
                          </a:solidFill>
                          <a:effectLst/>
                          <a:latin typeface="微軟正黑體" panose="020B0604030504040204" pitchFamily="34" charset="-120"/>
                          <a:ea typeface="微軟正黑體" panose="020B0604030504040204" pitchFamily="34" charset="-120"/>
                        </a:rPr>
                        <a:t>)</a:t>
                      </a:r>
                      <a:endParaRPr lang="zh-TW" altLang="en-US" sz="1800" dirty="0">
                        <a:solidFill>
                          <a:srgbClr val="002060"/>
                        </a:solidFill>
                        <a:effectLst/>
                        <a:latin typeface="微軟正黑體" panose="020B0604030504040204" pitchFamily="34" charset="-120"/>
                        <a:ea typeface="微軟正黑體" panose="020B0604030504040204" pitchFamily="34" charset="-120"/>
                      </a:endParaRPr>
                    </a:p>
                  </a:txBody>
                  <a:tcPr marL="51435" marR="51435" marT="34290" marB="34290" anchor="ctr"/>
                </a:tc>
                <a:tc>
                  <a:txBody>
                    <a:bodyPr/>
                    <a:lstStyle/>
                    <a:p>
                      <a:pPr algn="ctr" rtl="0" fontAlgn="base">
                        <a:spcBef>
                          <a:spcPts val="0"/>
                        </a:spcBef>
                        <a:spcAft>
                          <a:spcPts val="0"/>
                        </a:spcAft>
                      </a:pPr>
                      <a:r>
                        <a:rPr lang="en-US" altLang="zh-TW" sz="1800" u="none" strike="noStrike" dirty="0">
                          <a:effectLst/>
                          <a:latin typeface="微軟正黑體" panose="020B0604030504040204" pitchFamily="34" charset="-120"/>
                          <a:ea typeface="微軟正黑體" panose="020B0604030504040204" pitchFamily="34" charset="-120"/>
                        </a:rPr>
                        <a:t>488.60</a:t>
                      </a:r>
                      <a:endParaRPr lang="zh-TW" altLang="en-US" sz="1800" dirty="0">
                        <a:effectLst/>
                        <a:latin typeface="微軟正黑體" panose="020B0604030504040204" pitchFamily="34" charset="-120"/>
                        <a:ea typeface="微軟正黑體" panose="020B0604030504040204" pitchFamily="34" charset="-120"/>
                      </a:endParaRPr>
                    </a:p>
                  </a:txBody>
                  <a:tcPr marL="51435" marR="51435" marT="34290" marB="34290" anchor="ctr"/>
                </a:tc>
              </a:tr>
            </a:tbl>
          </a:graphicData>
        </a:graphic>
      </p:graphicFrame>
      <p:pic>
        <p:nvPicPr>
          <p:cNvPr id="17" name="圖片 16"/>
          <p:cNvPicPr>
            <a:picLocks noChangeAspect="1"/>
          </p:cNvPicPr>
          <p:nvPr/>
        </p:nvPicPr>
        <p:blipFill>
          <a:blip r:embed="rId1"/>
          <a:stretch>
            <a:fillRect/>
          </a:stretch>
        </p:blipFill>
        <p:spPr>
          <a:xfrm>
            <a:off x="5715996" y="3582654"/>
            <a:ext cx="6342891" cy="1446011"/>
          </a:xfrm>
          <a:prstGeom prst="rect">
            <a:avLst/>
          </a:prstGeom>
        </p:spPr>
      </p:pic>
      <p:sp>
        <p:nvSpPr>
          <p:cNvPr id="11" name="文字方塊 10"/>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693426" y="5597435"/>
            <a:ext cx="3498573"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以電子產業為例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1" name="文字方塊 10"/>
          <p:cNvSpPr txBox="1"/>
          <p:nvPr/>
        </p:nvSpPr>
        <p:spPr>
          <a:xfrm>
            <a:off x="360540" y="719596"/>
            <a:ext cx="11224053" cy="961545"/>
          </a:xfrm>
          <a:prstGeom prst="rect">
            <a:avLst/>
          </a:prstGeom>
          <a:noFill/>
        </p:spPr>
        <p:txBody>
          <a:bodyPr wrap="square" rtlCol="0">
            <a:spAutoFit/>
          </a:bodyPr>
          <a:lstStyle/>
          <a:p>
            <a:pPr>
              <a:lnSpc>
                <a:spcPct val="150000"/>
              </a:lnSpc>
            </a:pPr>
            <a:r>
              <a:rPr lang="zh-TW" altLang="en-US" sz="2000" dirty="0">
                <a:latin typeface="微軟正黑體" panose="020B0604030504040204" pitchFamily="34" charset="-120"/>
                <a:ea typeface="微軟正黑體" panose="020B0604030504040204" pitchFamily="34" charset="-120"/>
              </a:rPr>
              <a:t>在台灣電子產業所產生的廢棄物中，最常再利用之物質為</a:t>
            </a:r>
            <a:r>
              <a:rPr lang="zh-TW" altLang="en-US" sz="2000" dirty="0">
                <a:solidFill>
                  <a:srgbClr val="FF0000"/>
                </a:solidFill>
                <a:latin typeface="微軟正黑體" panose="020B0604030504040204" pitchFamily="34" charset="-120"/>
                <a:ea typeface="微軟正黑體" panose="020B0604030504040204" pitchFamily="34" charset="-120"/>
              </a:rPr>
              <a:t>無機性污泥、金屬以及各式非有害溶劑</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a:lnSpc>
                <a:spcPct val="150000"/>
              </a:lnSpc>
            </a:pPr>
            <a:r>
              <a:rPr lang="zh-TW" altLang="en-US" sz="2000" dirty="0">
                <a:latin typeface="微軟正黑體" panose="020B0604030504040204" pitchFamily="34" charset="-120"/>
                <a:ea typeface="微軟正黑體" panose="020B0604030504040204" pitchFamily="34" charset="-120"/>
              </a:rPr>
              <a:t>而使用之產業大多為水泥業、化工業、煉鋼業、金屬加工業等，主要作為原物料或燃料的替代。</a:t>
            </a:r>
            <a:endParaRPr lang="zh-TW" altLang="en-US" sz="2000" dirty="0">
              <a:latin typeface="微軟正黑體" panose="020B0604030504040204" pitchFamily="34" charset="-120"/>
              <a:ea typeface="微軟正黑體" panose="020B0604030504040204" pitchFamily="34" charset="-120"/>
            </a:endParaRPr>
          </a:p>
        </p:txBody>
      </p:sp>
      <p:pic>
        <p:nvPicPr>
          <p:cNvPr id="12" name="圖片 11"/>
          <p:cNvPicPr>
            <a:picLocks noChangeAspect="1"/>
          </p:cNvPicPr>
          <p:nvPr/>
        </p:nvPicPr>
        <p:blipFill>
          <a:blip r:embed="rId1"/>
          <a:stretch>
            <a:fillRect/>
          </a:stretch>
        </p:blipFill>
        <p:spPr>
          <a:xfrm>
            <a:off x="292759" y="1840683"/>
            <a:ext cx="5859132" cy="1635701"/>
          </a:xfrm>
          <a:prstGeom prst="rect">
            <a:avLst/>
          </a:prstGeom>
        </p:spPr>
      </p:pic>
      <p:pic>
        <p:nvPicPr>
          <p:cNvPr id="13" name="圖片 12"/>
          <p:cNvPicPr>
            <a:picLocks noChangeAspect="1"/>
          </p:cNvPicPr>
          <p:nvPr/>
        </p:nvPicPr>
        <p:blipFill>
          <a:blip r:embed="rId2"/>
          <a:stretch>
            <a:fillRect/>
          </a:stretch>
        </p:blipFill>
        <p:spPr>
          <a:xfrm>
            <a:off x="6515101" y="1840683"/>
            <a:ext cx="5056455" cy="1634400"/>
          </a:xfrm>
          <a:prstGeom prst="rect">
            <a:avLst/>
          </a:prstGeom>
        </p:spPr>
      </p:pic>
      <p:pic>
        <p:nvPicPr>
          <p:cNvPr id="14" name="圖片 13"/>
          <p:cNvPicPr>
            <a:picLocks noChangeAspect="1"/>
          </p:cNvPicPr>
          <p:nvPr/>
        </p:nvPicPr>
        <p:blipFill>
          <a:blip r:embed="rId3"/>
          <a:stretch>
            <a:fillRect/>
          </a:stretch>
        </p:blipFill>
        <p:spPr>
          <a:xfrm>
            <a:off x="285399" y="3548347"/>
            <a:ext cx="5873851" cy="1914471"/>
          </a:xfrm>
          <a:prstGeom prst="rect">
            <a:avLst/>
          </a:prstGeom>
        </p:spPr>
      </p:pic>
      <p:pic>
        <p:nvPicPr>
          <p:cNvPr id="18" name="圖片 17"/>
          <p:cNvPicPr>
            <a:picLocks noChangeAspect="1"/>
          </p:cNvPicPr>
          <p:nvPr/>
        </p:nvPicPr>
        <p:blipFill>
          <a:blip r:embed="rId4"/>
          <a:stretch>
            <a:fillRect/>
          </a:stretch>
        </p:blipFill>
        <p:spPr>
          <a:xfrm>
            <a:off x="6515101" y="3548347"/>
            <a:ext cx="5056455" cy="1914471"/>
          </a:xfrm>
          <a:prstGeom prst="rect">
            <a:avLst/>
          </a:prstGeom>
        </p:spPr>
      </p:pic>
      <p:sp>
        <p:nvSpPr>
          <p:cNvPr id="15" name="文字方塊 14"/>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693426" y="5597435"/>
            <a:ext cx="3498573"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以電子產業為例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pic>
        <p:nvPicPr>
          <p:cNvPr id="15" name="圖片 14"/>
          <p:cNvPicPr>
            <a:picLocks noChangeAspect="1"/>
          </p:cNvPicPr>
          <p:nvPr/>
        </p:nvPicPr>
        <p:blipFill>
          <a:blip r:embed="rId1"/>
          <a:stretch>
            <a:fillRect/>
          </a:stretch>
        </p:blipFill>
        <p:spPr>
          <a:xfrm>
            <a:off x="24069" y="2234424"/>
            <a:ext cx="12192000" cy="690765"/>
          </a:xfrm>
          <a:prstGeom prst="rect">
            <a:avLst/>
          </a:prstGeom>
        </p:spPr>
      </p:pic>
      <p:pic>
        <p:nvPicPr>
          <p:cNvPr id="16" name="圖片 15"/>
          <p:cNvPicPr>
            <a:picLocks noChangeAspect="1"/>
          </p:cNvPicPr>
          <p:nvPr/>
        </p:nvPicPr>
        <p:blipFill>
          <a:blip r:embed="rId2"/>
          <a:stretch>
            <a:fillRect/>
          </a:stretch>
        </p:blipFill>
        <p:spPr>
          <a:xfrm>
            <a:off x="0" y="2926399"/>
            <a:ext cx="12192000" cy="857520"/>
          </a:xfrm>
          <a:prstGeom prst="rect">
            <a:avLst/>
          </a:prstGeom>
        </p:spPr>
      </p:pic>
      <p:sp>
        <p:nvSpPr>
          <p:cNvPr id="17" name="文字方塊 16"/>
          <p:cNvSpPr txBox="1"/>
          <p:nvPr/>
        </p:nvSpPr>
        <p:spPr>
          <a:xfrm>
            <a:off x="2627491" y="4055531"/>
            <a:ext cx="6963335" cy="1200329"/>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根據環保署的統計資料，各式污泥、廢液、金屬都有回收再利用紀錄，顯示臺灣電子相關產業已有資源循環之概念。</a:t>
            </a:r>
            <a:endParaRPr lang="zh-TW" altLang="en-US" sz="2400" dirty="0">
              <a:latin typeface="微軟正黑體" panose="020B0604030504040204" pitchFamily="34" charset="-120"/>
              <a:ea typeface="微軟正黑體" panose="020B0604030504040204" pitchFamily="34" charset="-120"/>
            </a:endParaRPr>
          </a:p>
        </p:txBody>
      </p:sp>
      <p:pic>
        <p:nvPicPr>
          <p:cNvPr id="19" name="圖片 18"/>
          <p:cNvPicPr>
            <a:picLocks noChangeAspect="1"/>
          </p:cNvPicPr>
          <p:nvPr/>
        </p:nvPicPr>
        <p:blipFill>
          <a:blip r:embed="rId3"/>
          <a:stretch>
            <a:fillRect/>
          </a:stretch>
        </p:blipFill>
        <p:spPr>
          <a:xfrm>
            <a:off x="13159" y="1070441"/>
            <a:ext cx="12192000" cy="1167393"/>
          </a:xfrm>
          <a:prstGeom prst="rect">
            <a:avLst/>
          </a:prstGeom>
        </p:spPr>
      </p:pic>
      <p:pic>
        <p:nvPicPr>
          <p:cNvPr id="20" name="圖片 19"/>
          <p:cNvPicPr>
            <a:picLocks noChangeAspect="1"/>
          </p:cNvPicPr>
          <p:nvPr/>
        </p:nvPicPr>
        <p:blipFill>
          <a:blip r:embed="rId4"/>
          <a:stretch>
            <a:fillRect/>
          </a:stretch>
        </p:blipFill>
        <p:spPr>
          <a:xfrm>
            <a:off x="13159" y="859712"/>
            <a:ext cx="12192000" cy="220296"/>
          </a:xfrm>
          <a:prstGeom prst="rect">
            <a:avLst/>
          </a:prstGeom>
        </p:spPr>
      </p:pic>
      <p:sp>
        <p:nvSpPr>
          <p:cNvPr id="13" name="文字方塊 12"/>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電子產業遭遇之問題</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3" name="文字方塊 12"/>
          <p:cNvSpPr txBox="1"/>
          <p:nvPr/>
        </p:nvSpPr>
        <p:spPr>
          <a:xfrm>
            <a:off x="217087" y="988992"/>
            <a:ext cx="11453025" cy="4364143"/>
          </a:xfrm>
          <a:prstGeom prst="rect">
            <a:avLst/>
          </a:prstGeom>
          <a:noFill/>
        </p:spPr>
        <p:txBody>
          <a:bodyPr wrap="square" rtlCol="0">
            <a:spAutoFit/>
          </a:bodyPr>
          <a:lstStyle/>
          <a:p>
            <a:pPr algn="just">
              <a:lnSpc>
                <a:spcPct val="130000"/>
              </a:lnSpc>
            </a:pPr>
            <a:r>
              <a:rPr lang="zh-TW" altLang="en-US" sz="2400" dirty="0">
                <a:latin typeface="微軟正黑體" panose="020B0604030504040204" pitchFamily="34" charset="-120"/>
                <a:ea typeface="微軟正黑體" panose="020B0604030504040204" pitchFamily="34" charset="-120"/>
              </a:rPr>
              <a:t>臺灣電子產業歷經從原本的蓬勃發展，到面臨國內外環境變化而做出改變後，現已呈現欣欣向榮的面貌。但即使電子產業不停的進步，資源循環的過程也多有進展，但在回收再利用流程上仍有許多改善空間，例如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仍有許多種廢棄物無法好好回收，或是現已回收之物質用途較為狹隘，並無法帶來較多經濟價值。以下為臺灣電子產業較常遇見之問題。</a:t>
            </a:r>
            <a:endParaRPr lang="en-US" altLang="zh-TW" sz="2400" dirty="0">
              <a:latin typeface="微軟正黑體" panose="020B0604030504040204" pitchFamily="34" charset="-120"/>
              <a:ea typeface="微軟正黑體" panose="020B0604030504040204" pitchFamily="34" charset="-120"/>
            </a:endParaRPr>
          </a:p>
          <a:p>
            <a:pPr algn="just">
              <a:lnSpc>
                <a:spcPct val="130000"/>
              </a:lnSpc>
            </a:pPr>
            <a:endParaRPr lang="en-US" altLang="zh-TW" sz="2400" dirty="0">
              <a:latin typeface="微軟正黑體" panose="020B0604030504040204" pitchFamily="34" charset="-120"/>
              <a:ea typeface="微軟正黑體" panose="020B0604030504040204" pitchFamily="34" charset="-120"/>
            </a:endParaRPr>
          </a:p>
          <a:p>
            <a:pPr algn="just">
              <a:lnSpc>
                <a:spcPct val="130000"/>
              </a:lnSpc>
            </a:pPr>
            <a:r>
              <a:rPr lang="en-US" altLang="zh-TW" sz="2400" dirty="0">
                <a:solidFill>
                  <a:schemeClr val="accent2">
                    <a:lumMod val="75000"/>
                  </a:schemeClr>
                </a:solidFill>
                <a:latin typeface="微軟正黑體" panose="020B0604030504040204" pitchFamily="34" charset="-120"/>
                <a:ea typeface="微軟正黑體" panose="020B0604030504040204" pitchFamily="34" charset="-120"/>
              </a:rPr>
              <a:t>1.</a:t>
            </a:r>
            <a:r>
              <a:rPr lang="zh-TW" altLang="en-US" sz="2400" dirty="0">
                <a:solidFill>
                  <a:schemeClr val="accent2">
                    <a:lumMod val="75000"/>
                  </a:schemeClr>
                </a:solidFill>
                <a:latin typeface="微軟正黑體" panose="020B0604030504040204" pitchFamily="34" charset="-120"/>
                <a:ea typeface="微軟正黑體" panose="020B0604030504040204" pitchFamily="34" charset="-120"/>
              </a:rPr>
              <a:t>廢棄物種類雜多且數量龐大</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循環經濟的觀念傾向減少廢棄物的產生，並重新再利用，以降低廢棄物的排放。但由於電子產業產生的廢棄物量龐大，很難有足夠多的下游產業可以應付，造成大量廢棄物仍沒有被妥善處理。</a:t>
            </a:r>
            <a:endParaRPr lang="en-US" altLang="zh-TW" sz="24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電子產業遭遇之問題</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3" name="文字方塊 12"/>
          <p:cNvSpPr txBox="1"/>
          <p:nvPr/>
        </p:nvSpPr>
        <p:spPr>
          <a:xfrm>
            <a:off x="217087" y="988992"/>
            <a:ext cx="11453025" cy="4292009"/>
          </a:xfrm>
          <a:prstGeom prst="rect">
            <a:avLst/>
          </a:prstGeom>
          <a:noFill/>
        </p:spPr>
        <p:txBody>
          <a:bodyPr wrap="square" rtlCol="0">
            <a:spAutoFit/>
          </a:bodyPr>
          <a:lstStyle/>
          <a:p>
            <a:pPr algn="just">
              <a:lnSpc>
                <a:spcPts val="3300"/>
              </a:lnSpc>
            </a:pPr>
            <a:r>
              <a:rPr lang="en-US" altLang="zh-TW" sz="2400" dirty="0">
                <a:solidFill>
                  <a:schemeClr val="accent2">
                    <a:lumMod val="75000"/>
                  </a:schemeClr>
                </a:solidFill>
                <a:latin typeface="微軟正黑體" panose="020B0604030504040204" pitchFamily="34" charset="-120"/>
                <a:ea typeface="微軟正黑體" panose="020B0604030504040204" pitchFamily="34" charset="-120"/>
              </a:rPr>
              <a:t>2.</a:t>
            </a:r>
            <a:r>
              <a:rPr lang="zh-TW" altLang="en-US" sz="2400" dirty="0">
                <a:solidFill>
                  <a:schemeClr val="accent2">
                    <a:lumMod val="75000"/>
                  </a:schemeClr>
                </a:solidFill>
                <a:latin typeface="微軟正黑體" panose="020B0604030504040204" pitchFamily="34" charset="-120"/>
                <a:ea typeface="微軟正黑體" panose="020B0604030504040204" pitchFamily="34" charset="-120"/>
              </a:rPr>
              <a:t>部分廢棄物具有污染</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由於電子產業在生產產品的過程中可能會添加酸、鹼或是有機溶劑等，因此產生之部分廢棄物也會具有污染源。</a:t>
            </a:r>
            <a:endParaRPr lang="en-US" altLang="zh-TW" sz="2400" dirty="0">
              <a:latin typeface="微軟正黑體" panose="020B0604030504040204" pitchFamily="34" charset="-120"/>
              <a:ea typeface="微軟正黑體" panose="020B0604030504040204" pitchFamily="34" charset="-120"/>
            </a:endParaRPr>
          </a:p>
          <a:p>
            <a:pPr algn="just">
              <a:lnSpc>
                <a:spcPts val="3300"/>
              </a:lnSpc>
            </a:pPr>
            <a:r>
              <a:rPr lang="zh-TW" altLang="en-US" sz="2400" dirty="0">
                <a:latin typeface="微軟正黑體" panose="020B0604030504040204" pitchFamily="34" charset="-120"/>
                <a:ea typeface="微軟正黑體" panose="020B0604030504040204" pitchFamily="34" charset="-120"/>
              </a:rPr>
              <a:t>例如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半導體產業所產生的氟化鈣污泥，就會有氟污染的疑慮。</a:t>
            </a:r>
            <a:endParaRPr lang="en-US" altLang="zh-TW" sz="2400" dirty="0">
              <a:latin typeface="微軟正黑體" panose="020B0604030504040204" pitchFamily="34" charset="-120"/>
              <a:ea typeface="微軟正黑體" panose="020B0604030504040204" pitchFamily="34" charset="-120"/>
            </a:endParaRPr>
          </a:p>
          <a:p>
            <a:pPr algn="just">
              <a:lnSpc>
                <a:spcPts val="3300"/>
              </a:lnSpc>
            </a:pPr>
            <a:r>
              <a:rPr lang="zh-TW" altLang="en-US" sz="2400" dirty="0">
                <a:latin typeface="微軟正黑體" panose="020B0604030504040204" pitchFamily="34" charset="-120"/>
                <a:ea typeface="微軟正黑體" panose="020B0604030504040204" pitchFamily="34" charset="-120"/>
              </a:rPr>
              <a:t>而現今廢棄物大多沒有完整的檢測系統，因此為了防止污染進入下游廠商的系統內，選擇的方法大多為拒絕使用該廢棄物，使廢棄物的使用比率始終無法有效提升。</a:t>
            </a:r>
            <a:endParaRPr lang="en-US" altLang="zh-TW" sz="2400" dirty="0">
              <a:latin typeface="微軟正黑體" panose="020B0604030504040204" pitchFamily="34" charset="-120"/>
              <a:ea typeface="微軟正黑體" panose="020B0604030504040204" pitchFamily="34" charset="-120"/>
            </a:endParaRPr>
          </a:p>
          <a:p>
            <a:pPr algn="just">
              <a:lnSpc>
                <a:spcPts val="3300"/>
              </a:lnSpc>
            </a:pPr>
            <a:endParaRPr lang="en-US" altLang="zh-TW" sz="2400" dirty="0">
              <a:latin typeface="微軟正黑體" panose="020B0604030504040204" pitchFamily="34" charset="-120"/>
              <a:ea typeface="微軟正黑體" panose="020B0604030504040204" pitchFamily="34" charset="-120"/>
            </a:endParaRPr>
          </a:p>
          <a:p>
            <a:pPr algn="just">
              <a:lnSpc>
                <a:spcPts val="3300"/>
              </a:lnSpc>
            </a:pPr>
            <a:r>
              <a:rPr lang="en-US" altLang="zh-TW" sz="2400" dirty="0">
                <a:solidFill>
                  <a:schemeClr val="accent2">
                    <a:lumMod val="75000"/>
                  </a:schemeClr>
                </a:solidFill>
                <a:latin typeface="微軟正黑體" panose="020B0604030504040204" pitchFamily="34" charset="-120"/>
                <a:ea typeface="微軟正黑體" panose="020B0604030504040204" pitchFamily="34" charset="-120"/>
              </a:rPr>
              <a:t>3.</a:t>
            </a:r>
            <a:r>
              <a:rPr lang="zh-TW" altLang="en-US" sz="2400" dirty="0">
                <a:solidFill>
                  <a:schemeClr val="accent2">
                    <a:lumMod val="75000"/>
                  </a:schemeClr>
                </a:solidFill>
                <a:latin typeface="微軟正黑體" panose="020B0604030504040204" pitchFamily="34" charset="-120"/>
                <a:ea typeface="微軟正黑體" panose="020B0604030504040204" pitchFamily="34" charset="-120"/>
              </a:rPr>
              <a:t>產業群聚</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現今電子產業大多以科學園區的方式群聚，因此產生的廢棄物總量相當龐大，而且沒有辦法即時的將廢棄物運送至需要的下游廠商內</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因為下游廠商大多不位於園區內</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。除了會造成運送上的成本增加外，還會有廢棄物在運送過程中對環境產生污染的疑慮。</a:t>
            </a:r>
            <a:endParaRPr lang="en-US" altLang="zh-TW" sz="24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電子產業解決方式</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3" name="文字方塊 12"/>
          <p:cNvSpPr txBox="1"/>
          <p:nvPr/>
        </p:nvSpPr>
        <p:spPr>
          <a:xfrm>
            <a:off x="217087" y="988992"/>
            <a:ext cx="11453025" cy="3442737"/>
          </a:xfrm>
          <a:prstGeom prst="rect">
            <a:avLst/>
          </a:prstGeom>
          <a:noFill/>
        </p:spPr>
        <p:txBody>
          <a:bodyPr wrap="square" rtlCol="0">
            <a:spAutoFit/>
          </a:bodyPr>
          <a:lstStyle/>
          <a:p>
            <a:pPr algn="just">
              <a:lnSpc>
                <a:spcPts val="3300"/>
              </a:lnSpc>
            </a:pPr>
            <a:r>
              <a:rPr lang="en-US" altLang="zh-TW" sz="2400" dirty="0">
                <a:solidFill>
                  <a:schemeClr val="accent2">
                    <a:lumMod val="75000"/>
                  </a:schemeClr>
                </a:solidFill>
                <a:latin typeface="微軟正黑體" panose="020B0604030504040204" pitchFamily="34" charset="-120"/>
                <a:ea typeface="微軟正黑體" panose="020B0604030504040204" pitchFamily="34" charset="-120"/>
              </a:rPr>
              <a:t>1.</a:t>
            </a:r>
            <a:r>
              <a:rPr lang="zh-TW" altLang="en-US" sz="2400" dirty="0">
                <a:solidFill>
                  <a:schemeClr val="accent2">
                    <a:lumMod val="75000"/>
                  </a:schemeClr>
                </a:solidFill>
                <a:latin typeface="微軟正黑體" panose="020B0604030504040204" pitchFamily="34" charset="-120"/>
                <a:ea typeface="微軟正黑體" panose="020B0604030504040204" pitchFamily="34" charset="-120"/>
              </a:rPr>
              <a:t>廢棄物種類雜多且數量龐大</a:t>
            </a:r>
            <a:endParaRPr lang="en-US" altLang="zh-TW" sz="2400" dirty="0">
              <a:solidFill>
                <a:schemeClr val="accent2">
                  <a:lumMod val="75000"/>
                </a:schemeClr>
              </a:solidFill>
              <a:latin typeface="微軟正黑體" panose="020B0604030504040204" pitchFamily="34" charset="-120"/>
              <a:ea typeface="微軟正黑體" panose="020B0604030504040204" pitchFamily="34" charset="-120"/>
            </a:endParaRPr>
          </a:p>
          <a:p>
            <a:pPr algn="just">
              <a:lnSpc>
                <a:spcPts val="3300"/>
              </a:lnSpc>
            </a:pPr>
            <a:endParaRPr lang="zh-TW" altLang="en-US" sz="2400" dirty="0">
              <a:latin typeface="微軟正黑體" panose="020B0604030504040204" pitchFamily="34" charset="-120"/>
              <a:ea typeface="微軟正黑體" panose="020B0604030504040204" pitchFamily="34" charset="-120"/>
            </a:endParaRPr>
          </a:p>
          <a:p>
            <a:pPr algn="just">
              <a:lnSpc>
                <a:spcPts val="3300"/>
              </a:lnSpc>
            </a:pPr>
            <a:r>
              <a:rPr lang="zh-TW" altLang="en-US" sz="2400" dirty="0">
                <a:latin typeface="微軟正黑體" panose="020B0604030504040204" pitchFamily="34" charset="-120"/>
                <a:ea typeface="微軟正黑體" panose="020B0604030504040204" pitchFamily="34" charset="-120"/>
              </a:rPr>
              <a:t>由於電子產業生產過程的廢棄物種類較多數量也相當龐大，因此以循環經濟的觀點來看，各大企業應該先行做好廢棄物的分類及使用範疇，並進一步通知下游廠商，並可讓下游廠商依照自己的規模來進行登記。</a:t>
            </a:r>
            <a:endParaRPr lang="zh-TW" altLang="en-US" sz="2400" dirty="0">
              <a:latin typeface="微軟正黑體" panose="020B0604030504040204" pitchFamily="34" charset="-120"/>
              <a:ea typeface="微軟正黑體" panose="020B0604030504040204" pitchFamily="34" charset="-120"/>
            </a:endParaRPr>
          </a:p>
          <a:p>
            <a:pPr algn="just">
              <a:lnSpc>
                <a:spcPts val="3300"/>
              </a:lnSpc>
            </a:pPr>
            <a:endParaRPr lang="zh-TW" altLang="en-US" sz="2400" dirty="0">
              <a:latin typeface="微軟正黑體" panose="020B0604030504040204" pitchFamily="34" charset="-120"/>
              <a:ea typeface="微軟正黑體" panose="020B0604030504040204" pitchFamily="34" charset="-120"/>
            </a:endParaRPr>
          </a:p>
          <a:p>
            <a:pPr algn="just">
              <a:lnSpc>
                <a:spcPts val="3300"/>
              </a:lnSpc>
            </a:pPr>
            <a:r>
              <a:rPr lang="zh-TW" altLang="en-US" sz="2400" dirty="0">
                <a:latin typeface="微軟正黑體" panose="020B0604030504040204" pitchFamily="34" charset="-120"/>
                <a:ea typeface="微軟正黑體" panose="020B0604030504040204" pitchFamily="34" charset="-120"/>
              </a:rPr>
              <a:t>這樣的方法除了可以知道何種廢棄物會被大量使用，使電子產業做好準備，也可以減少下游廠商負擔過大的情況出現。</a:t>
            </a:r>
            <a:endParaRPr lang="zh-TW" altLang="en-US" sz="24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電子產業解決方式</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3" name="文字方塊 12"/>
          <p:cNvSpPr txBox="1"/>
          <p:nvPr/>
        </p:nvSpPr>
        <p:spPr>
          <a:xfrm>
            <a:off x="217087" y="988992"/>
            <a:ext cx="11453025" cy="4289123"/>
          </a:xfrm>
          <a:prstGeom prst="rect">
            <a:avLst/>
          </a:prstGeom>
          <a:noFill/>
        </p:spPr>
        <p:txBody>
          <a:bodyPr wrap="square" rtlCol="0">
            <a:spAutoFit/>
          </a:bodyPr>
          <a:lstStyle/>
          <a:p>
            <a:pPr algn="just">
              <a:lnSpc>
                <a:spcPts val="3300"/>
              </a:lnSpc>
            </a:pPr>
            <a:r>
              <a:rPr lang="en-US" altLang="zh-TW" sz="2400" dirty="0">
                <a:solidFill>
                  <a:schemeClr val="accent2">
                    <a:lumMod val="75000"/>
                  </a:schemeClr>
                </a:solidFill>
                <a:latin typeface="微軟正黑體" panose="020B0604030504040204" pitchFamily="34" charset="-120"/>
                <a:ea typeface="微軟正黑體" panose="020B0604030504040204" pitchFamily="34" charset="-120"/>
              </a:rPr>
              <a:t>2.</a:t>
            </a:r>
            <a:r>
              <a:rPr lang="zh-TW" altLang="en-US" sz="2400" dirty="0">
                <a:solidFill>
                  <a:schemeClr val="accent2">
                    <a:lumMod val="75000"/>
                  </a:schemeClr>
                </a:solidFill>
                <a:latin typeface="微軟正黑體" panose="020B0604030504040204" pitchFamily="34" charset="-120"/>
                <a:ea typeface="微軟正黑體" panose="020B0604030504040204" pitchFamily="34" charset="-120"/>
              </a:rPr>
              <a:t>部分廢棄物具有污染</a:t>
            </a:r>
            <a:endParaRPr lang="zh-TW" altLang="en-US" sz="2400" dirty="0">
              <a:solidFill>
                <a:schemeClr val="accent2">
                  <a:lumMod val="75000"/>
                </a:schemeClr>
              </a:solidFill>
              <a:latin typeface="微軟正黑體" panose="020B0604030504040204" pitchFamily="34" charset="-120"/>
              <a:ea typeface="微軟正黑體" panose="020B0604030504040204" pitchFamily="34" charset="-120"/>
            </a:endParaRPr>
          </a:p>
          <a:p>
            <a:pPr algn="just">
              <a:lnSpc>
                <a:spcPts val="3300"/>
              </a:lnSpc>
            </a:pPr>
            <a:endParaRPr lang="zh-TW" altLang="en-US" sz="2400" dirty="0">
              <a:solidFill>
                <a:schemeClr val="accent2">
                  <a:lumMod val="75000"/>
                </a:schemeClr>
              </a:solidFill>
              <a:latin typeface="微軟正黑體" panose="020B0604030504040204" pitchFamily="34" charset="-120"/>
              <a:ea typeface="微軟正黑體" panose="020B0604030504040204" pitchFamily="34" charset="-120"/>
            </a:endParaRPr>
          </a:p>
          <a:p>
            <a:pPr algn="just">
              <a:lnSpc>
                <a:spcPts val="3300"/>
              </a:lnSpc>
            </a:pPr>
            <a:r>
              <a:rPr lang="zh-TW" altLang="en-US" sz="2400" dirty="0">
                <a:latin typeface="微軟正黑體" panose="020B0604030504040204" pitchFamily="34" charset="-120"/>
                <a:ea typeface="微軟正黑體" panose="020B0604030504040204" pitchFamily="34" charset="-120"/>
              </a:rPr>
              <a:t>在循環經濟的思維中，若是遇到具有污染之廢棄物，則傾向建立檢測標準於產出方與收受方。</a:t>
            </a:r>
            <a:endParaRPr lang="zh-TW" altLang="en-US" sz="2400" dirty="0">
              <a:latin typeface="微軟正黑體" panose="020B0604030504040204" pitchFamily="34" charset="-120"/>
              <a:ea typeface="微軟正黑體" panose="020B0604030504040204" pitchFamily="34" charset="-120"/>
            </a:endParaRPr>
          </a:p>
          <a:p>
            <a:pPr algn="just">
              <a:lnSpc>
                <a:spcPts val="3300"/>
              </a:lnSpc>
            </a:pPr>
            <a:endParaRPr lang="zh-TW" altLang="en-US" sz="2400" dirty="0">
              <a:latin typeface="微軟正黑體" panose="020B0604030504040204" pitchFamily="34" charset="-120"/>
              <a:ea typeface="微軟正黑體" panose="020B0604030504040204" pitchFamily="34" charset="-120"/>
            </a:endParaRPr>
          </a:p>
          <a:p>
            <a:pPr algn="just">
              <a:lnSpc>
                <a:spcPts val="3300"/>
              </a:lnSpc>
            </a:pPr>
            <a:r>
              <a:rPr lang="zh-TW" altLang="en-US" sz="2400" dirty="0">
                <a:latin typeface="微軟正黑體" panose="020B0604030504040204" pitchFamily="34" charset="-120"/>
                <a:ea typeface="微軟正黑體" panose="020B0604030504040204" pitchFamily="34" charset="-120"/>
              </a:rPr>
              <a:t>產出方在排放出廢棄物後應立即檢驗廢棄物中是否含有有害成分，並清楚定量其成分。若是在標準以內則可以提供給收受方作為使用，若是超出標準則須先進行處理再排放或是重新提供給收受方。</a:t>
            </a:r>
            <a:endParaRPr lang="zh-TW" altLang="en-US" sz="2400" dirty="0">
              <a:latin typeface="微軟正黑體" panose="020B0604030504040204" pitchFamily="34" charset="-120"/>
              <a:ea typeface="微軟正黑體" panose="020B0604030504040204" pitchFamily="34" charset="-120"/>
            </a:endParaRPr>
          </a:p>
          <a:p>
            <a:pPr algn="just">
              <a:lnSpc>
                <a:spcPts val="3300"/>
              </a:lnSpc>
            </a:pPr>
            <a:r>
              <a:rPr lang="zh-TW" altLang="en-US" sz="2400" dirty="0">
                <a:latin typeface="微軟正黑體" panose="020B0604030504040204" pitchFamily="34" charset="-120"/>
                <a:ea typeface="微軟正黑體" panose="020B0604030504040204" pitchFamily="34" charset="-120"/>
              </a:rPr>
              <a:t>而收受方需在得到資源物質後自行測量以確保可以進入自己的工業系統內。若是超出可接受範圍，則有權要求產出方再進行處理。</a:t>
            </a:r>
            <a:endParaRPr lang="zh-TW" altLang="en-US" sz="24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4" name="文字方塊 3"/>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電子產業解決方式</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3" name="文字方塊 12"/>
          <p:cNvSpPr txBox="1"/>
          <p:nvPr/>
        </p:nvSpPr>
        <p:spPr>
          <a:xfrm>
            <a:off x="217087" y="988992"/>
            <a:ext cx="11453025" cy="3865930"/>
          </a:xfrm>
          <a:prstGeom prst="rect">
            <a:avLst/>
          </a:prstGeom>
          <a:noFill/>
        </p:spPr>
        <p:txBody>
          <a:bodyPr wrap="square" rtlCol="0">
            <a:spAutoFit/>
          </a:bodyPr>
          <a:lstStyle/>
          <a:p>
            <a:pPr algn="just">
              <a:lnSpc>
                <a:spcPts val="3300"/>
              </a:lnSpc>
            </a:pPr>
            <a:r>
              <a:rPr lang="en-US" altLang="zh-TW" sz="2400" dirty="0">
                <a:solidFill>
                  <a:schemeClr val="accent2">
                    <a:lumMod val="75000"/>
                  </a:schemeClr>
                </a:solidFill>
                <a:latin typeface="微軟正黑體" panose="020B0604030504040204" pitchFamily="34" charset="-120"/>
                <a:ea typeface="微軟正黑體" panose="020B0604030504040204" pitchFamily="34" charset="-120"/>
              </a:rPr>
              <a:t>3.</a:t>
            </a:r>
            <a:r>
              <a:rPr lang="zh-TW" altLang="en-US" sz="2400" dirty="0">
                <a:solidFill>
                  <a:schemeClr val="accent2">
                    <a:lumMod val="75000"/>
                  </a:schemeClr>
                </a:solidFill>
                <a:latin typeface="微軟正黑體" panose="020B0604030504040204" pitchFamily="34" charset="-120"/>
                <a:ea typeface="微軟正黑體" panose="020B0604030504040204" pitchFamily="34" charset="-120"/>
              </a:rPr>
              <a:t>產業群聚</a:t>
            </a:r>
            <a:endParaRPr lang="zh-TW" altLang="en-US" sz="2400" dirty="0">
              <a:solidFill>
                <a:schemeClr val="accent2">
                  <a:lumMod val="75000"/>
                </a:schemeClr>
              </a:solidFill>
              <a:latin typeface="微軟正黑體" panose="020B0604030504040204" pitchFamily="34" charset="-120"/>
              <a:ea typeface="微軟正黑體" panose="020B0604030504040204" pitchFamily="34" charset="-120"/>
            </a:endParaRPr>
          </a:p>
          <a:p>
            <a:pPr algn="just">
              <a:lnSpc>
                <a:spcPts val="3300"/>
              </a:lnSpc>
            </a:pPr>
            <a:endParaRPr lang="zh-TW" altLang="en-US" sz="2400" dirty="0">
              <a:solidFill>
                <a:schemeClr val="accent2">
                  <a:lumMod val="75000"/>
                </a:schemeClr>
              </a:solidFill>
              <a:latin typeface="微軟正黑體" panose="020B0604030504040204" pitchFamily="34" charset="-120"/>
              <a:ea typeface="微軟正黑體" panose="020B0604030504040204" pitchFamily="34" charset="-120"/>
            </a:endParaRPr>
          </a:p>
          <a:p>
            <a:pPr algn="just">
              <a:lnSpc>
                <a:spcPts val="3300"/>
              </a:lnSpc>
            </a:pPr>
            <a:r>
              <a:rPr lang="zh-TW" altLang="en-US" sz="2400" dirty="0">
                <a:latin typeface="微軟正黑體" panose="020B0604030504040204" pitchFamily="34" charset="-120"/>
                <a:ea typeface="微軟正黑體" panose="020B0604030504040204" pitchFamily="34" charset="-120"/>
              </a:rPr>
              <a:t>由於現今科學園區的設置採用產業群聚的方式，因此大多為相同或類似產業被設置在同一處，雖然具有降低生產成本之優點，但卻也造成廢棄物處理上的困難。由於需要資源物質之下游廠商大多不在科學園區內，因此廢棄物需要較長的運送路途，造成相當多的不便。</a:t>
            </a:r>
            <a:endParaRPr lang="zh-TW" altLang="en-US" sz="2400" dirty="0">
              <a:latin typeface="微軟正黑體" panose="020B0604030504040204" pitchFamily="34" charset="-120"/>
              <a:ea typeface="微軟正黑體" panose="020B0604030504040204" pitchFamily="34" charset="-120"/>
            </a:endParaRPr>
          </a:p>
          <a:p>
            <a:pPr algn="just">
              <a:lnSpc>
                <a:spcPts val="3300"/>
              </a:lnSpc>
            </a:pPr>
            <a:endParaRPr lang="zh-TW" altLang="en-US" sz="2400" dirty="0">
              <a:latin typeface="微軟正黑體" panose="020B0604030504040204" pitchFamily="34" charset="-120"/>
              <a:ea typeface="微軟正黑體" panose="020B0604030504040204" pitchFamily="34" charset="-120"/>
            </a:endParaRPr>
          </a:p>
          <a:p>
            <a:pPr algn="just">
              <a:lnSpc>
                <a:spcPts val="3300"/>
              </a:lnSpc>
            </a:pPr>
            <a:r>
              <a:rPr lang="zh-TW" altLang="en-US" sz="2400" dirty="0">
                <a:latin typeface="微軟正黑體" panose="020B0604030504040204" pitchFamily="34" charset="-120"/>
                <a:ea typeface="微軟正黑體" panose="020B0604030504040204" pitchFamily="34" charset="-120"/>
              </a:rPr>
              <a:t>因此，未來可以推動靜脈園區，代表一上游產業生產廢棄物的同時，需要之下游廠商就在附近，不僅可以使資源直接被利用，還可以減少運輸及處理上的困難。</a:t>
            </a:r>
            <a:endParaRPr lang="zh-TW" altLang="en-US" sz="24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pic>
        <p:nvPicPr>
          <p:cNvPr id="10" name="Picture 3" descr="預測圖"/>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00385" y="1535340"/>
            <a:ext cx="4191230" cy="399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Grp="1" noChangeArrowheads="1"/>
          </p:cNvSpPr>
          <p:nvPr>
            <p:ph type="title" idx="4294967295"/>
          </p:nvPr>
        </p:nvSpPr>
        <p:spPr>
          <a:xfrm>
            <a:off x="2697629" y="779198"/>
            <a:ext cx="6796741" cy="858107"/>
          </a:xfrm>
        </p:spPr>
        <p:txBody>
          <a:bodyPr>
            <a:normAutofit/>
          </a:bodyPr>
          <a:lstStyle/>
          <a:p>
            <a:r>
              <a:rPr lang="zh-TW" altLang="en-US" sz="3600" dirty="0">
                <a:solidFill>
                  <a:schemeClr val="tx1"/>
                </a:solidFill>
                <a:latin typeface="微軟正黑體" panose="020B0604030504040204" pitchFamily="34" charset="-120"/>
                <a:ea typeface="微軟正黑體" panose="020B0604030504040204" pitchFamily="34" charset="-120"/>
              </a:rPr>
              <a:t>羅馬俱樂部提出「成長的極限」</a:t>
            </a:r>
            <a:endParaRPr lang="zh-TW" altLang="en-US" sz="36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11192933" y="5888981"/>
            <a:ext cx="999067"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前言</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2" name="文字方塊 11"/>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2" name="流程圖: 程序 1"/>
          <p:cNvSpPr/>
          <p:nvPr/>
        </p:nvSpPr>
        <p:spPr>
          <a:xfrm>
            <a:off x="1897488" y="1246030"/>
            <a:ext cx="2331076" cy="139735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1" name="流程圖: 程序 10"/>
          <p:cNvSpPr/>
          <p:nvPr/>
        </p:nvSpPr>
        <p:spPr>
          <a:xfrm>
            <a:off x="7963436" y="1239882"/>
            <a:ext cx="2331076" cy="1397358"/>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3" name="流程圖: 程序 12"/>
          <p:cNvSpPr/>
          <p:nvPr/>
        </p:nvSpPr>
        <p:spPr>
          <a:xfrm>
            <a:off x="1897488" y="3729506"/>
            <a:ext cx="2331076" cy="1397358"/>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4" name="流程圖: 程序 13"/>
          <p:cNvSpPr/>
          <p:nvPr/>
        </p:nvSpPr>
        <p:spPr>
          <a:xfrm>
            <a:off x="7963436" y="3729506"/>
            <a:ext cx="2331076" cy="1397358"/>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 name="箭號: 向右 2"/>
          <p:cNvSpPr/>
          <p:nvPr/>
        </p:nvSpPr>
        <p:spPr>
          <a:xfrm rot="5400000">
            <a:off x="2001017" y="2897971"/>
            <a:ext cx="933720" cy="57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14"/>
          <p:cNvSpPr/>
          <p:nvPr/>
        </p:nvSpPr>
        <p:spPr>
          <a:xfrm rot="5400000">
            <a:off x="3129969" y="2897972"/>
            <a:ext cx="933720" cy="57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向右 15"/>
          <p:cNvSpPr/>
          <p:nvPr/>
        </p:nvSpPr>
        <p:spPr>
          <a:xfrm>
            <a:off x="5602451" y="1662522"/>
            <a:ext cx="1345239" cy="57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186075" y="1650082"/>
            <a:ext cx="1753901" cy="461665"/>
          </a:xfrm>
          <a:prstGeom prst="rect">
            <a:avLst/>
          </a:prstGeom>
          <a:noFill/>
        </p:spPr>
        <p:txBody>
          <a:bodyPr wrap="square" rtlCol="0">
            <a:spAutoFit/>
          </a:bodyPr>
          <a:lstStyle/>
          <a:p>
            <a:pPr algn="ctr"/>
            <a:r>
              <a:rPr lang="zh-TW" altLang="en-US" sz="2400" b="1" dirty="0">
                <a:solidFill>
                  <a:srgbClr val="FFFF00"/>
                </a:solidFill>
                <a:latin typeface="微軟正黑體" panose="020B0604030504040204" pitchFamily="34" charset="-120"/>
                <a:ea typeface="微軟正黑體" panose="020B0604030504040204" pitchFamily="34" charset="-120"/>
              </a:rPr>
              <a:t>電子業</a:t>
            </a:r>
            <a:endParaRPr lang="zh-TW" altLang="en-US" sz="2400" b="1" dirty="0">
              <a:solidFill>
                <a:srgbClr val="FFFF00"/>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2179398" y="4197352"/>
            <a:ext cx="1753901" cy="461665"/>
          </a:xfrm>
          <a:prstGeom prst="rect">
            <a:avLst/>
          </a:prstGeom>
          <a:noFill/>
        </p:spPr>
        <p:txBody>
          <a:bodyPr wrap="square" rtlCol="0">
            <a:spAutoFit/>
          </a:bodyPr>
          <a:lstStyle/>
          <a:p>
            <a:pPr algn="ctr"/>
            <a:r>
              <a:rPr lang="zh-TW" altLang="en-US" sz="2400" b="1" dirty="0">
                <a:solidFill>
                  <a:srgbClr val="7030A0"/>
                </a:solidFill>
                <a:latin typeface="微軟正黑體" panose="020B0604030504040204" pitchFamily="34" charset="-120"/>
                <a:ea typeface="微軟正黑體" panose="020B0604030504040204" pitchFamily="34" charset="-120"/>
              </a:rPr>
              <a:t>水泥業</a:t>
            </a:r>
            <a:endParaRPr lang="zh-TW" altLang="en-US" sz="2400" b="1" dirty="0">
              <a:solidFill>
                <a:srgbClr val="7030A0"/>
              </a:solidFill>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8252023" y="1650081"/>
            <a:ext cx="1753901" cy="461665"/>
          </a:xfrm>
          <a:prstGeom prst="rect">
            <a:avLst/>
          </a:prstGeom>
          <a:noFill/>
        </p:spPr>
        <p:txBody>
          <a:bodyPr wrap="square" rtlCol="0">
            <a:spAutoFit/>
          </a:bodyPr>
          <a:lstStyle/>
          <a:p>
            <a:pPr algn="ctr"/>
            <a:r>
              <a:rPr lang="zh-TW" altLang="en-US" sz="2400" b="1" dirty="0">
                <a:latin typeface="微軟正黑體" panose="020B0604030504040204" pitchFamily="34" charset="-120"/>
                <a:ea typeface="微軟正黑體" panose="020B0604030504040204" pitchFamily="34" charset="-120"/>
              </a:rPr>
              <a:t>發電</a:t>
            </a:r>
            <a:endParaRPr lang="zh-TW" altLang="en-US" sz="2400" b="1" dirty="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8265279" y="4197351"/>
            <a:ext cx="1753901" cy="461665"/>
          </a:xfrm>
          <a:prstGeom prst="rect">
            <a:avLst/>
          </a:prstGeom>
          <a:noFill/>
        </p:spPr>
        <p:txBody>
          <a:bodyPr wrap="square" rtlCol="0">
            <a:spAutoFit/>
          </a:bodyPr>
          <a:lstStyle/>
          <a:p>
            <a:pPr algn="ctr"/>
            <a:r>
              <a:rPr lang="zh-TW" altLang="en-US" sz="2400" b="1" dirty="0">
                <a:latin typeface="微軟正黑體" panose="020B0604030504040204" pitchFamily="34" charset="-120"/>
                <a:ea typeface="微軟正黑體" panose="020B0604030504040204" pitchFamily="34" charset="-120"/>
              </a:rPr>
              <a:t>鋼鐵業</a:t>
            </a:r>
            <a:endParaRPr lang="zh-TW" altLang="en-US" sz="24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236396" y="2529177"/>
            <a:ext cx="1427516" cy="1477328"/>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替代原料</a:t>
            </a:r>
            <a:endParaRPr lang="en-US" altLang="zh-TW" dirty="0">
              <a:latin typeface="微軟正黑體" panose="020B0604030504040204" pitchFamily="34" charset="-120"/>
              <a:ea typeface="微軟正黑體" panose="020B0604030504040204" pitchFamily="34" charset="-120"/>
            </a:endParaRPr>
          </a:p>
          <a:p>
            <a:pPr algn="ct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氟化鈣污泥</a:t>
            </a:r>
            <a:endParaRPr lang="en-US" altLang="zh-TW" dirty="0">
              <a:latin typeface="微軟正黑體" panose="020B0604030504040204" pitchFamily="34" charset="-120"/>
              <a:ea typeface="微軟正黑體" panose="020B0604030504040204" pitchFamily="34" charset="-120"/>
            </a:endParaRPr>
          </a:p>
          <a:p>
            <a:pPr algn="ct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無機污泥</a:t>
            </a:r>
            <a:endParaRPr lang="en-US" altLang="zh-TW"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4228564" y="2527503"/>
            <a:ext cx="1276383" cy="1477328"/>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替代燃料</a:t>
            </a:r>
            <a:endParaRPr lang="en-US" altLang="zh-TW" dirty="0">
              <a:latin typeface="微軟正黑體" panose="020B0604030504040204" pitchFamily="34" charset="-120"/>
              <a:ea typeface="微軟正黑體" panose="020B0604030504040204" pitchFamily="34" charset="-120"/>
            </a:endParaRPr>
          </a:p>
          <a:p>
            <a:pPr algn="ct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混合廢液</a:t>
            </a:r>
            <a:endParaRPr lang="zh-TW" altLang="en-US" dirty="0">
              <a:latin typeface="微軟正黑體" panose="020B0604030504040204" pitchFamily="34" charset="-120"/>
              <a:ea typeface="微軟正黑體" panose="020B0604030504040204" pitchFamily="34" charset="-120"/>
            </a:endParaRPr>
          </a:p>
          <a:p>
            <a:pPr algn="ct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廢切削油</a:t>
            </a:r>
            <a:endParaRPr lang="en-US" altLang="zh-TW" dirty="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4228564" y="762151"/>
            <a:ext cx="3547357" cy="923330"/>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替代燃料</a:t>
            </a:r>
            <a:endParaRPr lang="en-US" altLang="zh-TW" dirty="0">
              <a:latin typeface="微軟正黑體" panose="020B0604030504040204" pitchFamily="34" charset="-120"/>
              <a:ea typeface="微軟正黑體" panose="020B0604030504040204" pitchFamily="34" charset="-120"/>
            </a:endParaRPr>
          </a:p>
          <a:p>
            <a:pPr algn="ct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非有害性混合廢液、廢異丙醇</a:t>
            </a:r>
            <a:endParaRPr lang="en-US" altLang="zh-TW" dirty="0">
              <a:latin typeface="微軟正黑體" panose="020B0604030504040204" pitchFamily="34" charset="-120"/>
              <a:ea typeface="微軟正黑體" panose="020B0604030504040204" pitchFamily="34" charset="-120"/>
            </a:endParaRPr>
          </a:p>
        </p:txBody>
      </p:sp>
      <p:sp>
        <p:nvSpPr>
          <p:cNvPr id="25" name="箭號: 向右 24"/>
          <p:cNvSpPr/>
          <p:nvPr/>
        </p:nvSpPr>
        <p:spPr>
          <a:xfrm rot="5400000">
            <a:off x="8675369" y="2917245"/>
            <a:ext cx="933720" cy="57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10571694" y="2529177"/>
            <a:ext cx="1427516" cy="1200329"/>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替代原料</a:t>
            </a:r>
            <a:endParaRPr lang="en-US" altLang="zh-TW" dirty="0">
              <a:latin typeface="微軟正黑體" panose="020B0604030504040204" pitchFamily="34" charset="-120"/>
              <a:ea typeface="微軟正黑體" panose="020B0604030504040204" pitchFamily="34" charset="-120"/>
            </a:endParaRPr>
          </a:p>
          <a:p>
            <a:pPr algn="ct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燃煤飛灰</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燃煤底灰</a:t>
            </a:r>
            <a:endParaRPr lang="en-US" altLang="zh-TW" dirty="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4347744" y="4059822"/>
            <a:ext cx="3496512" cy="1200329"/>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替代原料、替代燃料</a:t>
            </a:r>
            <a:endParaRPr lang="en-US" altLang="zh-TW" dirty="0">
              <a:latin typeface="微軟正黑體" panose="020B0604030504040204" pitchFamily="34" charset="-120"/>
              <a:ea typeface="微軟正黑體" panose="020B0604030504040204" pitchFamily="34" charset="-120"/>
            </a:endParaRPr>
          </a:p>
          <a:p>
            <a:pPr algn="ct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氟化鈣污泥、無機污泥</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非有害性混合廢液</a:t>
            </a:r>
            <a:endParaRPr lang="en-US" altLang="zh-TW" dirty="0">
              <a:latin typeface="微軟正黑體" panose="020B0604030504040204" pitchFamily="34" charset="-120"/>
              <a:ea typeface="微軟正黑體" panose="020B0604030504040204" pitchFamily="34" charset="-120"/>
            </a:endParaRPr>
          </a:p>
        </p:txBody>
      </p:sp>
      <p:sp>
        <p:nvSpPr>
          <p:cNvPr id="29" name="箭號: 向右 28"/>
          <p:cNvSpPr/>
          <p:nvPr/>
        </p:nvSpPr>
        <p:spPr>
          <a:xfrm rot="2260032">
            <a:off x="5630864" y="2982231"/>
            <a:ext cx="1418907" cy="57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箭號: 向右 29"/>
          <p:cNvSpPr/>
          <p:nvPr/>
        </p:nvSpPr>
        <p:spPr>
          <a:xfrm rot="8350958">
            <a:off x="5499917" y="2952192"/>
            <a:ext cx="1433529" cy="57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電子產業解決方式</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32" name="文字方塊 31"/>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電子產業相關案例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32" name="標題 1"/>
          <p:cNvSpPr>
            <a:spLocks noGrp="1"/>
          </p:cNvSpPr>
          <p:nvPr>
            <p:ph type="title"/>
          </p:nvPr>
        </p:nvSpPr>
        <p:spPr>
          <a:xfrm>
            <a:off x="72906" y="914197"/>
            <a:ext cx="4269393" cy="512395"/>
          </a:xfrm>
        </p:spPr>
        <p:txBody>
          <a:bodyPr>
            <a:normAutofit/>
          </a:bodyPr>
          <a:lstStyle/>
          <a:p>
            <a:r>
              <a:rPr lang="zh-TW" altLang="en-US" sz="2400" dirty="0">
                <a:latin typeface="微軟正黑體" panose="020B0604030504040204" pitchFamily="34" charset="-120"/>
                <a:ea typeface="微軟正黑體" panose="020B0604030504040204" pitchFamily="34" charset="-120"/>
              </a:rPr>
              <a:t>含矽廢液</a:t>
            </a:r>
            <a:r>
              <a:rPr lang="en-US" altLang="zh-TW" sz="2400" dirty="0">
                <a:latin typeface="微軟正黑體" panose="020B0604030504040204" pitchFamily="34" charset="-120"/>
                <a:ea typeface="微軟正黑體" panose="020B0604030504040204" pitchFamily="34" charset="-120"/>
              </a:rPr>
              <a:t>&amp;</a:t>
            </a:r>
            <a:r>
              <a:rPr lang="zh-TW" altLang="en-US" sz="2400" dirty="0">
                <a:latin typeface="微軟正黑體" panose="020B0604030504040204" pitchFamily="34" charset="-120"/>
                <a:ea typeface="微軟正黑體" panose="020B0604030504040204" pitchFamily="34" charset="-120"/>
              </a:rPr>
              <a:t>污泥回收製程技術</a:t>
            </a:r>
            <a:endParaRPr lang="zh-TW" altLang="en-US" sz="2400" dirty="0">
              <a:latin typeface="微軟正黑體" panose="020B0604030504040204" pitchFamily="34" charset="-120"/>
              <a:ea typeface="微軟正黑體" panose="020B0604030504040204" pitchFamily="34" charset="-120"/>
            </a:endParaRPr>
          </a:p>
        </p:txBody>
      </p:sp>
      <p:pic>
        <p:nvPicPr>
          <p:cNvPr id="33" name="圖片 32" descr="IMG_6891.JPG"/>
          <p:cNvPicPr preferRelativeResize="0"/>
          <p:nvPr/>
        </p:nvPicPr>
        <p:blipFill>
          <a:blip r:embed="rId1" cstate="print"/>
          <a:srcRect l="22541" t="7697" r="18082"/>
          <a:stretch>
            <a:fillRect/>
          </a:stretch>
        </p:blipFill>
        <p:spPr>
          <a:xfrm>
            <a:off x="149325" y="3401319"/>
            <a:ext cx="1539000" cy="1539000"/>
          </a:xfrm>
          <a:prstGeom prst="rect">
            <a:avLst/>
          </a:prstGeom>
        </p:spPr>
      </p:pic>
      <p:pic>
        <p:nvPicPr>
          <p:cNvPr id="34" name="圖片 33" descr="IMG_6912.JPG"/>
          <p:cNvPicPr preferRelativeResize="0">
            <a:picLocks noChangeAspect="1"/>
          </p:cNvPicPr>
          <p:nvPr/>
        </p:nvPicPr>
        <p:blipFill>
          <a:blip r:embed="rId2" cstate="print"/>
          <a:srcRect l="29931" t="11037" r="22202" b="8832"/>
          <a:stretch>
            <a:fillRect/>
          </a:stretch>
        </p:blipFill>
        <p:spPr>
          <a:xfrm>
            <a:off x="10171246" y="838450"/>
            <a:ext cx="1737987" cy="1731358"/>
          </a:xfrm>
          <a:prstGeom prst="rect">
            <a:avLst/>
          </a:prstGeom>
        </p:spPr>
      </p:pic>
      <p:pic>
        <p:nvPicPr>
          <p:cNvPr id="35" name="圖片 34"/>
          <p:cNvPicPr>
            <a:picLocks noChangeAspect="1"/>
          </p:cNvPicPr>
          <p:nvPr/>
        </p:nvPicPr>
        <p:blipFill rotWithShape="1">
          <a:blip r:embed="rId3">
            <a:extLst>
              <a:ext uri="{28A0092B-C50C-407E-A947-70E740481C1C}">
                <a14:useLocalDpi xmlns:a14="http://schemas.microsoft.com/office/drawing/2010/main" val="0"/>
              </a:ext>
            </a:extLst>
          </a:blip>
          <a:srcRect l="10602" t="14829" b="10059"/>
          <a:stretch>
            <a:fillRect/>
          </a:stretch>
        </p:blipFill>
        <p:spPr>
          <a:xfrm>
            <a:off x="10284738" y="3542443"/>
            <a:ext cx="1511002" cy="1256752"/>
          </a:xfrm>
          <a:prstGeom prst="rect">
            <a:avLst/>
          </a:prstGeom>
        </p:spPr>
      </p:pic>
      <p:sp>
        <p:nvSpPr>
          <p:cNvPr id="36" name="文字方塊 35"/>
          <p:cNvSpPr txBox="1"/>
          <p:nvPr/>
        </p:nvSpPr>
        <p:spPr>
          <a:xfrm>
            <a:off x="4072400" y="4225449"/>
            <a:ext cx="5407097" cy="1323439"/>
          </a:xfrm>
          <a:prstGeom prst="rect">
            <a:avLst/>
          </a:prstGeom>
          <a:noFill/>
        </p:spPr>
        <p:txBody>
          <a:bodyPr wrap="square" rtlCol="0">
            <a:spAutoFit/>
          </a:bodyPr>
          <a:lstStyle/>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技術特點：</a:t>
            </a:r>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此製程特點是能夠突破以往矽泥過濾的拖泥帶水瓶頸，能夠產出澄清水，才能有機會向上發展更高級技術，將澄清水製成超純水，達到製程回用，達成水循環零排放的最終目標。</a:t>
            </a:r>
            <a:endParaRPr lang="zh-TW" altLang="en-US" sz="1600" dirty="0">
              <a:latin typeface="微軟正黑體" panose="020B0604030504040204" pitchFamily="34" charset="-120"/>
              <a:ea typeface="微軟正黑體" panose="020B0604030504040204" pitchFamily="34" charset="-120"/>
            </a:endParaRPr>
          </a:p>
        </p:txBody>
      </p:sp>
      <p:sp>
        <p:nvSpPr>
          <p:cNvPr id="38" name="矩形 37"/>
          <p:cNvSpPr/>
          <p:nvPr/>
        </p:nvSpPr>
        <p:spPr>
          <a:xfrm>
            <a:off x="1982374" y="3271299"/>
            <a:ext cx="5337959" cy="1077218"/>
          </a:xfrm>
          <a:prstGeom prst="rect">
            <a:avLst/>
          </a:prstGeom>
        </p:spPr>
        <p:txBody>
          <a:bodyPr wrap="square">
            <a:spAutoFit/>
          </a:bodyPr>
          <a:lstStyle/>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技術原理：</a:t>
            </a:r>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利用高科技過濾系統將含矽廢水中的矽泥資源取出，達到理想的固液分離狀態，獲得澄清液體，讓水資源有機會回到製程再利用</a:t>
            </a:r>
            <a:endParaRPr lang="en-US" altLang="zh-TW" sz="1600" dirty="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406538" y="1560526"/>
            <a:ext cx="9054548" cy="1388614"/>
            <a:chOff x="0" y="2119802"/>
            <a:chExt cx="9054548" cy="1388614"/>
          </a:xfrm>
        </p:grpSpPr>
        <p:sp>
          <p:nvSpPr>
            <p:cNvPr id="40" name="圓角矩形 3"/>
            <p:cNvSpPr/>
            <p:nvPr/>
          </p:nvSpPr>
          <p:spPr>
            <a:xfrm>
              <a:off x="5585112" y="2125266"/>
              <a:ext cx="1531918" cy="498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超純水淨化系統</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41" name="圓角矩形 4"/>
            <p:cNvSpPr/>
            <p:nvPr/>
          </p:nvSpPr>
          <p:spPr>
            <a:xfrm>
              <a:off x="0" y="3009652"/>
              <a:ext cx="1684813" cy="498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含矽廢液</a:t>
              </a:r>
              <a:r>
                <a:rPr lang="en-US" altLang="zh-TW" sz="1400" dirty="0">
                  <a:solidFill>
                    <a:schemeClr val="tx1"/>
                  </a:solidFill>
                  <a:latin typeface="微軟正黑體" panose="020B0604030504040204" pitchFamily="34" charset="-120"/>
                  <a:ea typeface="微軟正黑體" panose="020B0604030504040204" pitchFamily="34" charset="-120"/>
                </a:rPr>
                <a:t>&amp;</a:t>
              </a:r>
              <a:r>
                <a:rPr lang="zh-TW" altLang="en-US" sz="1400" dirty="0">
                  <a:solidFill>
                    <a:schemeClr val="tx1"/>
                  </a:solidFill>
                  <a:latin typeface="微軟正黑體" panose="020B0604030504040204" pitchFamily="34" charset="-120"/>
                  <a:ea typeface="微軟正黑體" panose="020B0604030504040204" pitchFamily="34" charset="-120"/>
                </a:rPr>
                <a:t>污泥</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42" name="圓角矩形 5"/>
            <p:cNvSpPr/>
            <p:nvPr/>
          </p:nvSpPr>
          <p:spPr>
            <a:xfrm>
              <a:off x="1843645" y="3009652"/>
              <a:ext cx="1531918" cy="498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過濾系統</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43" name="圓角矩形 6"/>
            <p:cNvSpPr/>
            <p:nvPr/>
          </p:nvSpPr>
          <p:spPr>
            <a:xfrm>
              <a:off x="3806041" y="3009652"/>
              <a:ext cx="1531918" cy="498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矽泥</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44" name="圓角矩形 7"/>
            <p:cNvSpPr/>
            <p:nvPr/>
          </p:nvSpPr>
          <p:spPr>
            <a:xfrm>
              <a:off x="3806041" y="2125266"/>
              <a:ext cx="1531918" cy="498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澄清水</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45" name="圓角矩形 8"/>
            <p:cNvSpPr/>
            <p:nvPr/>
          </p:nvSpPr>
          <p:spPr>
            <a:xfrm>
              <a:off x="5689764" y="3009652"/>
              <a:ext cx="1531918" cy="498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乾燥系統</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46" name="圓角矩形 9"/>
            <p:cNvSpPr/>
            <p:nvPr/>
          </p:nvSpPr>
          <p:spPr>
            <a:xfrm>
              <a:off x="7380514" y="3009652"/>
              <a:ext cx="1674034" cy="498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矽粉產品</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cxnSp>
          <p:nvCxnSpPr>
            <p:cNvPr id="47" name="直線單箭頭接點 46"/>
            <p:cNvCxnSpPr>
              <a:stCxn id="41" idx="3"/>
              <a:endCxn id="42" idx="1"/>
            </p:cNvCxnSpPr>
            <p:nvPr/>
          </p:nvCxnSpPr>
          <p:spPr>
            <a:xfrm>
              <a:off x="1684813" y="3259034"/>
              <a:ext cx="15883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8" name="直線單箭頭接點 47"/>
            <p:cNvCxnSpPr>
              <a:stCxn id="42" idx="3"/>
              <a:endCxn id="43" idx="1"/>
            </p:cNvCxnSpPr>
            <p:nvPr/>
          </p:nvCxnSpPr>
          <p:spPr>
            <a:xfrm>
              <a:off x="3375563" y="3259034"/>
              <a:ext cx="4304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9" name="肘形接點 15"/>
            <p:cNvCxnSpPr>
              <a:stCxn id="42" idx="3"/>
              <a:endCxn id="44" idx="1"/>
            </p:cNvCxnSpPr>
            <p:nvPr/>
          </p:nvCxnSpPr>
          <p:spPr>
            <a:xfrm flipV="1">
              <a:off x="3375563" y="2374648"/>
              <a:ext cx="430478" cy="884386"/>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0" name="直線單箭頭接點 49"/>
            <p:cNvCxnSpPr>
              <a:stCxn id="44" idx="3"/>
              <a:endCxn id="40" idx="1"/>
            </p:cNvCxnSpPr>
            <p:nvPr/>
          </p:nvCxnSpPr>
          <p:spPr>
            <a:xfrm>
              <a:off x="5337958" y="2374648"/>
              <a:ext cx="2471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1" name="直線單箭頭接點 50"/>
            <p:cNvCxnSpPr>
              <a:stCxn id="43" idx="3"/>
              <a:endCxn id="45" idx="1"/>
            </p:cNvCxnSpPr>
            <p:nvPr/>
          </p:nvCxnSpPr>
          <p:spPr>
            <a:xfrm>
              <a:off x="5337958" y="3259034"/>
              <a:ext cx="35180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2" name="直線單箭頭接點 51"/>
            <p:cNvCxnSpPr>
              <a:stCxn id="45" idx="3"/>
              <a:endCxn id="46" idx="1"/>
            </p:cNvCxnSpPr>
            <p:nvPr/>
          </p:nvCxnSpPr>
          <p:spPr>
            <a:xfrm>
              <a:off x="7221682" y="3259034"/>
              <a:ext cx="15883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3" name="肘形接點 25"/>
            <p:cNvCxnSpPr>
              <a:stCxn id="45" idx="0"/>
              <a:endCxn id="44" idx="2"/>
            </p:cNvCxnSpPr>
            <p:nvPr/>
          </p:nvCxnSpPr>
          <p:spPr>
            <a:xfrm rot="16200000" flipV="1">
              <a:off x="5321052" y="1874980"/>
              <a:ext cx="385622" cy="1883723"/>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54" name="圓角矩形 3"/>
            <p:cNvSpPr/>
            <p:nvPr/>
          </p:nvSpPr>
          <p:spPr>
            <a:xfrm>
              <a:off x="7364184" y="2119802"/>
              <a:ext cx="1690364" cy="498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水資源循環使用</a:t>
              </a:r>
              <a:endParaRPr lang="en-US" altLang="zh-TW" sz="1400" dirty="0">
                <a:solidFill>
                  <a:schemeClr val="tx1"/>
                </a:solidFill>
                <a:latin typeface="微軟正黑體" panose="020B0604030504040204" pitchFamily="34" charset="-120"/>
                <a:ea typeface="微軟正黑體" panose="020B0604030504040204" pitchFamily="34" charset="-120"/>
              </a:endParaRPr>
            </a:p>
            <a:p>
              <a:pPr algn="ct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追求零排放目標</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cxnSp>
          <p:nvCxnSpPr>
            <p:cNvPr id="55" name="直線單箭頭接點 54"/>
            <p:cNvCxnSpPr>
              <a:stCxn id="40" idx="3"/>
              <a:endCxn id="54" idx="1"/>
            </p:cNvCxnSpPr>
            <p:nvPr/>
          </p:nvCxnSpPr>
          <p:spPr>
            <a:xfrm flipV="1">
              <a:off x="7117030" y="2369184"/>
              <a:ext cx="247154" cy="54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56" name="文字方塊 55"/>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wrap="square">
            <a:normAutofit/>
          </a:bodyPr>
          <a:lstStyle/>
          <a:p>
            <a:r>
              <a:rPr lang="en-US" spc="0">
                <a:latin typeface="+mj-lt"/>
              </a:rPr>
              <a:t>臺灣電子產業資源循環技術開發與未來展望</a:t>
            </a:r>
            <a:endParaRPr lang="en-US" spc="0">
              <a:latin typeface="+mj-lt"/>
            </a:endParaRPr>
          </a:p>
        </p:txBody>
      </p:sp>
      <p:pic>
        <p:nvPicPr>
          <p:cNvPr id="54" name="图片 53" descr="7805614"/>
          <p:cNvPicPr>
            <a:picLocks noChangeAspect="1"/>
          </p:cNvPicPr>
          <p:nvPr>
            <p:custDataLst>
              <p:tags r:id="rId2"/>
            </p:custDataLst>
          </p:nvPr>
        </p:nvPicPr>
        <p:blipFill>
          <a:blip r:embed="rId3"/>
          <a:srcRect l="35294" r="35294"/>
          <a:stretch>
            <a:fillRect/>
          </a:stretch>
        </p:blipFill>
        <p:spPr>
          <a:xfrm>
            <a:off x="6723768" y="1760110"/>
            <a:ext cx="2029460" cy="4486275"/>
          </a:xfrm>
          <a:custGeom>
            <a:avLst/>
            <a:gdLst/>
            <a:ahLst/>
            <a:cxnLst>
              <a:cxn ang="3">
                <a:pos x="hc" y="t"/>
              </a:cxn>
              <a:cxn ang="cd2">
                <a:pos x="l" y="vc"/>
              </a:cxn>
              <a:cxn ang="cd4">
                <a:pos x="hc" y="b"/>
              </a:cxn>
              <a:cxn ang="0">
                <a:pos x="r" y="vc"/>
              </a:cxn>
            </a:cxnLst>
            <a:rect l="l" t="t" r="r" b="b"/>
            <a:pathLst>
              <a:path w="3762" h="8314">
                <a:moveTo>
                  <a:pt x="476" y="0"/>
                </a:moveTo>
                <a:lnTo>
                  <a:pt x="3286" y="0"/>
                </a:lnTo>
                <a:lnTo>
                  <a:pt x="3307" y="2"/>
                </a:lnTo>
                <a:cubicBezTo>
                  <a:pt x="3563" y="28"/>
                  <a:pt x="3762" y="243"/>
                  <a:pt x="3762" y="506"/>
                </a:cubicBezTo>
                <a:lnTo>
                  <a:pt x="3762" y="7808"/>
                </a:lnTo>
                <a:cubicBezTo>
                  <a:pt x="3762" y="8071"/>
                  <a:pt x="3563" y="8286"/>
                  <a:pt x="3307" y="8312"/>
                </a:cubicBezTo>
                <a:lnTo>
                  <a:pt x="3286" y="8314"/>
                </a:lnTo>
                <a:lnTo>
                  <a:pt x="476" y="8314"/>
                </a:lnTo>
                <a:lnTo>
                  <a:pt x="455" y="8312"/>
                </a:lnTo>
                <a:cubicBezTo>
                  <a:pt x="199" y="8286"/>
                  <a:pt x="0" y="8071"/>
                  <a:pt x="0" y="7808"/>
                </a:cubicBezTo>
                <a:lnTo>
                  <a:pt x="0" y="506"/>
                </a:lnTo>
                <a:cubicBezTo>
                  <a:pt x="0" y="243"/>
                  <a:pt x="199" y="28"/>
                  <a:pt x="455" y="2"/>
                </a:cubicBezTo>
                <a:lnTo>
                  <a:pt x="476" y="0"/>
                </a:lnTo>
                <a:close/>
              </a:path>
            </a:pathLst>
          </a:custGeom>
          <a:ln w="9525" cap="flat" cmpd="sng" algn="ctr">
            <a:solidFill>
              <a:schemeClr val="dk1">
                <a:lumMod val="40000"/>
                <a:lumOff val="60000"/>
                <a:alpha val="50000"/>
              </a:schemeClr>
            </a:solidFill>
            <a:prstDash val="solid"/>
            <a:round/>
            <a:headEnd type="none" w="med" len="med"/>
            <a:tailEnd type="none" w="med" len="med"/>
          </a:ln>
          <a:effectLst/>
        </p:spPr>
      </p:pic>
      <p:pic>
        <p:nvPicPr>
          <p:cNvPr id="61" name="图片 60" descr="7805612"/>
          <p:cNvPicPr>
            <a:picLocks noChangeAspect="1"/>
          </p:cNvPicPr>
          <p:nvPr>
            <p:custDataLst>
              <p:tags r:id="rId4"/>
            </p:custDataLst>
          </p:nvPr>
        </p:nvPicPr>
        <p:blipFill rotWithShape="1">
          <a:blip r:embed="rId5"/>
          <a:srcRect l="31801" r="31801"/>
          <a:stretch>
            <a:fillRect/>
          </a:stretch>
        </p:blipFill>
        <p:spPr>
          <a:xfrm>
            <a:off x="8953500" y="1760110"/>
            <a:ext cx="2542540" cy="4486275"/>
          </a:xfrm>
          <a:custGeom>
            <a:avLst/>
            <a:gdLst/>
            <a:ahLst/>
            <a:cxnLst>
              <a:cxn ang="3">
                <a:pos x="hc" y="t"/>
              </a:cxn>
              <a:cxn ang="cd2">
                <a:pos x="l" y="vc"/>
              </a:cxn>
              <a:cxn ang="cd4">
                <a:pos x="hc" y="b"/>
              </a:cxn>
              <a:cxn ang="0">
                <a:pos x="r" y="vc"/>
              </a:cxn>
            </a:cxnLst>
            <a:rect l="l" t="t" r="r" b="b"/>
            <a:pathLst>
              <a:path w="4221" h="7065">
                <a:moveTo>
                  <a:pt x="476" y="0"/>
                </a:moveTo>
                <a:lnTo>
                  <a:pt x="3745" y="0"/>
                </a:lnTo>
                <a:cubicBezTo>
                  <a:pt x="4008" y="0"/>
                  <a:pt x="4221" y="213"/>
                  <a:pt x="4221" y="476"/>
                </a:cubicBezTo>
                <a:lnTo>
                  <a:pt x="4221" y="6589"/>
                </a:lnTo>
                <a:cubicBezTo>
                  <a:pt x="4221" y="6852"/>
                  <a:pt x="4008" y="7065"/>
                  <a:pt x="3745" y="7065"/>
                </a:cubicBezTo>
                <a:lnTo>
                  <a:pt x="476" y="7065"/>
                </a:lnTo>
                <a:cubicBezTo>
                  <a:pt x="213" y="7065"/>
                  <a:pt x="0" y="6852"/>
                  <a:pt x="0" y="6589"/>
                </a:cubicBezTo>
                <a:lnTo>
                  <a:pt x="0" y="476"/>
                </a:lnTo>
                <a:cubicBezTo>
                  <a:pt x="0" y="213"/>
                  <a:pt x="213" y="0"/>
                  <a:pt x="476" y="0"/>
                </a:cubicBezTo>
                <a:close/>
              </a:path>
            </a:pathLst>
          </a:custGeom>
          <a:ln w="9525" cap="flat" cmpd="sng" algn="ctr">
            <a:solidFill>
              <a:schemeClr val="dk1">
                <a:lumMod val="40000"/>
                <a:lumOff val="60000"/>
                <a:alpha val="50000"/>
              </a:schemeClr>
            </a:solidFill>
            <a:prstDash val="solid"/>
            <a:round/>
            <a:headEnd type="none" w="med" len="med"/>
            <a:tailEnd type="none" w="med" len="med"/>
          </a:ln>
          <a:effectLst/>
        </p:spPr>
      </p:pic>
      <p:sp>
        <p:nvSpPr>
          <p:cNvPr id="7" name="矩形 6"/>
          <p:cNvSpPr/>
          <p:nvPr>
            <p:custDataLst>
              <p:tags r:id="rId6"/>
            </p:custDataLst>
          </p:nvPr>
        </p:nvSpPr>
        <p:spPr>
          <a:xfrm>
            <a:off x="1749092" y="2435251"/>
            <a:ext cx="4201578" cy="1386209"/>
          </a:xfrm>
          <a:prstGeom prst="rect">
            <a:avLst/>
          </a:prstGeom>
          <a:noFill/>
        </p:spPr>
        <p:txBody>
          <a:bodyPr wrap="square" lIns="0" tIns="0" rIns="0" bIns="0" rtlCol="0" anchor="t" anchorCtr="0">
            <a:normAutofit/>
          </a:bodyPr>
          <a:p>
            <a:pPr>
              <a:lnSpc>
                <a:spcPct val="150000"/>
              </a:lnSpc>
              <a:spcBef>
                <a:spcPct val="0"/>
              </a:spcBef>
              <a:spcAft>
                <a:spcPct val="0"/>
              </a:spcAft>
            </a:pPr>
            <a:r>
              <a:rPr lang="en-US" dirty="0">
                <a:solidFill>
                  <a:schemeClr val="tx1">
                    <a:lumMod val="85000"/>
                    <a:lumOff val="15000"/>
                  </a:schemeClr>
                </a:solidFill>
                <a:latin typeface="+mn-lt"/>
                <a:sym typeface="+mn-ea"/>
              </a:rPr>
              <a:t>Presentations are communication tools that can be used as demonstrations.</a:t>
            </a:r>
            <a:endParaRPr lang="en-US" dirty="0">
              <a:solidFill>
                <a:schemeClr val="tx1">
                  <a:lumMod val="85000"/>
                  <a:lumOff val="15000"/>
                </a:schemeClr>
              </a:solidFill>
              <a:latin typeface="+mn-lt"/>
              <a:sym typeface="+mn-ea"/>
            </a:endParaRPr>
          </a:p>
        </p:txBody>
      </p:sp>
      <p:sp>
        <p:nvSpPr>
          <p:cNvPr id="12" name="矩形 11"/>
          <p:cNvSpPr/>
          <p:nvPr>
            <p:custDataLst>
              <p:tags r:id="rId7"/>
            </p:custDataLst>
          </p:nvPr>
        </p:nvSpPr>
        <p:spPr>
          <a:xfrm>
            <a:off x="1749092" y="2061748"/>
            <a:ext cx="4201578" cy="325928"/>
          </a:xfrm>
          <a:prstGeom prst="rect">
            <a:avLst/>
          </a:prstGeom>
          <a:noFill/>
        </p:spPr>
        <p:txBody>
          <a:bodyPr wrap="square" lIns="0" tIns="0" rIns="0" bIns="0" rtlCol="0" anchor="b">
            <a:normAutofit/>
          </a:bodyPr>
          <a:p>
            <a:pPr>
              <a:spcBef>
                <a:spcPct val="0"/>
              </a:spcBef>
              <a:spcAft>
                <a:spcPct val="0"/>
              </a:spcAft>
            </a:pPr>
            <a:r>
              <a:rPr lang="en-US" sz="2000" b="1" dirty="0">
                <a:solidFill>
                  <a:schemeClr val="accent1"/>
                </a:solidFill>
                <a:latin typeface="+mj-lt"/>
                <a:sym typeface="+mn-ea"/>
              </a:rPr>
              <a:t>水資源循環使用</a:t>
            </a:r>
            <a:endParaRPr lang="en-US" sz="2000" b="1" dirty="0">
              <a:solidFill>
                <a:schemeClr val="accent1"/>
              </a:solidFill>
              <a:latin typeface="+mj-lt"/>
              <a:sym typeface="+mn-ea"/>
            </a:endParaRPr>
          </a:p>
        </p:txBody>
      </p:sp>
      <p:sp>
        <p:nvSpPr>
          <p:cNvPr id="13" name="椭圆 12"/>
          <p:cNvSpPr/>
          <p:nvPr>
            <p:custDataLst>
              <p:tags r:id="rId8"/>
            </p:custDataLst>
          </p:nvPr>
        </p:nvSpPr>
        <p:spPr>
          <a:xfrm>
            <a:off x="692849" y="2074474"/>
            <a:ext cx="721554" cy="72155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sz="2000" b="1" dirty="0">
                <a:solidFill>
                  <a:schemeClr val="lt1">
                    <a:lumMod val="100000"/>
                  </a:schemeClr>
                </a:solidFill>
                <a:latin typeface="+mn-lt"/>
                <a:sym typeface="+mn-lt"/>
              </a:rPr>
              <a:t>01</a:t>
            </a:r>
            <a:endParaRPr lang="en-US" sz="2000" b="1" dirty="0">
              <a:solidFill>
                <a:schemeClr val="lt1">
                  <a:lumMod val="100000"/>
                </a:schemeClr>
              </a:solidFill>
              <a:latin typeface="+mn-ea"/>
              <a:sym typeface="+mn-ea"/>
            </a:endParaRPr>
          </a:p>
        </p:txBody>
      </p:sp>
      <p:sp>
        <p:nvSpPr>
          <p:cNvPr id="14" name="矩形 13"/>
          <p:cNvSpPr/>
          <p:nvPr>
            <p:custDataLst>
              <p:tags r:id="rId9"/>
            </p:custDataLst>
          </p:nvPr>
        </p:nvSpPr>
        <p:spPr>
          <a:xfrm>
            <a:off x="1749729" y="4313582"/>
            <a:ext cx="4201578" cy="325928"/>
          </a:xfrm>
          <a:prstGeom prst="rect">
            <a:avLst/>
          </a:prstGeom>
          <a:noFill/>
        </p:spPr>
        <p:txBody>
          <a:bodyPr wrap="square" lIns="0" tIns="0" rIns="0" bIns="0" rtlCol="0" anchor="b">
            <a:normAutofit/>
          </a:bodyPr>
          <a:p>
            <a:pPr>
              <a:spcBef>
                <a:spcPct val="0"/>
              </a:spcBef>
              <a:spcAft>
                <a:spcPct val="0"/>
              </a:spcAft>
            </a:pPr>
            <a:r>
              <a:rPr lang="en-US" sz="2000" b="1" dirty="0">
                <a:solidFill>
                  <a:schemeClr val="accent1"/>
                </a:solidFill>
                <a:latin typeface="+mj-lt"/>
                <a:sym typeface="+mn-ea"/>
              </a:rPr>
              <a:t>(追求零排放目標)</a:t>
            </a:r>
            <a:endParaRPr lang="en-US" sz="2000" b="1" dirty="0">
              <a:solidFill>
                <a:schemeClr val="accent1"/>
              </a:solidFill>
              <a:latin typeface="+mj-lt"/>
              <a:sym typeface="+mn-ea"/>
            </a:endParaRPr>
          </a:p>
        </p:txBody>
      </p:sp>
      <p:sp>
        <p:nvSpPr>
          <p:cNvPr id="15" name="椭圆 14"/>
          <p:cNvSpPr/>
          <p:nvPr>
            <p:custDataLst>
              <p:tags r:id="rId10"/>
            </p:custDataLst>
          </p:nvPr>
        </p:nvSpPr>
        <p:spPr>
          <a:xfrm>
            <a:off x="692849" y="4342852"/>
            <a:ext cx="721554" cy="72155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sz="2000" b="1" dirty="0">
                <a:solidFill>
                  <a:schemeClr val="lt1">
                    <a:lumMod val="100000"/>
                  </a:schemeClr>
                </a:solidFill>
                <a:latin typeface="+mn-lt"/>
                <a:sym typeface="+mn-lt"/>
              </a:rPr>
              <a:t>02</a:t>
            </a:r>
            <a:endParaRPr lang="en-US" sz="2000" b="1" dirty="0">
              <a:solidFill>
                <a:schemeClr val="lt1">
                  <a:lumMod val="100000"/>
                </a:schemeClr>
              </a:solidFill>
              <a:latin typeface="+mn-ea"/>
              <a:sym typeface="+mn-ea"/>
            </a:endParaRPr>
          </a:p>
        </p:txBody>
      </p:sp>
      <p:sp>
        <p:nvSpPr>
          <p:cNvPr id="16" name="矩形 15"/>
          <p:cNvSpPr/>
          <p:nvPr>
            <p:custDataLst>
              <p:tags r:id="rId11"/>
            </p:custDataLst>
          </p:nvPr>
        </p:nvSpPr>
        <p:spPr>
          <a:xfrm>
            <a:off x="1748456" y="4716354"/>
            <a:ext cx="4201578" cy="1385210"/>
          </a:xfrm>
          <a:prstGeom prst="rect">
            <a:avLst/>
          </a:prstGeom>
          <a:noFill/>
        </p:spPr>
        <p:txBody>
          <a:bodyPr wrap="square" lIns="0" tIns="0" rIns="0" bIns="0" rtlCol="0" anchor="t" anchorCtr="0">
            <a:normAutofit/>
          </a:bodyPr>
          <a:p>
            <a:pPr>
              <a:lnSpc>
                <a:spcPct val="150000"/>
              </a:lnSpc>
              <a:spcBef>
                <a:spcPct val="0"/>
              </a:spcBef>
              <a:spcAft>
                <a:spcPct val="0"/>
              </a:spcAft>
            </a:pPr>
            <a:r>
              <a:rPr lang="en-US" dirty="0">
                <a:solidFill>
                  <a:schemeClr val="tx1">
                    <a:lumMod val="85000"/>
                    <a:lumOff val="15000"/>
                  </a:schemeClr>
                </a:solidFill>
                <a:latin typeface="+mn-lt"/>
                <a:sym typeface="+mn-ea"/>
              </a:rPr>
              <a:t>Presentations are communication tools that can be used as demonstrations.</a:t>
            </a:r>
            <a:endParaRPr lang="en-US" dirty="0">
              <a:solidFill>
                <a:schemeClr val="tx1">
                  <a:lumMod val="85000"/>
                  <a:lumOff val="15000"/>
                </a:schemeClr>
              </a:solidFill>
              <a:latin typeface="+mn-lt"/>
              <a:sym typeface="+mn-ea"/>
            </a:endParaRPr>
          </a:p>
        </p:txBody>
      </p:sp>
    </p:spTree>
    <p:custDataLst>
      <p:tags r:id="rId12"/>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電子產業相關案例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56" name="標題 1"/>
          <p:cNvSpPr txBox="1"/>
          <p:nvPr/>
        </p:nvSpPr>
        <p:spPr>
          <a:xfrm>
            <a:off x="192321" y="806975"/>
            <a:ext cx="3748152" cy="560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400" dirty="0">
                <a:latin typeface="微軟正黑體" panose="020B0604030504040204" pitchFamily="34" charset="-120"/>
                <a:ea typeface="微軟正黑體" panose="020B0604030504040204" pitchFamily="34" charset="-120"/>
              </a:rPr>
              <a:t>混合廢溶劑回收製程技術</a:t>
            </a:r>
            <a:endParaRPr lang="zh-TW" altLang="en-US" sz="2400" dirty="0">
              <a:latin typeface="微軟正黑體" panose="020B0604030504040204" pitchFamily="34" charset="-120"/>
              <a:ea typeface="微軟正黑體" panose="020B0604030504040204" pitchFamily="34" charset="-120"/>
            </a:endParaRPr>
          </a:p>
        </p:txBody>
      </p:sp>
      <p:grpSp>
        <p:nvGrpSpPr>
          <p:cNvPr id="57" name="群組 56"/>
          <p:cNvGrpSpPr/>
          <p:nvPr/>
        </p:nvGrpSpPr>
        <p:grpSpPr>
          <a:xfrm>
            <a:off x="1534317" y="1671420"/>
            <a:ext cx="8808612" cy="1757580"/>
            <a:chOff x="192320" y="1719470"/>
            <a:chExt cx="8808612" cy="1757580"/>
          </a:xfrm>
        </p:grpSpPr>
        <p:sp>
          <p:nvSpPr>
            <p:cNvPr id="58" name="矩形: 圓角 57"/>
            <p:cNvSpPr/>
            <p:nvPr/>
          </p:nvSpPr>
          <p:spPr>
            <a:xfrm>
              <a:off x="192320" y="1719470"/>
              <a:ext cx="1288067" cy="7036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混合溶劑</a:t>
              </a:r>
              <a:endParaRPr lang="zh-TW" altLang="en-US" dirty="0">
                <a:latin typeface="微軟正黑體" panose="020B0604030504040204" pitchFamily="34" charset="-120"/>
                <a:ea typeface="微軟正黑體" panose="020B0604030504040204" pitchFamily="34" charset="-120"/>
              </a:endParaRPr>
            </a:p>
          </p:txBody>
        </p:sp>
        <p:sp>
          <p:nvSpPr>
            <p:cNvPr id="59" name="矩形: 圓角 58"/>
            <p:cNvSpPr/>
            <p:nvPr/>
          </p:nvSpPr>
          <p:spPr>
            <a:xfrm>
              <a:off x="1690843" y="1719470"/>
              <a:ext cx="1462932" cy="7036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多元模組式蒸餾系統</a:t>
              </a:r>
              <a:endParaRPr lang="zh-TW" altLang="en-US" dirty="0">
                <a:latin typeface="微軟正黑體" panose="020B0604030504040204" pitchFamily="34" charset="-120"/>
                <a:ea typeface="微軟正黑體" panose="020B0604030504040204" pitchFamily="34" charset="-120"/>
              </a:endParaRPr>
            </a:p>
          </p:txBody>
        </p:sp>
        <p:sp>
          <p:nvSpPr>
            <p:cNvPr id="60" name="矩形: 圓角 59"/>
            <p:cNvSpPr/>
            <p:nvPr/>
          </p:nvSpPr>
          <p:spPr>
            <a:xfrm>
              <a:off x="1778275" y="2718794"/>
              <a:ext cx="1288067" cy="7036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餾餘物</a:t>
              </a:r>
              <a:endParaRPr lang="zh-TW" altLang="en-US" dirty="0">
                <a:latin typeface="微軟正黑體" panose="020B0604030504040204" pitchFamily="34" charset="-120"/>
                <a:ea typeface="微軟正黑體" panose="020B0604030504040204" pitchFamily="34" charset="-120"/>
              </a:endParaRPr>
            </a:p>
          </p:txBody>
        </p:sp>
        <p:sp>
          <p:nvSpPr>
            <p:cNvPr id="61" name="矩形: 圓角 60"/>
            <p:cNvSpPr/>
            <p:nvPr/>
          </p:nvSpPr>
          <p:spPr>
            <a:xfrm>
              <a:off x="3355222" y="1719470"/>
              <a:ext cx="1288067" cy="7036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蒸餾產物</a:t>
              </a:r>
              <a:endParaRPr lang="zh-TW" altLang="en-US" dirty="0">
                <a:latin typeface="微軟正黑體" panose="020B0604030504040204" pitchFamily="34" charset="-120"/>
                <a:ea typeface="微軟正黑體" panose="020B0604030504040204" pitchFamily="34" charset="-120"/>
              </a:endParaRPr>
            </a:p>
          </p:txBody>
        </p:sp>
        <p:sp>
          <p:nvSpPr>
            <p:cNvPr id="62" name="矩形: 圓角 61"/>
            <p:cNvSpPr/>
            <p:nvPr/>
          </p:nvSpPr>
          <p:spPr>
            <a:xfrm>
              <a:off x="4764896" y="1719470"/>
              <a:ext cx="1288067" cy="7036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分類品管</a:t>
              </a:r>
              <a:endParaRPr lang="zh-TW" altLang="en-US" dirty="0">
                <a:latin typeface="微軟正黑體" panose="020B0604030504040204" pitchFamily="34" charset="-120"/>
                <a:ea typeface="微軟正黑體" panose="020B0604030504040204" pitchFamily="34" charset="-120"/>
              </a:endParaRPr>
            </a:p>
          </p:txBody>
        </p:sp>
        <p:sp>
          <p:nvSpPr>
            <p:cNvPr id="63" name="矩形: 圓角 62"/>
            <p:cNvSpPr/>
            <p:nvPr/>
          </p:nvSpPr>
          <p:spPr>
            <a:xfrm>
              <a:off x="6374743" y="1719470"/>
              <a:ext cx="2626189" cy="7036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高純溶劑再生加工製程</a:t>
              </a:r>
              <a:endParaRPr lang="zh-TW" altLang="en-US" dirty="0">
                <a:latin typeface="微軟正黑體" panose="020B0604030504040204" pitchFamily="34" charset="-120"/>
                <a:ea typeface="微軟正黑體" panose="020B0604030504040204" pitchFamily="34" charset="-120"/>
              </a:endParaRPr>
            </a:p>
          </p:txBody>
        </p:sp>
        <p:cxnSp>
          <p:nvCxnSpPr>
            <p:cNvPr id="64" name="直線單箭頭接點 63"/>
            <p:cNvCxnSpPr>
              <a:stCxn id="58" idx="3"/>
              <a:endCxn id="59" idx="1"/>
            </p:cNvCxnSpPr>
            <p:nvPr/>
          </p:nvCxnSpPr>
          <p:spPr>
            <a:xfrm>
              <a:off x="1480387" y="2071315"/>
              <a:ext cx="21045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5" name="直線單箭頭接點 64"/>
            <p:cNvCxnSpPr>
              <a:stCxn id="59" idx="3"/>
              <a:endCxn id="61" idx="1"/>
            </p:cNvCxnSpPr>
            <p:nvPr/>
          </p:nvCxnSpPr>
          <p:spPr>
            <a:xfrm>
              <a:off x="3153775" y="2071315"/>
              <a:ext cx="20144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6" name="直線單箭頭接點 65"/>
            <p:cNvCxnSpPr>
              <a:stCxn id="61" idx="3"/>
              <a:endCxn id="62" idx="1"/>
            </p:cNvCxnSpPr>
            <p:nvPr/>
          </p:nvCxnSpPr>
          <p:spPr>
            <a:xfrm>
              <a:off x="4643289" y="2071315"/>
              <a:ext cx="12160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7" name="直線單箭頭接點 66"/>
            <p:cNvCxnSpPr>
              <a:stCxn id="62" idx="3"/>
              <a:endCxn id="63" idx="1"/>
            </p:cNvCxnSpPr>
            <p:nvPr/>
          </p:nvCxnSpPr>
          <p:spPr>
            <a:xfrm>
              <a:off x="6052963" y="2071315"/>
              <a:ext cx="32178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8" name="直線單箭頭接點 67"/>
            <p:cNvCxnSpPr>
              <a:stCxn id="59" idx="2"/>
              <a:endCxn id="60" idx="0"/>
            </p:cNvCxnSpPr>
            <p:nvPr/>
          </p:nvCxnSpPr>
          <p:spPr>
            <a:xfrm>
              <a:off x="2422309" y="2423160"/>
              <a:ext cx="0" cy="2956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9" name="矩形: 圓角 68"/>
            <p:cNvSpPr/>
            <p:nvPr/>
          </p:nvSpPr>
          <p:spPr>
            <a:xfrm>
              <a:off x="6280768" y="2664227"/>
              <a:ext cx="2720164" cy="8128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有機高濃廢液資源化製程</a:t>
              </a:r>
              <a:endParaRPr lang="zh-TW" altLang="en-US" dirty="0">
                <a:latin typeface="微軟正黑體" panose="020B0604030504040204" pitchFamily="34" charset="-120"/>
                <a:ea typeface="微軟正黑體" panose="020B0604030504040204" pitchFamily="34" charset="-120"/>
              </a:endParaRPr>
            </a:p>
          </p:txBody>
        </p:sp>
        <p:cxnSp>
          <p:nvCxnSpPr>
            <p:cNvPr id="70" name="直線單箭頭接點 69"/>
            <p:cNvCxnSpPr>
              <a:stCxn id="60" idx="3"/>
              <a:endCxn id="69" idx="1"/>
            </p:cNvCxnSpPr>
            <p:nvPr/>
          </p:nvCxnSpPr>
          <p:spPr>
            <a:xfrm>
              <a:off x="3066342" y="3070639"/>
              <a:ext cx="321442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71" name="內容版面配置區 2"/>
          <p:cNvSpPr>
            <a:spLocks noGrp="1"/>
          </p:cNvSpPr>
          <p:nvPr>
            <p:ph idx="1"/>
          </p:nvPr>
        </p:nvSpPr>
        <p:spPr>
          <a:xfrm>
            <a:off x="296029" y="3670067"/>
            <a:ext cx="11663534" cy="1804429"/>
          </a:xfrm>
        </p:spPr>
        <p:txBody>
          <a:bodyPr>
            <a:normAutofit/>
          </a:bodyPr>
          <a:lstStyle/>
          <a:p>
            <a:r>
              <a:rPr lang="zh-TW" altLang="en-US" sz="2100" dirty="0">
                <a:solidFill>
                  <a:schemeClr val="tx1"/>
                </a:solidFill>
                <a:latin typeface="微軟正黑體" panose="020B0604030504040204" pitchFamily="34" charset="-120"/>
                <a:ea typeface="微軟正黑體" panose="020B0604030504040204" pitchFamily="34" charset="-120"/>
              </a:rPr>
              <a:t>此技術在初步分離有機溶劑成分，運用小套模組運作模式，對於製程裡面良好分管分流產出的多元而少量的各種廢液，給予設計專機與專用製程，在整合搭配有機高濃費液資源化製程之下，達到資源化效益。</a:t>
            </a:r>
            <a:endParaRPr lang="en-US" altLang="zh-TW" sz="2100" dirty="0">
              <a:solidFill>
                <a:schemeClr val="tx1"/>
              </a:solidFill>
              <a:latin typeface="微軟正黑體" panose="020B0604030504040204" pitchFamily="34" charset="-120"/>
              <a:ea typeface="微軟正黑體" panose="020B0604030504040204" pitchFamily="34" charset="-120"/>
            </a:endParaRPr>
          </a:p>
          <a:p>
            <a:r>
              <a:rPr lang="zh-TW" altLang="en-US" sz="2100" dirty="0">
                <a:solidFill>
                  <a:schemeClr val="tx1"/>
                </a:solidFill>
                <a:latin typeface="微軟正黑體" panose="020B0604030504040204" pitchFamily="34" charset="-120"/>
                <a:ea typeface="微軟正黑體" panose="020B0604030504040204" pitchFamily="34" charset="-120"/>
              </a:rPr>
              <a:t>此技術對策特點在於能追求最佳製程，同時也是最低能耗。</a:t>
            </a:r>
            <a:endParaRPr lang="en-US" altLang="zh-TW" sz="2100" dirty="0">
              <a:solidFill>
                <a:schemeClr val="tx1"/>
              </a:solidFill>
              <a:latin typeface="微軟正黑體" panose="020B0604030504040204" pitchFamily="34" charset="-120"/>
              <a:ea typeface="微軟正黑體" panose="020B0604030504040204" pitchFamily="34" charset="-120"/>
            </a:endParaRPr>
          </a:p>
          <a:p>
            <a:r>
              <a:rPr lang="zh-TW" altLang="en-US" sz="2100" dirty="0">
                <a:solidFill>
                  <a:schemeClr val="tx1"/>
                </a:solidFill>
                <a:latin typeface="微軟正黑體" panose="020B0604030504040204" pitchFamily="34" charset="-120"/>
                <a:ea typeface="微軟正黑體" panose="020B0604030504040204" pitchFamily="34" charset="-120"/>
              </a:rPr>
              <a:t>避免以往單一大系統切換物料的交互污染，以及耗成本的清洗作業問題。</a:t>
            </a: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電子產業相關案例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grpSp>
        <p:nvGrpSpPr>
          <p:cNvPr id="26" name="群組 25"/>
          <p:cNvGrpSpPr/>
          <p:nvPr/>
        </p:nvGrpSpPr>
        <p:grpSpPr>
          <a:xfrm>
            <a:off x="303718" y="2299298"/>
            <a:ext cx="7913196" cy="2445251"/>
            <a:chOff x="563217" y="1580494"/>
            <a:chExt cx="7593862" cy="2445251"/>
          </a:xfrm>
        </p:grpSpPr>
        <p:sp>
          <p:nvSpPr>
            <p:cNvPr id="28" name="矩形: 圓角 27"/>
            <p:cNvSpPr/>
            <p:nvPr/>
          </p:nvSpPr>
          <p:spPr>
            <a:xfrm>
              <a:off x="1834642" y="1580494"/>
              <a:ext cx="991772" cy="5442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裂解設備</a:t>
              </a:r>
              <a:endParaRPr lang="zh-TW" altLang="en-US" dirty="0">
                <a:latin typeface="微軟正黑體" panose="020B0604030504040204" pitchFamily="34" charset="-120"/>
                <a:ea typeface="微軟正黑體" panose="020B0604030504040204" pitchFamily="34" charset="-120"/>
              </a:endParaRPr>
            </a:p>
          </p:txBody>
        </p:sp>
        <p:sp>
          <p:nvSpPr>
            <p:cNvPr id="29" name="矩形: 圓角 28"/>
            <p:cNvSpPr/>
            <p:nvPr/>
          </p:nvSpPr>
          <p:spPr>
            <a:xfrm>
              <a:off x="3051495" y="1580494"/>
              <a:ext cx="991772" cy="5442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油氣儲存</a:t>
              </a:r>
              <a:endParaRPr lang="zh-TW" altLang="en-US" dirty="0">
                <a:latin typeface="微軟正黑體" panose="020B0604030504040204" pitchFamily="34" charset="-120"/>
                <a:ea typeface="微軟正黑體" panose="020B0604030504040204" pitchFamily="34" charset="-120"/>
              </a:endParaRPr>
            </a:p>
          </p:txBody>
        </p:sp>
        <p:sp>
          <p:nvSpPr>
            <p:cNvPr id="30" name="矩形: 圓角 29"/>
            <p:cNvSpPr/>
            <p:nvPr/>
          </p:nvSpPr>
          <p:spPr>
            <a:xfrm>
              <a:off x="1834642" y="2634671"/>
              <a:ext cx="991772" cy="5442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碳渣</a:t>
              </a:r>
              <a:endParaRPr lang="zh-TW" altLang="en-US" dirty="0">
                <a:latin typeface="微軟正黑體" panose="020B0604030504040204" pitchFamily="34" charset="-120"/>
                <a:ea typeface="微軟正黑體" panose="020B0604030504040204" pitchFamily="34" charset="-120"/>
              </a:endParaRPr>
            </a:p>
          </p:txBody>
        </p:sp>
        <p:sp>
          <p:nvSpPr>
            <p:cNvPr id="32" name="矩形: 圓角 31"/>
            <p:cNvSpPr/>
            <p:nvPr/>
          </p:nvSpPr>
          <p:spPr>
            <a:xfrm>
              <a:off x="4268348" y="1580494"/>
              <a:ext cx="991772" cy="5442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油道冷凝</a:t>
              </a:r>
              <a:endParaRPr lang="zh-TW" altLang="en-US" dirty="0">
                <a:latin typeface="微軟正黑體" panose="020B0604030504040204" pitchFamily="34" charset="-120"/>
                <a:ea typeface="微軟正黑體" panose="020B0604030504040204" pitchFamily="34" charset="-120"/>
              </a:endParaRPr>
            </a:p>
          </p:txBody>
        </p:sp>
        <p:sp>
          <p:nvSpPr>
            <p:cNvPr id="33" name="矩形: 圓角 32"/>
            <p:cNvSpPr/>
            <p:nvPr/>
          </p:nvSpPr>
          <p:spPr>
            <a:xfrm>
              <a:off x="5494877" y="1580494"/>
              <a:ext cx="991772" cy="5442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儲油罐</a:t>
              </a:r>
              <a:endParaRPr lang="zh-TW" altLang="en-US" dirty="0">
                <a:latin typeface="微軟正黑體" panose="020B0604030504040204" pitchFamily="34" charset="-120"/>
                <a:ea typeface="微軟正黑體" panose="020B0604030504040204" pitchFamily="34" charset="-120"/>
              </a:endParaRPr>
            </a:p>
          </p:txBody>
        </p:sp>
        <p:sp>
          <p:nvSpPr>
            <p:cNvPr id="34" name="矩形: 圓角 33"/>
            <p:cNvSpPr/>
            <p:nvPr/>
          </p:nvSpPr>
          <p:spPr>
            <a:xfrm>
              <a:off x="6721406" y="1588900"/>
              <a:ext cx="1435673" cy="5442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再生油產品</a:t>
              </a:r>
              <a:endParaRPr lang="zh-TW" altLang="en-US" dirty="0">
                <a:latin typeface="微軟正黑體" panose="020B0604030504040204" pitchFamily="34" charset="-120"/>
                <a:ea typeface="微軟正黑體" panose="020B0604030504040204" pitchFamily="34" charset="-120"/>
              </a:endParaRPr>
            </a:p>
          </p:txBody>
        </p:sp>
        <p:cxnSp>
          <p:nvCxnSpPr>
            <p:cNvPr id="35" name="直線單箭頭接點 34"/>
            <p:cNvCxnSpPr>
              <a:stCxn id="28" idx="3"/>
              <a:endCxn id="29" idx="1"/>
            </p:cNvCxnSpPr>
            <p:nvPr/>
          </p:nvCxnSpPr>
          <p:spPr>
            <a:xfrm>
              <a:off x="2826414" y="1852616"/>
              <a:ext cx="2250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直線單箭頭接點 35"/>
            <p:cNvCxnSpPr>
              <a:stCxn id="28" idx="2"/>
              <a:endCxn id="30" idx="0"/>
            </p:cNvCxnSpPr>
            <p:nvPr/>
          </p:nvCxnSpPr>
          <p:spPr>
            <a:xfrm>
              <a:off x="2330528" y="2124738"/>
              <a:ext cx="0" cy="50993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直線單箭頭接點 37"/>
            <p:cNvCxnSpPr>
              <a:stCxn id="29" idx="3"/>
              <a:endCxn id="32" idx="1"/>
            </p:cNvCxnSpPr>
            <p:nvPr/>
          </p:nvCxnSpPr>
          <p:spPr>
            <a:xfrm>
              <a:off x="4043267" y="1852616"/>
              <a:ext cx="2250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直線單箭頭接點 38"/>
            <p:cNvCxnSpPr>
              <a:stCxn id="32" idx="3"/>
              <a:endCxn id="33" idx="1"/>
            </p:cNvCxnSpPr>
            <p:nvPr/>
          </p:nvCxnSpPr>
          <p:spPr>
            <a:xfrm>
              <a:off x="5260120" y="1852616"/>
              <a:ext cx="23475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0" name="直線單箭頭接點 39"/>
            <p:cNvCxnSpPr>
              <a:stCxn id="33" idx="3"/>
              <a:endCxn id="34" idx="1"/>
            </p:cNvCxnSpPr>
            <p:nvPr/>
          </p:nvCxnSpPr>
          <p:spPr>
            <a:xfrm>
              <a:off x="6486649" y="1852616"/>
              <a:ext cx="234757" cy="84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1" name="矩形: 圓角 40"/>
            <p:cNvSpPr/>
            <p:nvPr/>
          </p:nvSpPr>
          <p:spPr>
            <a:xfrm>
              <a:off x="563217" y="1586664"/>
              <a:ext cx="991772" cy="5442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有機高濃廢液</a:t>
              </a:r>
              <a:endParaRPr lang="zh-TW" altLang="en-US" dirty="0">
                <a:latin typeface="微軟正黑體" panose="020B0604030504040204" pitchFamily="34" charset="-120"/>
                <a:ea typeface="微軟正黑體" panose="020B0604030504040204" pitchFamily="34" charset="-120"/>
              </a:endParaRPr>
            </a:p>
          </p:txBody>
        </p:sp>
        <p:cxnSp>
          <p:nvCxnSpPr>
            <p:cNvPr id="42" name="直線單箭頭接點 41"/>
            <p:cNvCxnSpPr>
              <a:stCxn id="41" idx="3"/>
              <a:endCxn id="28" idx="1"/>
            </p:cNvCxnSpPr>
            <p:nvPr/>
          </p:nvCxnSpPr>
          <p:spPr>
            <a:xfrm flipV="1">
              <a:off x="1554989" y="1852616"/>
              <a:ext cx="279653" cy="61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3" name="矩形: 圓角 42"/>
            <p:cNvSpPr/>
            <p:nvPr/>
          </p:nvSpPr>
          <p:spPr>
            <a:xfrm>
              <a:off x="1834642" y="3481501"/>
              <a:ext cx="991772" cy="5442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碳產品</a:t>
              </a:r>
              <a:endParaRPr lang="zh-TW" altLang="en-US" dirty="0">
                <a:latin typeface="微軟正黑體" panose="020B0604030504040204" pitchFamily="34" charset="-120"/>
                <a:ea typeface="微軟正黑體" panose="020B0604030504040204" pitchFamily="34" charset="-120"/>
              </a:endParaRPr>
            </a:p>
          </p:txBody>
        </p:sp>
        <p:cxnSp>
          <p:nvCxnSpPr>
            <p:cNvPr id="44" name="直線單箭頭接點 43"/>
            <p:cNvCxnSpPr>
              <a:stCxn id="30" idx="2"/>
              <a:endCxn id="43" idx="0"/>
            </p:cNvCxnSpPr>
            <p:nvPr/>
          </p:nvCxnSpPr>
          <p:spPr>
            <a:xfrm>
              <a:off x="2330528" y="3178915"/>
              <a:ext cx="0" cy="3025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45" name="圖片 44"/>
          <p:cNvPicPr>
            <a:picLocks noChangeAspect="1"/>
          </p:cNvPicPr>
          <p:nvPr/>
        </p:nvPicPr>
        <p:blipFill>
          <a:blip r:embed="rId1"/>
          <a:stretch>
            <a:fillRect/>
          </a:stretch>
        </p:blipFill>
        <p:spPr>
          <a:xfrm>
            <a:off x="4733091" y="3358571"/>
            <a:ext cx="1838809" cy="152390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
        <p:nvSpPr>
          <p:cNvPr id="46" name="矩形 45"/>
          <p:cNvSpPr/>
          <p:nvPr/>
        </p:nvSpPr>
        <p:spPr>
          <a:xfrm>
            <a:off x="101601" y="880105"/>
            <a:ext cx="4801314" cy="461665"/>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有機高濃廢液的碳化裂解回收技術</a:t>
            </a:r>
            <a:endParaRPr lang="zh-TW" altLang="en-US" sz="2400" dirty="0">
              <a:latin typeface="微軟正黑體" panose="020B0604030504040204" pitchFamily="34" charset="-120"/>
              <a:ea typeface="微軟正黑體" panose="020B0604030504040204" pitchFamily="34" charset="-120"/>
            </a:endParaRPr>
          </a:p>
        </p:txBody>
      </p:sp>
      <p:sp>
        <p:nvSpPr>
          <p:cNvPr id="47" name="內容版面配置區 10"/>
          <p:cNvSpPr>
            <a:spLocks noGrp="1"/>
          </p:cNvSpPr>
          <p:nvPr>
            <p:ph idx="1"/>
          </p:nvPr>
        </p:nvSpPr>
        <p:spPr>
          <a:xfrm>
            <a:off x="8312574" y="959328"/>
            <a:ext cx="3683910" cy="4351338"/>
          </a:xfrm>
        </p:spPr>
        <p:txBody>
          <a:bodyPr>
            <a:normAutofit lnSpcReduction="10000"/>
          </a:bodyPr>
          <a:lstStyle/>
          <a:p>
            <a:pPr marL="0" indent="0">
              <a:lnSpc>
                <a:spcPct val="150000"/>
              </a:lnSpc>
              <a:buNone/>
            </a:pPr>
            <a:r>
              <a:rPr lang="zh-TW" altLang="en-US" sz="2400" dirty="0">
                <a:latin typeface="微軟正黑體" panose="020B0604030504040204" pitchFamily="34" charset="-120"/>
                <a:ea typeface="微軟正黑體" panose="020B0604030504040204" pitchFamily="34" charset="-120"/>
              </a:rPr>
              <a:t>技術特點與原理</a:t>
            </a:r>
            <a:r>
              <a:rPr lang="en-US" altLang="zh-TW"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0" indent="0">
              <a:lnSpc>
                <a:spcPct val="150000"/>
              </a:lnSpc>
              <a:buNone/>
            </a:pPr>
            <a:r>
              <a:rPr lang="zh-TW" altLang="en-US" sz="2400" dirty="0">
                <a:latin typeface="微軟正黑體" panose="020B0604030504040204" pitchFamily="34" charset="-120"/>
                <a:ea typeface="微軟正黑體" panose="020B0604030504040204" pitchFamily="34" charset="-120"/>
              </a:rPr>
              <a:t>有機高濃廢液是成分複雜的黏性液體，再精緻效益有限。由於其主成分特性富含長碳鍊高分子物，本技術採用碳化原理，將主成分碳化成固碳產品，同時回收殘存的油產品。</a:t>
            </a:r>
            <a:endParaRPr lang="zh-TW" altLang="en-US" sz="24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48" name="文字方塊 47"/>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電子產業相關案例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46" name="矩形 45"/>
          <p:cNvSpPr/>
          <p:nvPr/>
        </p:nvSpPr>
        <p:spPr>
          <a:xfrm>
            <a:off x="101601" y="880105"/>
            <a:ext cx="4801314" cy="461665"/>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太陽能板</a:t>
            </a:r>
            <a:endParaRPr lang="zh-TW" altLang="en-US" sz="2400" dirty="0">
              <a:latin typeface="微軟正黑體" panose="020B0604030504040204" pitchFamily="34" charset="-120"/>
              <a:ea typeface="微軟正黑體" panose="020B0604030504040204" pitchFamily="34" charset="-120"/>
            </a:endParaRPr>
          </a:p>
        </p:txBody>
      </p:sp>
      <p:sp>
        <p:nvSpPr>
          <p:cNvPr id="48" name="文字方塊 47"/>
          <p:cNvSpPr txBox="1"/>
          <p:nvPr/>
        </p:nvSpPr>
        <p:spPr>
          <a:xfrm>
            <a:off x="101600" y="1323219"/>
            <a:ext cx="11200959" cy="1200329"/>
          </a:xfrm>
          <a:prstGeom prst="rect">
            <a:avLst/>
          </a:prstGeom>
          <a:noFill/>
        </p:spPr>
        <p:txBody>
          <a:bodyPr wrap="square" rtlCol="0">
            <a:spAutoFit/>
          </a:bodyPr>
          <a:lstStyle/>
          <a:p>
            <a:pPr algn="just"/>
            <a:r>
              <a:rPr lang="zh-TW" altLang="en-US" sz="2000" dirty="0">
                <a:latin typeface="微軟正黑體" panose="020B0604030504040204" pitchFamily="34" charset="-120"/>
                <a:ea typeface="微軟正黑體" panose="020B0604030504040204" pitchFamily="34" charset="-120"/>
              </a:rPr>
              <a:t>太陽能電池具有相當長的壽命，平均可使用</a:t>
            </a:r>
            <a:r>
              <a:rPr lang="en-US" altLang="zh-TW" sz="2800" b="1" dirty="0">
                <a:solidFill>
                  <a:srgbClr val="FF0000"/>
                </a:solidFill>
                <a:latin typeface="微軟正黑體" panose="020B0604030504040204" pitchFamily="34" charset="-120"/>
                <a:ea typeface="微軟正黑體" panose="020B0604030504040204" pitchFamily="34" charset="-120"/>
              </a:rPr>
              <a:t>15-20</a:t>
            </a:r>
            <a:r>
              <a:rPr lang="zh-TW" altLang="en-US" sz="2000" dirty="0">
                <a:latin typeface="微軟正黑體" panose="020B0604030504040204" pitchFamily="34" charset="-120"/>
                <a:ea typeface="微軟正黑體" panose="020B0604030504040204" pitchFamily="34" charset="-120"/>
              </a:rPr>
              <a:t>年，但當使用時效過期後所要面對的太陽能板淘汰問題也是值得我們去思考的，因此在廢棄物大量產生之前建立一套完善的太陽能電池回收系統，並回用至生產端，不僅能</a:t>
            </a:r>
            <a:r>
              <a:rPr lang="zh-TW" altLang="en-US" sz="2400" b="1" dirty="0">
                <a:solidFill>
                  <a:srgbClr val="FF0000"/>
                </a:solidFill>
                <a:latin typeface="微軟正黑體" panose="020B0604030504040204" pitchFamily="34" charset="-120"/>
                <a:ea typeface="微軟正黑體" panose="020B0604030504040204" pitchFamily="34" charset="-120"/>
              </a:rPr>
              <a:t>降低生產太陽能板成本</a:t>
            </a:r>
            <a:r>
              <a:rPr lang="zh-TW" altLang="en-US" sz="2000"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更能</a:t>
            </a:r>
            <a:r>
              <a:rPr lang="zh-TW" altLang="en-US" sz="2400" b="1" dirty="0">
                <a:solidFill>
                  <a:srgbClr val="FF0000"/>
                </a:solidFill>
                <a:latin typeface="微軟正黑體" panose="020B0604030504040204" pitchFamily="34" charset="-120"/>
                <a:ea typeface="微軟正黑體" panose="020B0604030504040204" pitchFamily="34" charset="-120"/>
              </a:rPr>
              <a:t>保護環境</a:t>
            </a:r>
            <a:r>
              <a:rPr lang="zh-TW" altLang="en-US" sz="2000" dirty="0">
                <a:latin typeface="微軟正黑體" panose="020B0604030504040204" pitchFamily="34" charset="-120"/>
                <a:ea typeface="微軟正黑體" panose="020B0604030504040204" pitchFamily="34" charset="-120"/>
              </a:rPr>
              <a:t>，達到永續發展的理念。</a:t>
            </a:r>
            <a:endParaRPr lang="zh-TW" altLang="en-US" sz="2000" dirty="0">
              <a:latin typeface="微軟正黑體" panose="020B0604030504040204" pitchFamily="34" charset="-120"/>
              <a:ea typeface="微軟正黑體" panose="020B0604030504040204" pitchFamily="34" charset="-120"/>
            </a:endParaRPr>
          </a:p>
        </p:txBody>
      </p:sp>
      <p:pic>
        <p:nvPicPr>
          <p:cNvPr id="49" name="圖片 4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4424" y="2779477"/>
            <a:ext cx="4736920" cy="2668465"/>
          </a:xfrm>
          <a:prstGeom prst="rect">
            <a:avLst/>
          </a:prstGeom>
        </p:spPr>
      </p:pic>
      <p:sp>
        <p:nvSpPr>
          <p:cNvPr id="50" name="向右箭號 10"/>
          <p:cNvSpPr/>
          <p:nvPr/>
        </p:nvSpPr>
        <p:spPr>
          <a:xfrm>
            <a:off x="5442484" y="3667031"/>
            <a:ext cx="1341493" cy="89335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pic>
        <p:nvPicPr>
          <p:cNvPr id="52" name="圖片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129" y="2779477"/>
            <a:ext cx="4002698" cy="2668465"/>
          </a:xfrm>
          <a:prstGeom prst="rect">
            <a:avLst/>
          </a:prstGeom>
        </p:spPr>
      </p:pic>
      <p:sp>
        <p:nvSpPr>
          <p:cNvPr id="13" name="文字方塊 12"/>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電子產業相關案例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grpSp>
        <p:nvGrpSpPr>
          <p:cNvPr id="13" name="群組 12"/>
          <p:cNvGrpSpPr/>
          <p:nvPr/>
        </p:nvGrpSpPr>
        <p:grpSpPr>
          <a:xfrm>
            <a:off x="1419213" y="975429"/>
            <a:ext cx="9353574" cy="4531653"/>
            <a:chOff x="724633" y="1523398"/>
            <a:chExt cx="9568281" cy="5114794"/>
          </a:xfrm>
        </p:grpSpPr>
        <p:pic>
          <p:nvPicPr>
            <p:cNvPr id="14" name="圖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4633" y="1523398"/>
              <a:ext cx="9568281" cy="5114794"/>
            </a:xfrm>
            <a:prstGeom prst="rect">
              <a:avLst/>
            </a:prstGeom>
          </p:spPr>
        </p:pic>
        <p:sp>
          <p:nvSpPr>
            <p:cNvPr id="15" name="橢圓 14"/>
            <p:cNvSpPr/>
            <p:nvPr/>
          </p:nvSpPr>
          <p:spPr>
            <a:xfrm>
              <a:off x="9035614" y="4864006"/>
              <a:ext cx="1257300" cy="4385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9352136" y="4913985"/>
              <a:ext cx="624255" cy="338554"/>
            </a:xfrm>
            <a:prstGeom prst="rect">
              <a:avLst/>
            </a:prstGeom>
            <a:solidFill>
              <a:schemeClr val="bg1"/>
            </a:solidFill>
          </p:spPr>
          <p:txBody>
            <a:bodyPr wrap="square" rtlCol="0">
              <a:spAutoFit/>
            </a:bodyPr>
            <a:lstStyle/>
            <a:p>
              <a:pPr algn="ctr"/>
              <a:r>
                <a:rPr lang="zh-TW" altLang="en-US" sz="1600" dirty="0"/>
                <a:t>玻璃</a:t>
              </a:r>
              <a:endParaRPr lang="zh-TW" altLang="en-US" dirty="0"/>
            </a:p>
          </p:txBody>
        </p:sp>
      </p:grpSp>
      <p:sp>
        <p:nvSpPr>
          <p:cNvPr id="12" name="文字方塊 11"/>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電子產業相關案例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sp>
        <p:nvSpPr>
          <p:cNvPr id="12" name="文字方塊 11"/>
          <p:cNvSpPr txBox="1"/>
          <p:nvPr/>
        </p:nvSpPr>
        <p:spPr>
          <a:xfrm>
            <a:off x="298938" y="809030"/>
            <a:ext cx="11661659" cy="64633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過去對</a:t>
            </a:r>
            <a:r>
              <a:rPr lang="zh-TW" altLang="en-US" b="1" dirty="0">
                <a:latin typeface="微軟正黑體" panose="020B0604030504040204" pitchFamily="34" charset="-120"/>
                <a:ea typeface="微軟正黑體" panose="020B0604030504040204" pitchFamily="34" charset="-120"/>
              </a:rPr>
              <a:t>矽晶太陽能板</a:t>
            </a:r>
            <a:r>
              <a:rPr lang="zh-TW" altLang="en-US" dirty="0">
                <a:latin typeface="微軟正黑體" panose="020B0604030504040204" pitchFamily="34" charset="-120"/>
                <a:ea typeface="微軟正黑體" panose="020B0604030504040204" pitchFamily="34" charset="-120"/>
              </a:rPr>
              <a:t>較少進行回收，各國多採直接掩埋或焚化。因應環保意識抬頭和歐盟</a:t>
            </a:r>
            <a:r>
              <a:rPr lang="en-US" altLang="zh-TW" dirty="0">
                <a:latin typeface="微軟正黑體" panose="020B0604030504040204" pitchFamily="34" charset="-120"/>
                <a:ea typeface="微軟正黑體" panose="020B0604030504040204" pitchFamily="34" charset="-120"/>
              </a:rPr>
              <a:t>WEEE</a:t>
            </a:r>
            <a:r>
              <a:rPr lang="zh-TW" altLang="en-US" dirty="0">
                <a:latin typeface="微軟正黑體" panose="020B0604030504040204" pitchFamily="34" charset="-120"/>
                <a:ea typeface="微軟正黑體" panose="020B0604030504040204" pitchFamily="34" charset="-120"/>
              </a:rPr>
              <a:t>法令，目前有與歐盟</a:t>
            </a:r>
            <a:r>
              <a:rPr lang="en-US" altLang="zh-TW" dirty="0">
                <a:latin typeface="微軟正黑體" panose="020B0604030504040204" pitchFamily="34" charset="-120"/>
                <a:ea typeface="微軟正黑體" panose="020B0604030504040204" pitchFamily="34" charset="-120"/>
              </a:rPr>
              <a:t>PV</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CYCLE</a:t>
            </a:r>
            <a:r>
              <a:rPr lang="zh-TW" altLang="en-US" dirty="0">
                <a:latin typeface="微軟正黑體" panose="020B0604030504040204" pitchFamily="34" charset="-120"/>
                <a:ea typeface="微軟正黑體" panose="020B0604030504040204" pitchFamily="34" charset="-120"/>
              </a:rPr>
              <a:t> 合作的</a:t>
            </a:r>
            <a:r>
              <a:rPr lang="en-US" altLang="zh-TW" dirty="0">
                <a:latin typeface="微軟正黑體" panose="020B0604030504040204" pitchFamily="34" charset="-120"/>
                <a:ea typeface="微軟正黑體" panose="020B0604030504040204" pitchFamily="34" charset="-120"/>
              </a:rPr>
              <a:t>VEOLIA(FRANCE)</a:t>
            </a:r>
            <a:r>
              <a:rPr lang="zh-TW" altLang="en-US" dirty="0">
                <a:latin typeface="微軟正黑體" panose="020B0604030504040204" pitchFamily="34" charset="-120"/>
                <a:ea typeface="微軟正黑體" panose="020B0604030504040204" pitchFamily="34" charset="-120"/>
              </a:rPr>
              <a:t>與</a:t>
            </a:r>
            <a:r>
              <a:rPr lang="en-US" altLang="zh-TW" dirty="0">
                <a:latin typeface="微軟正黑體" panose="020B0604030504040204" pitchFamily="34" charset="-120"/>
                <a:ea typeface="微軟正黑體" panose="020B0604030504040204" pitchFamily="34" charset="-120"/>
              </a:rPr>
              <a:t>NEDO(JAPAN)</a:t>
            </a:r>
            <a:r>
              <a:rPr lang="zh-TW" altLang="en-US" dirty="0">
                <a:latin typeface="微軟正黑體" panose="020B0604030504040204" pitchFamily="34" charset="-120"/>
                <a:ea typeface="微軟正黑體" panose="020B0604030504040204" pitchFamily="34" charset="-120"/>
              </a:rPr>
              <a:t>等公司執行矽晶太陽能板回收行動。</a:t>
            </a:r>
            <a:endParaRPr lang="zh-TW" altLang="en-US" dirty="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7465530" y="1515597"/>
            <a:ext cx="4618160" cy="4019184"/>
            <a:chOff x="4965456" y="2012340"/>
            <a:chExt cx="4618160" cy="4019184"/>
          </a:xfrm>
        </p:grpSpPr>
        <p:pic>
          <p:nvPicPr>
            <p:cNvPr id="18" name="圖片 17"/>
            <p:cNvPicPr>
              <a:picLocks noChangeAspect="1"/>
            </p:cNvPicPr>
            <p:nvPr/>
          </p:nvPicPr>
          <p:blipFill rotWithShape="1">
            <a:blip r:embed="rId1">
              <a:extLst>
                <a:ext uri="{28A0092B-C50C-407E-A947-70E740481C1C}">
                  <a14:useLocalDpi xmlns:a14="http://schemas.microsoft.com/office/drawing/2010/main" val="0"/>
                </a:ext>
              </a:extLst>
            </a:blip>
            <a:srcRect r="49036" b="14755"/>
            <a:stretch>
              <a:fillRect/>
            </a:stretch>
          </p:blipFill>
          <p:spPr>
            <a:xfrm>
              <a:off x="4965456" y="2012340"/>
              <a:ext cx="4495067" cy="4019184"/>
            </a:xfrm>
            <a:prstGeom prst="rect">
              <a:avLst/>
            </a:prstGeom>
          </p:spPr>
        </p:pic>
        <p:pic>
          <p:nvPicPr>
            <p:cNvPr id="19" name="圖片 1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71780" y="3620232"/>
              <a:ext cx="911836" cy="2411292"/>
            </a:xfrm>
            <a:prstGeom prst="rect">
              <a:avLst/>
            </a:prstGeom>
          </p:spPr>
        </p:pic>
      </p:grpSp>
      <p:sp>
        <p:nvSpPr>
          <p:cNvPr id="23" name="文字方塊 22"/>
          <p:cNvSpPr txBox="1"/>
          <p:nvPr/>
        </p:nvSpPr>
        <p:spPr>
          <a:xfrm>
            <a:off x="298938" y="1699112"/>
            <a:ext cx="7043499" cy="3652154"/>
          </a:xfrm>
          <a:prstGeom prst="rect">
            <a:avLst/>
          </a:prstGeom>
          <a:noFill/>
        </p:spPr>
        <p:txBody>
          <a:bodyPr wrap="square" rtlCol="0">
            <a:spAutoFit/>
          </a:bodyPr>
          <a:lstStyle/>
          <a:p>
            <a:pPr marL="342900" indent="-342900">
              <a:lnSpc>
                <a:spcPct val="130000"/>
              </a:lnSpc>
              <a:buFont typeface="+mj-lt"/>
              <a:buAutoNum type="arabicPeriod"/>
            </a:pPr>
            <a:r>
              <a:rPr lang="zh-TW" altLang="en-US" sz="2000" dirty="0">
                <a:latin typeface="微軟正黑體" panose="020B0604030504040204" pitchFamily="34" charset="-120"/>
                <a:ea typeface="微軟正黑體" panose="020B0604030504040204" pitchFamily="34" charset="-120"/>
              </a:rPr>
              <a:t>自動化移除：將接線盒與鋁框架從太陽能板中拆解。</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30000"/>
              </a:lnSpc>
              <a:buFont typeface="+mj-lt"/>
              <a:buAutoNum type="arabicPeriod"/>
            </a:pPr>
            <a:r>
              <a:rPr lang="zh-TW" altLang="en-US" sz="2000" dirty="0">
                <a:latin typeface="微軟正黑體" panose="020B0604030504040204" pitchFamily="34" charset="-120"/>
                <a:ea typeface="微軟正黑體" panose="020B0604030504040204" pitchFamily="34" charset="-120"/>
              </a:rPr>
              <a:t>熱處理：將聚合物</a:t>
            </a:r>
            <a:r>
              <a:rPr lang="en-US" altLang="zh-TW" sz="2000" dirty="0">
                <a:latin typeface="微軟正黑體" panose="020B0604030504040204" pitchFamily="34" charset="-120"/>
                <a:ea typeface="微軟正黑體" panose="020B0604030504040204" pitchFamily="34" charset="-120"/>
              </a:rPr>
              <a:t>(PVF</a:t>
            </a:r>
            <a:r>
              <a:rPr lang="zh-TW" altLang="en-US" sz="2000" dirty="0">
                <a:latin typeface="微軟正黑體" panose="020B0604030504040204" pitchFamily="34" charset="-120"/>
                <a:ea typeface="微軟正黑體" panose="020B0604030504040204" pitchFamily="34" charset="-120"/>
              </a:rPr>
              <a:t>與</a:t>
            </a:r>
            <a:r>
              <a:rPr lang="en-US" altLang="zh-TW" sz="2000" dirty="0">
                <a:latin typeface="微軟正黑體" panose="020B0604030504040204" pitchFamily="34" charset="-120"/>
                <a:ea typeface="微軟正黑體" panose="020B0604030504040204" pitchFamily="34" charset="-120"/>
              </a:rPr>
              <a:t>EVA)</a:t>
            </a:r>
            <a:r>
              <a:rPr lang="zh-TW" altLang="en-US" sz="2000" dirty="0">
                <a:latin typeface="微軟正黑體" panose="020B0604030504040204" pitchFamily="34" charset="-120"/>
                <a:ea typeface="微軟正黑體" panose="020B0604030504040204" pitchFamily="34" charset="-120"/>
              </a:rPr>
              <a:t>進行燃燒，以其劇烈反應作為熱源</a:t>
            </a:r>
            <a:r>
              <a:rPr lang="en-US" altLang="zh-TW" sz="2000" dirty="0">
                <a:latin typeface="微軟正黑體" panose="020B0604030504040204" pitchFamily="34" charset="-120"/>
                <a:ea typeface="微軟正黑體" panose="020B0604030504040204" pitchFamily="34" charset="-120"/>
              </a:rPr>
              <a:t>(500</a:t>
            </a:r>
            <a:r>
              <a:rPr lang="zh-TW" altLang="en-US" sz="2000" dirty="0">
                <a:latin typeface="微軟正黑體" panose="020B0604030504040204" pitchFamily="34" charset="-120"/>
                <a:ea typeface="微軟正黑體" panose="020B0604030504040204" pitchFamily="34" charset="-120"/>
              </a:rPr>
              <a:t>度</a:t>
            </a:r>
            <a:r>
              <a:rPr lang="en-US" altLang="zh-TW" sz="2000" dirty="0">
                <a:latin typeface="微軟正黑體" panose="020B0604030504040204" pitchFamily="34" charset="-120"/>
                <a:ea typeface="微軟正黑體" panose="020B0604030504040204" pitchFamily="34" charset="-120"/>
              </a:rPr>
              <a:t>30</a:t>
            </a:r>
            <a:r>
              <a:rPr lang="zh-TW" altLang="en-US" sz="2000" dirty="0">
                <a:latin typeface="微軟正黑體" panose="020B0604030504040204" pitchFamily="34" charset="-120"/>
                <a:ea typeface="微軟正黑體" panose="020B0604030504040204" pitchFamily="34" charset="-120"/>
              </a:rPr>
              <a:t>分鐘</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分離出玻璃與矽晶電池。</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30000"/>
              </a:lnSpc>
              <a:buFont typeface="+mj-lt"/>
              <a:buAutoNum type="arabicPeriod"/>
            </a:pPr>
            <a:r>
              <a:rPr lang="zh-TW" altLang="en-US" sz="2000" dirty="0">
                <a:latin typeface="微軟正黑體" panose="020B0604030504040204" pitchFamily="34" charset="-120"/>
                <a:ea typeface="微軟正黑體" panose="020B0604030504040204" pitchFamily="34" charset="-120"/>
              </a:rPr>
              <a:t>連續電解萃取：以濃硝酸溶解電池片金屬，分別以</a:t>
            </a:r>
            <a:r>
              <a:rPr lang="en-US" altLang="zh-TW" sz="2000" dirty="0">
                <a:latin typeface="微軟正黑體" panose="020B0604030504040204" pitchFamily="34" charset="-120"/>
                <a:ea typeface="微軟正黑體" panose="020B0604030504040204" pitchFamily="34" charset="-120"/>
              </a:rPr>
              <a:t>Pt(C.E)</a:t>
            </a:r>
            <a:r>
              <a:rPr lang="zh-TW" altLang="en-US" sz="2000" dirty="0">
                <a:latin typeface="微軟正黑體" panose="020B0604030504040204" pitchFamily="34" charset="-120"/>
                <a:ea typeface="微軟正黑體" panose="020B0604030504040204" pitchFamily="34" charset="-120"/>
              </a:rPr>
              <a:t>、</a:t>
            </a:r>
            <a:r>
              <a:rPr lang="en-US" altLang="zh-TW" sz="2000" dirty="0" err="1">
                <a:latin typeface="微軟正黑體" panose="020B0604030504040204" pitchFamily="34" charset="-120"/>
                <a:ea typeface="微軟正黑體" panose="020B0604030504040204" pitchFamily="34" charset="-120"/>
              </a:rPr>
              <a:t>Ti</a:t>
            </a:r>
            <a:r>
              <a:rPr lang="en-US" altLang="zh-TW" sz="2000" dirty="0">
                <a:latin typeface="微軟正黑體" panose="020B0604030504040204" pitchFamily="34" charset="-120"/>
                <a:ea typeface="微軟正黑體" panose="020B0604030504040204" pitchFamily="34" charset="-120"/>
              </a:rPr>
              <a:t>(W.E.)</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Ag/</a:t>
            </a:r>
            <a:r>
              <a:rPr lang="en-US" altLang="zh-TW" sz="2000" dirty="0" err="1">
                <a:latin typeface="微軟正黑體" panose="020B0604030504040204" pitchFamily="34" charset="-120"/>
                <a:ea typeface="微軟正黑體" panose="020B0604030504040204" pitchFamily="34" charset="-120"/>
              </a:rPr>
              <a:t>AgCl</a:t>
            </a:r>
            <a:r>
              <a:rPr lang="en-US" altLang="zh-TW" sz="2000" dirty="0">
                <a:latin typeface="微軟正黑體" panose="020B0604030504040204" pitchFamily="34" charset="-120"/>
                <a:ea typeface="微軟正黑體" panose="020B0604030504040204" pitchFamily="34" charset="-120"/>
              </a:rPr>
              <a:t>(R.E)</a:t>
            </a:r>
            <a:r>
              <a:rPr lang="zh-TW" altLang="en-US" sz="2000" dirty="0">
                <a:latin typeface="微軟正黑體" panose="020B0604030504040204" pitchFamily="34" charset="-120"/>
                <a:ea typeface="微軟正黑體" panose="020B0604030504040204" pitchFamily="34" charset="-120"/>
              </a:rPr>
              <a:t>作為電極，以電極電位差使電活性物質進行氧化還原反應，逐一回收銀銅鉛金屬。</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30000"/>
              </a:lnSpc>
              <a:buFont typeface="+mj-lt"/>
              <a:buAutoNum type="arabicPeriod"/>
            </a:pPr>
            <a:r>
              <a:rPr lang="zh-TW" altLang="en-US" sz="2000" dirty="0">
                <a:latin typeface="微軟正黑體" panose="020B0604030504040204" pitchFamily="34" charset="-120"/>
                <a:ea typeface="微軟正黑體" panose="020B0604030504040204" pitchFamily="34" charset="-120"/>
              </a:rPr>
              <a:t>濕式蝕刻：將太陽能電池以</a:t>
            </a:r>
            <a:r>
              <a:rPr lang="en-US" altLang="zh-TW" sz="2000" dirty="0">
                <a:latin typeface="微軟正黑體" panose="020B0604030504040204" pitchFamily="34" charset="-120"/>
                <a:ea typeface="微軟正黑體" panose="020B0604030504040204" pitchFamily="34" charset="-120"/>
              </a:rPr>
              <a:t>10%HF</a:t>
            </a:r>
            <a:r>
              <a:rPr lang="zh-TW" altLang="en-US" sz="2000" dirty="0">
                <a:latin typeface="微軟正黑體" panose="020B0604030504040204" pitchFamily="34" charset="-120"/>
                <a:ea typeface="微軟正黑體" panose="020B0604030504040204" pitchFamily="34" charset="-120"/>
              </a:rPr>
              <a:t>浸漬</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除</a:t>
            </a:r>
            <a:r>
              <a:rPr lang="en-US" altLang="zh-TW" sz="2000" dirty="0" err="1">
                <a:latin typeface="微軟正黑體" panose="020B0604030504040204" pitchFamily="34" charset="-120"/>
                <a:ea typeface="微軟正黑體" panose="020B0604030504040204" pitchFamily="34" charset="-120"/>
              </a:rPr>
              <a:t>SiNX</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，再將晶片浸漬</a:t>
            </a:r>
            <a:r>
              <a:rPr lang="en-US" altLang="zh-TW" sz="2000" dirty="0">
                <a:latin typeface="微軟正黑體" panose="020B0604030504040204" pitchFamily="34" charset="-120"/>
                <a:ea typeface="微軟正黑體" panose="020B0604030504040204" pitchFamily="34" charset="-120"/>
              </a:rPr>
              <a:t>10%NaOH</a:t>
            </a:r>
            <a:r>
              <a:rPr lang="zh-TW" altLang="en-US" sz="2000" dirty="0">
                <a:latin typeface="微軟正黑體" panose="020B0604030504040204" pitchFamily="34" charset="-120"/>
                <a:ea typeface="微軟正黑體" panose="020B0604030504040204" pitchFamily="34" charset="-120"/>
              </a:rPr>
              <a:t>並加熱到</a:t>
            </a:r>
            <a:r>
              <a:rPr lang="en-US" altLang="zh-TW" sz="2000" dirty="0">
                <a:latin typeface="微軟正黑體" panose="020B0604030504040204" pitchFamily="34" charset="-120"/>
                <a:ea typeface="微軟正黑體" panose="020B0604030504040204" pitchFamily="34" charset="-120"/>
              </a:rPr>
              <a:t>50</a:t>
            </a:r>
            <a:r>
              <a:rPr lang="zh-TW" altLang="en-US" sz="2000" dirty="0">
                <a:latin typeface="微軟正黑體" panose="020B0604030504040204" pitchFamily="34" charset="-120"/>
                <a:ea typeface="微軟正黑體" panose="020B0604030504040204" pitchFamily="34" charset="-120"/>
              </a:rPr>
              <a:t>度，去除正面電極，蝕刻出矽晶表面。</a:t>
            </a:r>
            <a:endParaRPr lang="zh-TW" altLang="en-US" sz="20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電子產業相關案例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grpSp>
        <p:nvGrpSpPr>
          <p:cNvPr id="29" name="群組 28"/>
          <p:cNvGrpSpPr/>
          <p:nvPr/>
        </p:nvGrpSpPr>
        <p:grpSpPr>
          <a:xfrm>
            <a:off x="6446536" y="796373"/>
            <a:ext cx="5685746" cy="4431324"/>
            <a:chOff x="3921369" y="1617784"/>
            <a:chExt cx="6371545" cy="5020407"/>
          </a:xfrm>
        </p:grpSpPr>
        <p:pic>
          <p:nvPicPr>
            <p:cNvPr id="30" name="圖片 29"/>
            <p:cNvPicPr>
              <a:picLocks noChangeAspect="1"/>
            </p:cNvPicPr>
            <p:nvPr/>
          </p:nvPicPr>
          <p:blipFill rotWithShape="1">
            <a:blip r:embed="rId1">
              <a:extLst>
                <a:ext uri="{28A0092B-C50C-407E-A947-70E740481C1C}">
                  <a14:useLocalDpi xmlns:a14="http://schemas.microsoft.com/office/drawing/2010/main" val="0"/>
                </a:ext>
              </a:extLst>
            </a:blip>
            <a:srcRect l="33410" t="1845"/>
            <a:stretch>
              <a:fillRect/>
            </a:stretch>
          </p:blipFill>
          <p:spPr>
            <a:xfrm>
              <a:off x="3921369" y="1617784"/>
              <a:ext cx="6371545" cy="5020407"/>
            </a:xfrm>
            <a:prstGeom prst="rect">
              <a:avLst/>
            </a:prstGeom>
          </p:spPr>
        </p:pic>
        <p:sp>
          <p:nvSpPr>
            <p:cNvPr id="32" name="橢圓 31"/>
            <p:cNvSpPr/>
            <p:nvPr/>
          </p:nvSpPr>
          <p:spPr>
            <a:xfrm>
              <a:off x="9035614" y="4864006"/>
              <a:ext cx="1257300" cy="4385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352136" y="4913985"/>
              <a:ext cx="624256" cy="348692"/>
            </a:xfrm>
            <a:prstGeom prst="rect">
              <a:avLst/>
            </a:prstGeom>
            <a:solidFill>
              <a:schemeClr val="bg1"/>
            </a:solid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玻璃</a:t>
              </a:r>
              <a:endParaRPr lang="zh-TW" altLang="en-US" sz="1600" dirty="0">
                <a:latin typeface="微軟正黑體" panose="020B0604030504040204" pitchFamily="34" charset="-120"/>
                <a:ea typeface="微軟正黑體" panose="020B0604030504040204" pitchFamily="34" charset="-120"/>
              </a:endParaRPr>
            </a:p>
          </p:txBody>
        </p:sp>
      </p:grpSp>
      <p:sp>
        <p:nvSpPr>
          <p:cNvPr id="34" name="文字方塊 33"/>
          <p:cNvSpPr txBox="1"/>
          <p:nvPr/>
        </p:nvSpPr>
        <p:spPr>
          <a:xfrm>
            <a:off x="189634" y="860566"/>
            <a:ext cx="6098523" cy="646331"/>
          </a:xfrm>
          <a:prstGeom prst="rect">
            <a:avLst/>
          </a:prstGeom>
          <a:noFill/>
        </p:spPr>
        <p:txBody>
          <a:bodyPr wrap="square" rtlCol="0">
            <a:spAutoFit/>
          </a:bodyPr>
          <a:lstStyle/>
          <a:p>
            <a:pPr algn="just"/>
            <a:r>
              <a:rPr lang="zh-TW" altLang="en-US" dirty="0">
                <a:latin typeface="微軟正黑體" panose="020B0604030504040204" pitchFamily="34" charset="-120"/>
                <a:ea typeface="微軟正黑體" panose="020B0604030504040204" pitchFamily="34" charset="-120"/>
              </a:rPr>
              <a:t>薄膜型太陽能板雖市占率不高，但生產成本便宜，因此在太陽光電產業還是佔有一席之地。</a:t>
            </a:r>
            <a:endParaRPr lang="zh-TW" altLang="en-US" dirty="0">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89634" y="1509244"/>
            <a:ext cx="5583115" cy="646331"/>
          </a:xfrm>
          <a:prstGeom prst="rect">
            <a:avLst/>
          </a:prstGeom>
          <a:noFill/>
        </p:spPr>
        <p:txBody>
          <a:bodyPr wrap="square" rtlCol="0">
            <a:spAutoFit/>
          </a:bodyPr>
          <a:lstStyle/>
          <a:p>
            <a:pPr algn="just"/>
            <a:r>
              <a:rPr lang="zh-TW" altLang="en-US" dirty="0">
                <a:latin typeface="微軟正黑體" panose="020B0604030504040204" pitchFamily="34" charset="-120"/>
                <a:ea typeface="微軟正黑體" panose="020B0604030504040204" pitchFamily="34" charset="-120"/>
              </a:rPr>
              <a:t>薄膜型太陽能板最主要回收物為：銀、銦、硒、碲、鍺、鎵和鎘等典型薄膜太陽能板潛在材料。</a:t>
            </a:r>
            <a:endParaRPr lang="zh-TW" altLang="en-US" dirty="0">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89634" y="2654891"/>
            <a:ext cx="5746139" cy="1200329"/>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若未損壞太陽能板可透過高溫</a:t>
            </a:r>
            <a:r>
              <a:rPr lang="en-US" altLang="zh-TW" dirty="0">
                <a:latin typeface="微軟正黑體" panose="020B0604030504040204" pitchFamily="34" charset="-120"/>
                <a:ea typeface="微軟正黑體" panose="020B0604030504040204" pitchFamily="34" charset="-120"/>
              </a:rPr>
              <a:t>(450~500</a:t>
            </a:r>
            <a:r>
              <a:rPr lang="zh-TW" altLang="en-US" dirty="0">
                <a:latin typeface="微軟正黑體" panose="020B0604030504040204" pitchFamily="34" charset="-120"/>
                <a:ea typeface="微軟正黑體" panose="020B0604030504040204" pitchFamily="34" charset="-120"/>
              </a:rPr>
              <a:t>度</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破壞</a:t>
            </a:r>
            <a:r>
              <a:rPr lang="en-US" altLang="zh-TW" dirty="0">
                <a:latin typeface="微軟正黑體" panose="020B0604030504040204" pitchFamily="34" charset="-120"/>
                <a:ea typeface="微軟正黑體" panose="020B0604030504040204" pitchFamily="34" charset="-120"/>
              </a:rPr>
              <a:t>EVA</a:t>
            </a:r>
            <a:r>
              <a:rPr lang="zh-TW" altLang="en-US" dirty="0">
                <a:latin typeface="微軟正黑體" panose="020B0604030504040204" pitchFamily="34" charset="-120"/>
                <a:ea typeface="微軟正黑體" panose="020B0604030504040204" pitchFamily="34" charset="-120"/>
              </a:rPr>
              <a:t>層，接著透過噴砂處理讓半導體層與玻璃分離，並產出半導體層</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純度高達</a:t>
            </a:r>
            <a:r>
              <a:rPr lang="en-US" altLang="zh-TW" dirty="0">
                <a:latin typeface="微軟正黑體" panose="020B0604030504040204" pitchFamily="34" charset="-120"/>
                <a:ea typeface="微軟正黑體" panose="020B0604030504040204" pitchFamily="34" charset="-120"/>
              </a:rPr>
              <a:t>5N)</a:t>
            </a:r>
            <a:r>
              <a:rPr lang="zh-TW" altLang="en-US" dirty="0">
                <a:latin typeface="微軟正黑體" panose="020B0604030504040204" pitchFamily="34" charset="-120"/>
                <a:ea typeface="微軟正黑體" panose="020B0604030504040204" pitchFamily="34" charset="-120"/>
              </a:rPr>
              <a:t>，可完全作為次級源料重新進入循環。</a:t>
            </a:r>
            <a:endParaRPr lang="en-US" altLang="zh-TW" dirty="0">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189634" y="2117064"/>
            <a:ext cx="5779868" cy="369332"/>
          </a:xfrm>
          <a:prstGeom prst="rect">
            <a:avLst/>
          </a:prstGeom>
          <a:noFill/>
        </p:spPr>
        <p:txBody>
          <a:bodyPr wrap="square" rtlCol="0">
            <a:spAutoFit/>
          </a:bodyPr>
          <a:lstStyle/>
          <a:p>
            <a:pPr algn="just"/>
            <a:r>
              <a:rPr lang="zh-TW" altLang="en-US" dirty="0">
                <a:latin typeface="微軟正黑體" panose="020B0604030504040204" pitchFamily="34" charset="-120"/>
                <a:ea typeface="微軟正黑體" panose="020B0604030504040204" pitchFamily="34" charset="-120"/>
              </a:rPr>
              <a:t>薄膜型太陽能板拆除鋁框與接線盒後會分成兩種途徑：</a:t>
            </a:r>
            <a:endParaRPr lang="en-US" altLang="zh-TW" dirty="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189634" y="3780455"/>
            <a:ext cx="5663500" cy="1754326"/>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若已破碎的太陽能板則會先使用破碎機將太陽能板碎成小塊，接著送至鎚碎機粉碎玻璃，必須小於</a:t>
            </a:r>
            <a:r>
              <a:rPr lang="en-US" altLang="zh-TW" dirty="0">
                <a:latin typeface="微軟正黑體" panose="020B0604030504040204" pitchFamily="34" charset="-120"/>
                <a:ea typeface="微軟正黑體" panose="020B0604030504040204" pitchFamily="34" charset="-120"/>
              </a:rPr>
              <a:t>5mm</a:t>
            </a:r>
            <a:r>
              <a:rPr lang="zh-TW" altLang="en-US" dirty="0">
                <a:latin typeface="微軟正黑體" panose="020B0604030504040204" pitchFamily="34" charset="-120"/>
                <a:ea typeface="微軟正黑體" panose="020B0604030504040204" pitchFamily="34" charset="-120"/>
              </a:rPr>
              <a:t>，將混合材料碎片加水攪拌，利用剪切力與摩擦力分離半導體與玻璃。分離後透過浮選機完全回收金屬化合物，並依照各金屬性質選用適當的溶劑將金屬化合物再還原成金屬。</a:t>
            </a:r>
            <a:endParaRPr lang="zh-TW" altLang="en-US"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電子產業相關案例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grpSp>
        <p:nvGrpSpPr>
          <p:cNvPr id="46" name="群組 45"/>
          <p:cNvGrpSpPr/>
          <p:nvPr/>
        </p:nvGrpSpPr>
        <p:grpSpPr bwMode="auto">
          <a:xfrm>
            <a:off x="312517" y="1872103"/>
            <a:ext cx="5410478" cy="3243907"/>
            <a:chOff x="-23007" y="528363"/>
            <a:chExt cx="5970279" cy="2906395"/>
          </a:xfrm>
        </p:grpSpPr>
        <p:grpSp>
          <p:nvGrpSpPr>
            <p:cNvPr id="47" name="群組 46"/>
            <p:cNvGrpSpPr/>
            <p:nvPr/>
          </p:nvGrpSpPr>
          <p:grpSpPr bwMode="auto">
            <a:xfrm>
              <a:off x="-23007" y="528363"/>
              <a:ext cx="5970279" cy="2906395"/>
              <a:chOff x="-23007" y="528363"/>
              <a:chExt cx="5970279" cy="2906395"/>
            </a:xfrm>
          </p:grpSpPr>
          <p:grpSp>
            <p:nvGrpSpPr>
              <p:cNvPr id="49" name="群組 48"/>
              <p:cNvGrpSpPr/>
              <p:nvPr/>
            </p:nvGrpSpPr>
            <p:grpSpPr bwMode="auto">
              <a:xfrm>
                <a:off x="-23007" y="528363"/>
                <a:ext cx="5970279" cy="2906395"/>
                <a:chOff x="-23007" y="528363"/>
                <a:chExt cx="5970279" cy="2906395"/>
              </a:xfrm>
            </p:grpSpPr>
            <p:grpSp>
              <p:nvGrpSpPr>
                <p:cNvPr id="51" name="群組 50"/>
                <p:cNvGrpSpPr/>
                <p:nvPr/>
              </p:nvGrpSpPr>
              <p:grpSpPr bwMode="auto">
                <a:xfrm>
                  <a:off x="-23007" y="528363"/>
                  <a:ext cx="5970279" cy="2906395"/>
                  <a:chOff x="-23007" y="528363"/>
                  <a:chExt cx="5970279" cy="2906395"/>
                </a:xfrm>
              </p:grpSpPr>
              <p:grpSp>
                <p:nvGrpSpPr>
                  <p:cNvPr id="53" name="群組 52"/>
                  <p:cNvGrpSpPr/>
                  <p:nvPr/>
                </p:nvGrpSpPr>
                <p:grpSpPr bwMode="auto">
                  <a:xfrm>
                    <a:off x="-23007" y="528363"/>
                    <a:ext cx="5970279" cy="2906395"/>
                    <a:chOff x="-23007" y="528363"/>
                    <a:chExt cx="5970279" cy="2906395"/>
                  </a:xfrm>
                </p:grpSpPr>
                <p:grpSp>
                  <p:nvGrpSpPr>
                    <p:cNvPr id="55" name="群組 54"/>
                    <p:cNvGrpSpPr/>
                    <p:nvPr/>
                  </p:nvGrpSpPr>
                  <p:grpSpPr bwMode="auto">
                    <a:xfrm>
                      <a:off x="-23007" y="528363"/>
                      <a:ext cx="5970279" cy="2906395"/>
                      <a:chOff x="-23007" y="528363"/>
                      <a:chExt cx="5970279" cy="2906395"/>
                    </a:xfrm>
                  </p:grpSpPr>
                  <p:grpSp>
                    <p:nvGrpSpPr>
                      <p:cNvPr id="57" name="群組 56"/>
                      <p:cNvGrpSpPr/>
                      <p:nvPr/>
                    </p:nvGrpSpPr>
                    <p:grpSpPr bwMode="auto">
                      <a:xfrm>
                        <a:off x="-23007" y="528363"/>
                        <a:ext cx="5970279" cy="2906395"/>
                        <a:chOff x="-23007" y="528363"/>
                        <a:chExt cx="5970279" cy="2906395"/>
                      </a:xfrm>
                    </p:grpSpPr>
                    <p:pic>
                      <p:nvPicPr>
                        <p:cNvPr id="59" name="圖片 58"/>
                        <p:cNvPicPr>
                          <a:picLocks noChangeAspect="1"/>
                        </p:cNvPicPr>
                        <p:nvPr/>
                      </p:nvPicPr>
                      <p:blipFill>
                        <a:blip r:embed="rId1" cstate="print">
                          <a:extLst>
                            <a:ext uri="{28A0092B-C50C-407E-A947-70E740481C1C}">
                              <a14:useLocalDpi xmlns:a14="http://schemas.microsoft.com/office/drawing/2010/main" val="0"/>
                            </a:ext>
                          </a:extLst>
                        </a:blip>
                        <a:srcRect l="24142" t="21834" r="25658" b="29887"/>
                        <a:stretch>
                          <a:fillRect/>
                        </a:stretch>
                      </p:blipFill>
                      <p:spPr bwMode="auto">
                        <a:xfrm>
                          <a:off x="-23007" y="528363"/>
                          <a:ext cx="5372100" cy="290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文字方塊 19"/>
                        <p:cNvSpPr txBox="1">
                          <a:spLocks noChangeArrowheads="1"/>
                        </p:cNvSpPr>
                        <p:nvPr/>
                      </p:nvSpPr>
                      <p:spPr bwMode="auto">
                        <a:xfrm>
                          <a:off x="3595062" y="628869"/>
                          <a:ext cx="2352210" cy="329698"/>
                        </a:xfrm>
                        <a:prstGeom prst="rect">
                          <a:avLst/>
                        </a:prstGeom>
                        <a:solidFill>
                          <a:srgbClr val="FFFFFF"/>
                        </a:solidFill>
                        <a:ln w="38100">
                          <a:solidFill>
                            <a:srgbClr val="000000"/>
                          </a:solidFill>
                          <a:miter lim="800000"/>
                        </a:ln>
                      </p:spPr>
                      <p:txBody>
                        <a:bodyPr rot="0" vert="horz" wrap="square" lIns="91440" tIns="45720" rIns="91440" bIns="45720" anchor="t" anchorCtr="0" upright="1">
                          <a:noAutofit/>
                        </a:bodyPr>
                        <a:lstStyle/>
                        <a:p>
                          <a:pPr>
                            <a:spcAft>
                              <a:spcPts val="0"/>
                            </a:spcAft>
                          </a:pPr>
                          <a:r>
                            <a:rPr lang="en-GB" b="1" dirty="0" err="1">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Aluminum</a:t>
                          </a:r>
                          <a:r>
                            <a:rPr lang="en-GB" b="1"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 Frame</a:t>
                          </a:r>
                          <a:endParaRPr lang="zh-TW" sz="28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8" name="文字方塊 20"/>
                      <p:cNvSpPr txBox="1">
                        <a:spLocks noChangeArrowheads="1"/>
                      </p:cNvSpPr>
                      <p:nvPr/>
                    </p:nvSpPr>
                    <p:spPr bwMode="auto">
                      <a:xfrm>
                        <a:off x="3840481" y="1159246"/>
                        <a:ext cx="2106791" cy="52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1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Tempered glass</a:t>
                        </a:r>
                        <a:endParaRPr lang="zh-TW" sz="16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6" name="文字方塊 55"/>
                    <p:cNvSpPr txBox="1">
                      <a:spLocks noChangeArrowheads="1"/>
                    </p:cNvSpPr>
                    <p:nvPr/>
                  </p:nvSpPr>
                  <p:spPr bwMode="auto">
                    <a:xfrm>
                      <a:off x="3741418" y="1508759"/>
                      <a:ext cx="1423618" cy="4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2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EVA</a:t>
                      </a:r>
                      <a:endParaRPr lang="zh-TW"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4" name="文字方塊 22"/>
                  <p:cNvSpPr txBox="1">
                    <a:spLocks noChangeArrowheads="1"/>
                  </p:cNvSpPr>
                  <p:nvPr/>
                </p:nvSpPr>
                <p:spPr bwMode="auto">
                  <a:xfrm>
                    <a:off x="4251959" y="1821179"/>
                    <a:ext cx="1051119" cy="42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1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c-Si</a:t>
                    </a:r>
                    <a:endParaRPr lang="zh-TW" sz="16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24"/>
                <p:cNvSpPr txBox="1">
                  <a:spLocks noChangeArrowheads="1"/>
                </p:cNvSpPr>
                <p:nvPr/>
              </p:nvSpPr>
              <p:spPr bwMode="auto">
                <a:xfrm>
                  <a:off x="3703318" y="2209800"/>
                  <a:ext cx="1162630" cy="48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1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EVA</a:t>
                  </a:r>
                  <a:endParaRPr lang="zh-TW" sz="16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0" name="文字方塊 25"/>
              <p:cNvSpPr txBox="1">
                <a:spLocks noChangeArrowheads="1"/>
              </p:cNvSpPr>
              <p:nvPr/>
            </p:nvSpPr>
            <p:spPr bwMode="auto">
              <a:xfrm>
                <a:off x="3840481" y="2606040"/>
                <a:ext cx="1209523" cy="52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100" b="1"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Back sheet</a:t>
                </a:r>
                <a:endParaRPr lang="zh-TW" sz="16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8" name="文字方塊 26"/>
            <p:cNvSpPr txBox="1">
              <a:spLocks noChangeArrowheads="1"/>
            </p:cNvSpPr>
            <p:nvPr/>
          </p:nvSpPr>
          <p:spPr bwMode="auto">
            <a:xfrm>
              <a:off x="2522217" y="2887979"/>
              <a:ext cx="1804011" cy="290900"/>
            </a:xfrm>
            <a:prstGeom prst="rect">
              <a:avLst/>
            </a:prstGeom>
            <a:noFill/>
            <a:ln w="38100">
              <a:solidFill>
                <a:srgbClr val="000000"/>
              </a:solidFill>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spcAft>
                  <a:spcPts val="0"/>
                </a:spcAft>
              </a:pPr>
              <a:r>
                <a:rPr lang="en-GB" b="1"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Junction Box</a:t>
              </a:r>
              <a:endParaRPr lang="zh-TW" sz="28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1" name="object 8"/>
          <p:cNvSpPr>
            <a:spLocks noChangeAspect="1"/>
          </p:cNvSpPr>
          <p:nvPr/>
        </p:nvSpPr>
        <p:spPr>
          <a:xfrm>
            <a:off x="7072485" y="2870517"/>
            <a:ext cx="4282434" cy="2524623"/>
          </a:xfrm>
          <a:prstGeom prst="rect">
            <a:avLst/>
          </a:prstGeom>
          <a:blipFill>
            <a:blip r:embed="rId2" cstate="print"/>
            <a:stretch>
              <a:fillRect/>
            </a:stretch>
          </a:blipFill>
        </p:spPr>
        <p:txBody>
          <a:bodyPr wrap="square" lIns="0" tIns="0" rIns="0" bIns="0" rtlCol="0"/>
          <a:lstStyle/>
          <a:p>
            <a:endParaRPr>
              <a:latin typeface="微軟正黑體" panose="020B0604030504040204" pitchFamily="34" charset="-120"/>
              <a:ea typeface="微軟正黑體" panose="020B0604030504040204" pitchFamily="34" charset="-120"/>
            </a:endParaRPr>
          </a:p>
        </p:txBody>
      </p:sp>
      <p:sp>
        <p:nvSpPr>
          <p:cNvPr id="62" name="文字方塊 61"/>
          <p:cNvSpPr txBox="1"/>
          <p:nvPr/>
        </p:nvSpPr>
        <p:spPr>
          <a:xfrm>
            <a:off x="6939277" y="935335"/>
            <a:ext cx="4548851" cy="1569660"/>
          </a:xfrm>
          <a:prstGeom prst="rect">
            <a:avLst/>
          </a:prstGeom>
          <a:solidFill>
            <a:srgbClr val="00B0F0"/>
          </a:solidFill>
          <a:ln w="38100">
            <a:solidFill>
              <a:schemeClr val="tx1"/>
            </a:solidFill>
          </a:ln>
        </p:spPr>
        <p:txBody>
          <a:bodyPr wrap="square" rtlCol="0">
            <a:spAutoFit/>
          </a:bodyPr>
          <a:lstStyle/>
          <a:p>
            <a:pPr algn="just"/>
            <a:r>
              <a:rPr lang="zh-TW" altLang="en-US" sz="2400" dirty="0">
                <a:latin typeface="微軟正黑體" panose="020B0604030504040204" pitchFamily="34" charset="-120"/>
                <a:ea typeface="微軟正黑體" panose="020B0604030504040204" pitchFamily="34" charset="-120"/>
              </a:rPr>
              <a:t>以自動化機械拆除，可完全回收並回用至太陽能板產業，損壞較嚴重的鋁框與接線盒則可以回收至金屬工業做金屬再利用。</a:t>
            </a:r>
            <a:endParaRPr lang="zh-TW" altLang="en-US" sz="2400" dirty="0">
              <a:latin typeface="微軟正黑體" panose="020B0604030504040204" pitchFamily="34" charset="-120"/>
              <a:ea typeface="微軟正黑體" panose="020B0604030504040204" pitchFamily="34" charset="-120"/>
            </a:endParaRPr>
          </a:p>
        </p:txBody>
      </p:sp>
      <p:sp>
        <p:nvSpPr>
          <p:cNvPr id="25" name="文字方塊 24"/>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pic>
        <p:nvPicPr>
          <p:cNvPr id="2" name="圖片 1"/>
          <p:cNvPicPr>
            <a:picLocks noChangeAspect="1"/>
          </p:cNvPicPr>
          <p:nvPr/>
        </p:nvPicPr>
        <p:blipFill>
          <a:blip r:embed="rId1"/>
          <a:stretch>
            <a:fillRect/>
          </a:stretch>
        </p:blipFill>
        <p:spPr>
          <a:xfrm>
            <a:off x="2042672" y="850298"/>
            <a:ext cx="8106655" cy="4559994"/>
          </a:xfrm>
          <a:prstGeom prst="rect">
            <a:avLst/>
          </a:prstGeom>
        </p:spPr>
      </p:pic>
      <p:sp>
        <p:nvSpPr>
          <p:cNvPr id="11" name="文字方塊 10"/>
          <p:cNvSpPr txBox="1"/>
          <p:nvPr/>
        </p:nvSpPr>
        <p:spPr>
          <a:xfrm>
            <a:off x="11192933" y="5888981"/>
            <a:ext cx="999067"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前言</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電子產業相關案例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grpSp>
        <p:nvGrpSpPr>
          <p:cNvPr id="46" name="群組 45"/>
          <p:cNvGrpSpPr/>
          <p:nvPr/>
        </p:nvGrpSpPr>
        <p:grpSpPr bwMode="auto">
          <a:xfrm>
            <a:off x="168693" y="1330566"/>
            <a:ext cx="4604109" cy="3243907"/>
            <a:chOff x="339829" y="517435"/>
            <a:chExt cx="5080479" cy="2906395"/>
          </a:xfrm>
        </p:grpSpPr>
        <p:grpSp>
          <p:nvGrpSpPr>
            <p:cNvPr id="47" name="群組 46"/>
            <p:cNvGrpSpPr/>
            <p:nvPr/>
          </p:nvGrpSpPr>
          <p:grpSpPr bwMode="auto">
            <a:xfrm>
              <a:off x="339829" y="517435"/>
              <a:ext cx="5080479" cy="2906395"/>
              <a:chOff x="339829" y="517435"/>
              <a:chExt cx="5080479" cy="2906395"/>
            </a:xfrm>
          </p:grpSpPr>
          <p:grpSp>
            <p:nvGrpSpPr>
              <p:cNvPr id="49" name="群組 48"/>
              <p:cNvGrpSpPr/>
              <p:nvPr/>
            </p:nvGrpSpPr>
            <p:grpSpPr bwMode="auto">
              <a:xfrm>
                <a:off x="339829" y="517435"/>
                <a:ext cx="5080479" cy="2906395"/>
                <a:chOff x="339829" y="517435"/>
                <a:chExt cx="5080479" cy="2906395"/>
              </a:xfrm>
            </p:grpSpPr>
            <p:grpSp>
              <p:nvGrpSpPr>
                <p:cNvPr id="55" name="群組 54"/>
                <p:cNvGrpSpPr/>
                <p:nvPr/>
              </p:nvGrpSpPr>
              <p:grpSpPr bwMode="auto">
                <a:xfrm>
                  <a:off x="339829" y="517435"/>
                  <a:ext cx="5080479" cy="2906395"/>
                  <a:chOff x="339829" y="517435"/>
                  <a:chExt cx="5080479" cy="2906395"/>
                </a:xfrm>
              </p:grpSpPr>
              <p:grpSp>
                <p:nvGrpSpPr>
                  <p:cNvPr id="57" name="群組 56"/>
                  <p:cNvGrpSpPr/>
                  <p:nvPr/>
                </p:nvGrpSpPr>
                <p:grpSpPr bwMode="auto">
                  <a:xfrm>
                    <a:off x="339829" y="517435"/>
                    <a:ext cx="5067578" cy="2906395"/>
                    <a:chOff x="339829" y="517435"/>
                    <a:chExt cx="5067578" cy="2906395"/>
                  </a:xfrm>
                </p:grpSpPr>
                <p:pic>
                  <p:nvPicPr>
                    <p:cNvPr id="59" name="圖片 58"/>
                    <p:cNvPicPr>
                      <a:picLocks noChangeAspect="1"/>
                    </p:cNvPicPr>
                    <p:nvPr/>
                  </p:nvPicPr>
                  <p:blipFill rotWithShape="1">
                    <a:blip r:embed="rId1" cstate="print">
                      <a:extLst>
                        <a:ext uri="{28A0092B-C50C-407E-A947-70E740481C1C}">
                          <a14:useLocalDpi xmlns:a14="http://schemas.microsoft.com/office/drawing/2010/main" val="0"/>
                        </a:ext>
                      </a:extLst>
                    </a:blip>
                    <a:srcRect l="28610" t="21834" r="32242" b="29887"/>
                    <a:stretch>
                      <a:fillRect/>
                    </a:stretch>
                  </p:blipFill>
                  <p:spPr bwMode="auto">
                    <a:xfrm>
                      <a:off x="339829" y="517435"/>
                      <a:ext cx="4189305" cy="290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文字方塊 19"/>
                    <p:cNvSpPr txBox="1">
                      <a:spLocks noChangeArrowheads="1"/>
                    </p:cNvSpPr>
                    <p:nvPr/>
                  </p:nvSpPr>
                  <p:spPr bwMode="auto">
                    <a:xfrm>
                      <a:off x="3650861" y="628869"/>
                      <a:ext cx="1756546"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2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Aluminum</a:t>
                      </a:r>
                      <a:r>
                        <a:rPr lang="en-GB" sz="1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frame</a:t>
                      </a:r>
                      <a:endParaRPr lang="zh-TW" dirty="0">
                        <a:solidFill>
                          <a:srgbClr val="000000"/>
                        </a:solidFill>
                        <a:effectLst/>
                        <a:latin typeface="Sabon"/>
                        <a:ea typeface="SimSun" panose="02010600030101010101" pitchFamily="2" charset="-122"/>
                        <a:cs typeface="Times New Roman" panose="02020603050405020304" pitchFamily="18" charset="0"/>
                      </a:endParaRPr>
                    </a:p>
                  </p:txBody>
                </p:sp>
              </p:grpSp>
              <p:sp>
                <p:nvSpPr>
                  <p:cNvPr id="58" name="文字方塊 20"/>
                  <p:cNvSpPr txBox="1">
                    <a:spLocks noChangeArrowheads="1"/>
                  </p:cNvSpPr>
                  <p:nvPr/>
                </p:nvSpPr>
                <p:spPr bwMode="auto">
                  <a:xfrm>
                    <a:off x="3246517" y="1174293"/>
                    <a:ext cx="2173791" cy="334844"/>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spcAft>
                        <a:spcPts val="0"/>
                      </a:spcAft>
                    </a:pPr>
                    <a:r>
                      <a:rPr lang="en-GB"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Tempered Glass</a:t>
                    </a:r>
                    <a:endParaRPr lang="zh-TW" sz="3200" dirty="0">
                      <a:solidFill>
                        <a:srgbClr val="FF0000"/>
                      </a:solidFill>
                      <a:effectLst/>
                      <a:latin typeface="Sabon"/>
                      <a:ea typeface="SimSun" panose="02010600030101010101" pitchFamily="2" charset="-122"/>
                      <a:cs typeface="Times New Roman" panose="02020603050405020304" pitchFamily="18" charset="0"/>
                    </a:endParaRPr>
                  </a:p>
                </p:txBody>
              </p:sp>
            </p:grpSp>
            <p:sp>
              <p:nvSpPr>
                <p:cNvPr id="52" name="文字方塊 24"/>
                <p:cNvSpPr txBox="1">
                  <a:spLocks noChangeArrowheads="1"/>
                </p:cNvSpPr>
                <p:nvPr/>
              </p:nvSpPr>
              <p:spPr bwMode="auto">
                <a:xfrm>
                  <a:off x="3703318" y="2209800"/>
                  <a:ext cx="1162630" cy="48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1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EVA</a:t>
                  </a:r>
                  <a:endParaRPr lang="zh-TW" sz="1600" dirty="0">
                    <a:solidFill>
                      <a:srgbClr val="000000"/>
                    </a:solidFill>
                    <a:effectLst/>
                    <a:latin typeface="Sabon"/>
                    <a:ea typeface="SimSun" panose="02010600030101010101" pitchFamily="2" charset="-122"/>
                    <a:cs typeface="Times New Roman" panose="02020603050405020304" pitchFamily="18" charset="0"/>
                  </a:endParaRPr>
                </a:p>
              </p:txBody>
            </p:sp>
          </p:grpSp>
          <p:sp>
            <p:nvSpPr>
              <p:cNvPr id="50" name="文字方塊 25"/>
              <p:cNvSpPr txBox="1">
                <a:spLocks noChangeArrowheads="1"/>
              </p:cNvSpPr>
              <p:nvPr/>
            </p:nvSpPr>
            <p:spPr bwMode="auto">
              <a:xfrm>
                <a:off x="3840481" y="2606040"/>
                <a:ext cx="1209523" cy="52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1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Back sheet</a:t>
                </a:r>
                <a:endParaRPr lang="zh-TW" sz="1600" dirty="0">
                  <a:solidFill>
                    <a:srgbClr val="000000"/>
                  </a:solidFill>
                  <a:effectLst/>
                  <a:latin typeface="Sabon"/>
                  <a:ea typeface="SimSun" panose="02010600030101010101" pitchFamily="2" charset="-122"/>
                  <a:cs typeface="Times New Roman" panose="02020603050405020304" pitchFamily="18" charset="0"/>
                </a:endParaRPr>
              </a:p>
            </p:txBody>
          </p:sp>
        </p:grpSp>
        <p:sp>
          <p:nvSpPr>
            <p:cNvPr id="48" name="文字方塊 26"/>
            <p:cNvSpPr txBox="1">
              <a:spLocks noChangeArrowheads="1"/>
            </p:cNvSpPr>
            <p:nvPr/>
          </p:nvSpPr>
          <p:spPr bwMode="auto">
            <a:xfrm>
              <a:off x="2522218" y="2887979"/>
              <a:ext cx="1342931" cy="50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2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Junction Box</a:t>
              </a:r>
              <a:endParaRPr lang="zh-TW" dirty="0">
                <a:solidFill>
                  <a:srgbClr val="000000"/>
                </a:solidFill>
                <a:effectLst/>
                <a:latin typeface="Sabon"/>
                <a:ea typeface="SimSun" panose="02010600030101010101" pitchFamily="2" charset="-122"/>
                <a:cs typeface="Times New Roman" panose="02020603050405020304" pitchFamily="18" charset="0"/>
              </a:endParaRPr>
            </a:p>
          </p:txBody>
        </p:sp>
      </p:grpSp>
      <p:pic>
        <p:nvPicPr>
          <p:cNvPr id="61" name="圖片 60"/>
          <p:cNvPicPr>
            <a:picLocks noChangeAspect="1"/>
          </p:cNvPicPr>
          <p:nvPr/>
        </p:nvPicPr>
        <p:blipFill rotWithShape="1">
          <a:blip r:embed="rId2"/>
          <a:srcRect l="34951" t="34706" r="21470" b="27385"/>
          <a:stretch>
            <a:fillRect/>
          </a:stretch>
        </p:blipFill>
        <p:spPr>
          <a:xfrm>
            <a:off x="6579704" y="2870206"/>
            <a:ext cx="5327374" cy="2606758"/>
          </a:xfrm>
          <a:prstGeom prst="rect">
            <a:avLst/>
          </a:prstGeom>
        </p:spPr>
      </p:pic>
      <p:sp>
        <p:nvSpPr>
          <p:cNvPr id="62" name="文字方塊 61"/>
          <p:cNvSpPr txBox="1"/>
          <p:nvPr/>
        </p:nvSpPr>
        <p:spPr>
          <a:xfrm>
            <a:off x="4973163" y="889455"/>
            <a:ext cx="6933915" cy="1846659"/>
          </a:xfrm>
          <a:prstGeom prst="rect">
            <a:avLst/>
          </a:prstGeom>
          <a:solidFill>
            <a:srgbClr val="00B0F0"/>
          </a:solidFill>
          <a:ln w="38100">
            <a:solidFill>
              <a:schemeClr val="tx1"/>
            </a:solidFill>
          </a:ln>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NEDO</a:t>
            </a:r>
            <a:r>
              <a:rPr lang="zh-TW" altLang="en-US" sz="2400" b="1" dirty="0">
                <a:latin typeface="微軟正黑體" panose="020B0604030504040204" pitchFamily="34" charset="-120"/>
                <a:ea typeface="微軟正黑體" panose="020B0604030504040204" pitchFamily="34" charset="-120"/>
              </a:rPr>
              <a:t>太陽能技術開發</a:t>
            </a:r>
            <a:endParaRPr lang="en-US" altLang="zh-TW" sz="2400" b="1" dirty="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通過熱刀分離法回收玻璃和電池片（</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Hamada</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Inc.</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NP Corporation</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dirty="0">
                <a:latin typeface="微軟正黑體" panose="020B0604030504040204" pitchFamily="34" charset="-120"/>
                <a:ea typeface="微軟正黑體" panose="020B0604030504040204" pitchFamily="34" charset="-120"/>
              </a:rPr>
              <a:t>以分離晶體與玻璃為目的，以高溫方式將玻璃與電池片黏著劑</a:t>
            </a:r>
            <a:r>
              <a:rPr lang="en-US" altLang="zh-TW" dirty="0">
                <a:latin typeface="微軟正黑體" panose="020B0604030504040204" pitchFamily="34" charset="-120"/>
                <a:ea typeface="微軟正黑體" panose="020B0604030504040204" pitchFamily="34" charset="-120"/>
              </a:rPr>
              <a:t>(EVA)</a:t>
            </a:r>
            <a:r>
              <a:rPr lang="zh-TW" altLang="en-US" dirty="0">
                <a:latin typeface="微軟正黑體" panose="020B0604030504040204" pitchFamily="34" charset="-120"/>
                <a:ea typeface="微軟正黑體" panose="020B0604030504040204" pitchFamily="34" charset="-120"/>
              </a:rPr>
              <a:t>劃去</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能夠回收</a:t>
            </a:r>
            <a:r>
              <a:rPr lang="en-US" altLang="zh-TW" dirty="0">
                <a:latin typeface="微軟正黑體" panose="020B0604030504040204" pitchFamily="34" charset="-120"/>
                <a:ea typeface="微軟正黑體" panose="020B0604030504040204" pitchFamily="34" charset="-120"/>
              </a:rPr>
              <a:t>&gt;99%</a:t>
            </a:r>
            <a:r>
              <a:rPr lang="zh-TW" altLang="en-US" dirty="0">
                <a:latin typeface="微軟正黑體" panose="020B0604030504040204" pitchFamily="34" charset="-120"/>
                <a:ea typeface="微軟正黑體" panose="020B0604030504040204" pitchFamily="34" charset="-120"/>
              </a:rPr>
              <a:t>的鋼化玻璃</a:t>
            </a:r>
            <a:endParaRPr lang="zh-TW" altLang="en-US" dirty="0">
              <a:latin typeface="微軟正黑體" panose="020B0604030504040204" pitchFamily="34" charset="-120"/>
              <a:ea typeface="微軟正黑體" panose="020B0604030504040204" pitchFamily="34" charset="-120"/>
            </a:endParaRPr>
          </a:p>
        </p:txBody>
      </p:sp>
      <p:sp>
        <p:nvSpPr>
          <p:cNvPr id="63" name="object 13"/>
          <p:cNvSpPr/>
          <p:nvPr/>
        </p:nvSpPr>
        <p:spPr>
          <a:xfrm>
            <a:off x="4272764" y="3489184"/>
            <a:ext cx="2119623" cy="1293402"/>
          </a:xfrm>
          <a:prstGeom prst="rect">
            <a:avLst/>
          </a:prstGeom>
          <a:blipFill>
            <a:blip r:embed="rId3" cstate="print"/>
            <a:stretch>
              <a:fillRect/>
            </a:stretch>
          </a:blipFill>
        </p:spPr>
        <p:txBody>
          <a:bodyPr wrap="square" lIns="0" tIns="0" rIns="0" bIns="0" rtlCol="0"/>
          <a:lstStyle/>
          <a:p/>
        </p:txBody>
      </p:sp>
      <p:sp>
        <p:nvSpPr>
          <p:cNvPr id="22" name="文字方塊 21"/>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1" name="文字方塊 30"/>
          <p:cNvSpPr txBox="1"/>
          <p:nvPr/>
        </p:nvSpPr>
        <p:spPr>
          <a:xfrm>
            <a:off x="8168640" y="5597435"/>
            <a:ext cx="4023359" cy="1200329"/>
          </a:xfrm>
          <a:prstGeom prst="rect">
            <a:avLst/>
          </a:prstGeom>
          <a:noFill/>
        </p:spPr>
        <p:txBody>
          <a:bodyPr wrap="square" rtlCol="0">
            <a:spAutoFit/>
          </a:bodyPr>
          <a:lstStyle/>
          <a:p>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資源循環案例</a:t>
            </a:r>
            <a:r>
              <a:rPr kumimoji="1" lang="en-US" altLang="zh-TW" sz="3600" dirty="0">
                <a:solidFill>
                  <a:srgbClr val="FFFF00"/>
                </a:solidFill>
                <a:latin typeface="源泉圓體 TTF Medium" panose="020B0600000000000000" pitchFamily="34" charset="-120"/>
                <a:ea typeface="源泉圓體 TTF Medium" panose="020B0600000000000000" pitchFamily="34" charset="-120"/>
              </a:rPr>
              <a:t>-</a:t>
            </a:r>
            <a:r>
              <a:rPr kumimoji="1" lang="zh-TW" altLang="en-US" sz="3600" dirty="0">
                <a:solidFill>
                  <a:srgbClr val="FFFF00"/>
                </a:solidFill>
                <a:latin typeface="源泉圓體 TTF Medium" panose="020B0600000000000000" pitchFamily="34" charset="-120"/>
                <a:ea typeface="源泉圓體 TTF Medium" panose="020B0600000000000000" pitchFamily="34" charset="-120"/>
              </a:rPr>
              <a:t>電子產業相關案例</a:t>
            </a:r>
            <a:endParaRPr kumimoji="1" lang="zh-TW" altLang="en-US" sz="3600" dirty="0">
              <a:solidFill>
                <a:srgbClr val="FFFF00"/>
              </a:solidFill>
              <a:latin typeface="源泉圓體 TTF Medium" panose="020B0600000000000000" pitchFamily="34" charset="-120"/>
              <a:ea typeface="源泉圓體 TTF Medium" panose="020B0600000000000000" pitchFamily="34" charset="-120"/>
            </a:endParaRPr>
          </a:p>
        </p:txBody>
      </p:sp>
      <p:grpSp>
        <p:nvGrpSpPr>
          <p:cNvPr id="26" name="群組 25"/>
          <p:cNvGrpSpPr/>
          <p:nvPr/>
        </p:nvGrpSpPr>
        <p:grpSpPr bwMode="auto">
          <a:xfrm>
            <a:off x="157446" y="1185415"/>
            <a:ext cx="5410478" cy="3243907"/>
            <a:chOff x="-23007" y="528363"/>
            <a:chExt cx="5970279" cy="2906395"/>
          </a:xfrm>
        </p:grpSpPr>
        <p:grpSp>
          <p:nvGrpSpPr>
            <p:cNvPr id="28" name="群組 27"/>
            <p:cNvGrpSpPr/>
            <p:nvPr/>
          </p:nvGrpSpPr>
          <p:grpSpPr bwMode="auto">
            <a:xfrm>
              <a:off x="-23007" y="528363"/>
              <a:ext cx="5970279" cy="2906395"/>
              <a:chOff x="-23007" y="528363"/>
              <a:chExt cx="5970279" cy="2906395"/>
            </a:xfrm>
          </p:grpSpPr>
          <p:grpSp>
            <p:nvGrpSpPr>
              <p:cNvPr id="41" name="群組 40"/>
              <p:cNvGrpSpPr/>
              <p:nvPr/>
            </p:nvGrpSpPr>
            <p:grpSpPr bwMode="auto">
              <a:xfrm>
                <a:off x="-23007" y="528363"/>
                <a:ext cx="5970279" cy="2906395"/>
                <a:chOff x="-23007" y="528363"/>
                <a:chExt cx="5970279" cy="2906395"/>
              </a:xfrm>
            </p:grpSpPr>
            <p:grpSp>
              <p:nvGrpSpPr>
                <p:cNvPr id="43" name="群組 42"/>
                <p:cNvGrpSpPr/>
                <p:nvPr/>
              </p:nvGrpSpPr>
              <p:grpSpPr bwMode="auto">
                <a:xfrm>
                  <a:off x="-23007" y="528363"/>
                  <a:ext cx="5970279" cy="2906395"/>
                  <a:chOff x="-23007" y="528363"/>
                  <a:chExt cx="5970279" cy="2906395"/>
                </a:xfrm>
              </p:grpSpPr>
              <p:grpSp>
                <p:nvGrpSpPr>
                  <p:cNvPr id="45" name="群組 44"/>
                  <p:cNvGrpSpPr/>
                  <p:nvPr/>
                </p:nvGrpSpPr>
                <p:grpSpPr bwMode="auto">
                  <a:xfrm>
                    <a:off x="-23007" y="528363"/>
                    <a:ext cx="5970279" cy="2906395"/>
                    <a:chOff x="-23007" y="528363"/>
                    <a:chExt cx="5970279" cy="2906395"/>
                  </a:xfrm>
                </p:grpSpPr>
                <p:grpSp>
                  <p:nvGrpSpPr>
                    <p:cNvPr id="47" name="群組 46"/>
                    <p:cNvGrpSpPr/>
                    <p:nvPr/>
                  </p:nvGrpSpPr>
                  <p:grpSpPr bwMode="auto">
                    <a:xfrm>
                      <a:off x="-23007" y="528363"/>
                      <a:ext cx="5970279" cy="2906395"/>
                      <a:chOff x="-23007" y="528363"/>
                      <a:chExt cx="5970279" cy="2906395"/>
                    </a:xfrm>
                  </p:grpSpPr>
                  <p:grpSp>
                    <p:nvGrpSpPr>
                      <p:cNvPr id="49" name="群組 48"/>
                      <p:cNvGrpSpPr/>
                      <p:nvPr/>
                    </p:nvGrpSpPr>
                    <p:grpSpPr bwMode="auto">
                      <a:xfrm>
                        <a:off x="-23007" y="528363"/>
                        <a:ext cx="5760293" cy="2906395"/>
                        <a:chOff x="-23007" y="528363"/>
                        <a:chExt cx="5760293" cy="2906395"/>
                      </a:xfrm>
                    </p:grpSpPr>
                    <p:pic>
                      <p:nvPicPr>
                        <p:cNvPr id="51" name="圖片 50"/>
                        <p:cNvPicPr>
                          <a:picLocks noChangeAspect="1"/>
                        </p:cNvPicPr>
                        <p:nvPr/>
                      </p:nvPicPr>
                      <p:blipFill>
                        <a:blip r:embed="rId1" cstate="print">
                          <a:extLst>
                            <a:ext uri="{28A0092B-C50C-407E-A947-70E740481C1C}">
                              <a14:useLocalDpi xmlns:a14="http://schemas.microsoft.com/office/drawing/2010/main" val="0"/>
                            </a:ext>
                          </a:extLst>
                        </a:blip>
                        <a:srcRect l="24142" t="21834" r="25658" b="29887"/>
                        <a:stretch>
                          <a:fillRect/>
                        </a:stretch>
                      </p:blipFill>
                      <p:spPr bwMode="auto">
                        <a:xfrm>
                          <a:off x="-23007" y="528363"/>
                          <a:ext cx="5372100" cy="290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文字方塊 19"/>
                        <p:cNvSpPr txBox="1">
                          <a:spLocks noChangeArrowheads="1"/>
                        </p:cNvSpPr>
                        <p:nvPr/>
                      </p:nvSpPr>
                      <p:spPr bwMode="auto">
                        <a:xfrm>
                          <a:off x="3650860" y="628869"/>
                          <a:ext cx="2086426" cy="464820"/>
                        </a:xfrm>
                        <a:prstGeom prst="rect">
                          <a:avLst/>
                        </a:prstGeom>
                        <a:solidFill>
                          <a:srgbClr val="FFFFFF"/>
                        </a:solidFill>
                        <a:ln w="38100">
                          <a:noFill/>
                          <a:miter lim="800000"/>
                        </a:ln>
                      </p:spPr>
                      <p:txBody>
                        <a:bodyPr rot="0" vert="horz" wrap="square" lIns="91440" tIns="45720" rIns="91440" bIns="45720" anchor="t" anchorCtr="0" upright="1">
                          <a:noAutofit/>
                        </a:bodyPr>
                        <a:lstStyle/>
                        <a:p>
                          <a:pPr>
                            <a:spcAft>
                              <a:spcPts val="0"/>
                            </a:spcAft>
                          </a:pPr>
                          <a:r>
                            <a:rPr lang="en-GB" sz="1200" b="1" dirty="0" err="1">
                              <a:effectLst/>
                              <a:latin typeface="Times New Roman" panose="02020603050405020304" pitchFamily="18" charset="0"/>
                              <a:ea typeface="SimSun" panose="02010600030101010101" pitchFamily="2" charset="-122"/>
                              <a:cs typeface="Times New Roman" panose="02020603050405020304" pitchFamily="18" charset="0"/>
                            </a:rPr>
                            <a:t>Aluminum</a:t>
                          </a:r>
                          <a:r>
                            <a:rPr lang="en-GB" sz="1200" b="1" dirty="0">
                              <a:effectLst/>
                              <a:latin typeface="Times New Roman" panose="02020603050405020304" pitchFamily="18" charset="0"/>
                              <a:ea typeface="SimSun" panose="02010600030101010101" pitchFamily="2" charset="-122"/>
                              <a:cs typeface="Times New Roman" panose="02020603050405020304" pitchFamily="18" charset="0"/>
                            </a:rPr>
                            <a:t> frame</a:t>
                          </a:r>
                          <a:endParaRPr lang="zh-TW" dirty="0">
                            <a:effectLst/>
                            <a:latin typeface="Sabon"/>
                            <a:ea typeface="SimSun" panose="02010600030101010101" pitchFamily="2" charset="-122"/>
                            <a:cs typeface="Times New Roman" panose="02020603050405020304" pitchFamily="18" charset="0"/>
                          </a:endParaRPr>
                        </a:p>
                      </p:txBody>
                    </p:sp>
                  </p:grpSp>
                  <p:sp>
                    <p:nvSpPr>
                      <p:cNvPr id="50" name="文字方塊 20"/>
                      <p:cNvSpPr txBox="1">
                        <a:spLocks noChangeArrowheads="1"/>
                      </p:cNvSpPr>
                      <p:nvPr/>
                    </p:nvSpPr>
                    <p:spPr bwMode="auto">
                      <a:xfrm>
                        <a:off x="3840481" y="1159246"/>
                        <a:ext cx="2106791" cy="52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1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Tempered glass</a:t>
                        </a:r>
                        <a:endParaRPr lang="zh-TW" sz="1600" dirty="0">
                          <a:solidFill>
                            <a:srgbClr val="000000"/>
                          </a:solidFill>
                          <a:effectLst/>
                          <a:latin typeface="Sabon"/>
                          <a:ea typeface="SimSun" panose="02010600030101010101" pitchFamily="2" charset="-122"/>
                          <a:cs typeface="Times New Roman" panose="02020603050405020304" pitchFamily="18" charset="0"/>
                        </a:endParaRPr>
                      </a:p>
                    </p:txBody>
                  </p:sp>
                </p:grpSp>
                <p:sp>
                  <p:nvSpPr>
                    <p:cNvPr id="48" name="文字方塊 47"/>
                    <p:cNvSpPr txBox="1">
                      <a:spLocks noChangeArrowheads="1"/>
                    </p:cNvSpPr>
                    <p:nvPr/>
                  </p:nvSpPr>
                  <p:spPr bwMode="auto">
                    <a:xfrm>
                      <a:off x="4049491" y="1405800"/>
                      <a:ext cx="908487" cy="384877"/>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spcAft>
                          <a:spcPts val="0"/>
                        </a:spcAft>
                      </a:pPr>
                      <a:r>
                        <a:rPr lang="en-GB" sz="24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EVA</a:t>
                      </a:r>
                      <a:endParaRPr lang="zh-TW" sz="3600" dirty="0">
                        <a:solidFill>
                          <a:srgbClr val="FF0000"/>
                        </a:solidFill>
                        <a:effectLst/>
                        <a:latin typeface="Sabon"/>
                        <a:ea typeface="SimSun" panose="02010600030101010101" pitchFamily="2" charset="-122"/>
                        <a:cs typeface="Times New Roman" panose="02020603050405020304" pitchFamily="18" charset="0"/>
                      </a:endParaRPr>
                    </a:p>
                  </p:txBody>
                </p:sp>
              </p:grpSp>
              <p:sp>
                <p:nvSpPr>
                  <p:cNvPr id="46" name="文字方塊 22"/>
                  <p:cNvSpPr txBox="1">
                    <a:spLocks noChangeArrowheads="1"/>
                  </p:cNvSpPr>
                  <p:nvPr/>
                </p:nvSpPr>
                <p:spPr bwMode="auto">
                  <a:xfrm>
                    <a:off x="4695758" y="1872653"/>
                    <a:ext cx="653336" cy="319217"/>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spcAft>
                        <a:spcPts val="0"/>
                      </a:spcAft>
                    </a:pPr>
                    <a:r>
                      <a:rPr lang="en-GB"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c-Si</a:t>
                    </a:r>
                    <a:endParaRPr lang="zh-TW" sz="3200" dirty="0">
                      <a:solidFill>
                        <a:srgbClr val="FF0000"/>
                      </a:solidFill>
                      <a:effectLst/>
                      <a:latin typeface="Sabon"/>
                      <a:ea typeface="SimSun" panose="02010600030101010101" pitchFamily="2" charset="-122"/>
                      <a:cs typeface="Times New Roman" panose="02020603050405020304" pitchFamily="18" charset="0"/>
                    </a:endParaRPr>
                  </a:p>
                </p:txBody>
              </p:sp>
            </p:grpSp>
            <p:sp>
              <p:nvSpPr>
                <p:cNvPr id="44" name="文字方塊 24"/>
                <p:cNvSpPr txBox="1">
                  <a:spLocks noChangeArrowheads="1"/>
                </p:cNvSpPr>
                <p:nvPr/>
              </p:nvSpPr>
              <p:spPr bwMode="auto">
                <a:xfrm>
                  <a:off x="3731246" y="2314702"/>
                  <a:ext cx="818219" cy="334173"/>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spcAft>
                      <a:spcPts val="0"/>
                    </a:spcAft>
                  </a:pPr>
                  <a:r>
                    <a:rPr lang="en-GB"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EVA</a:t>
                  </a:r>
                  <a:endParaRPr lang="zh-TW" sz="3200" dirty="0">
                    <a:solidFill>
                      <a:srgbClr val="FF0000"/>
                    </a:solidFill>
                    <a:effectLst/>
                    <a:latin typeface="Sabon"/>
                    <a:ea typeface="SimSun" panose="02010600030101010101" pitchFamily="2" charset="-122"/>
                    <a:cs typeface="Times New Roman" panose="02020603050405020304" pitchFamily="18" charset="0"/>
                  </a:endParaRPr>
                </a:p>
              </p:txBody>
            </p:sp>
          </p:grpSp>
          <p:sp>
            <p:nvSpPr>
              <p:cNvPr id="42" name="文字方塊 25"/>
              <p:cNvSpPr txBox="1">
                <a:spLocks noChangeArrowheads="1"/>
              </p:cNvSpPr>
              <p:nvPr/>
            </p:nvSpPr>
            <p:spPr bwMode="auto">
              <a:xfrm>
                <a:off x="3731247" y="2830001"/>
                <a:ext cx="1511888" cy="384877"/>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spcAft>
                    <a:spcPts val="0"/>
                  </a:spcAft>
                </a:pPr>
                <a:r>
                  <a:rPr lang="en-GB" sz="20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Back</a:t>
                </a:r>
                <a:r>
                  <a:rPr lang="en-GB"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Sheet</a:t>
                </a:r>
                <a:endParaRPr lang="zh-TW" sz="2800" dirty="0">
                  <a:solidFill>
                    <a:srgbClr val="FF0000"/>
                  </a:solidFill>
                  <a:effectLst/>
                  <a:latin typeface="Sabon"/>
                  <a:ea typeface="SimSun" panose="02010600030101010101" pitchFamily="2" charset="-122"/>
                  <a:cs typeface="Times New Roman" panose="02020603050405020304" pitchFamily="18" charset="0"/>
                </a:endParaRPr>
              </a:p>
            </p:txBody>
          </p:sp>
        </p:grpSp>
        <p:sp>
          <p:nvSpPr>
            <p:cNvPr id="40" name="文字方塊 26"/>
            <p:cNvSpPr txBox="1">
              <a:spLocks noChangeArrowheads="1"/>
            </p:cNvSpPr>
            <p:nvPr/>
          </p:nvSpPr>
          <p:spPr bwMode="auto">
            <a:xfrm>
              <a:off x="2522217" y="2887979"/>
              <a:ext cx="2027248" cy="503073"/>
            </a:xfrm>
            <a:prstGeom prst="rect">
              <a:avLst/>
            </a:prstGeom>
            <a:noFill/>
            <a:ln w="38100">
              <a:noFill/>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spcAft>
                  <a:spcPts val="0"/>
                </a:spcAft>
              </a:pPr>
              <a:r>
                <a:rPr lang="en-GB" sz="1200" b="1" dirty="0">
                  <a:effectLst/>
                  <a:latin typeface="Times New Roman" panose="02020603050405020304" pitchFamily="18" charset="0"/>
                  <a:ea typeface="SimSun" panose="02010600030101010101" pitchFamily="2" charset="-122"/>
                  <a:cs typeface="Times New Roman" panose="02020603050405020304" pitchFamily="18" charset="0"/>
                </a:rPr>
                <a:t>Junction Box</a:t>
              </a:r>
              <a:endParaRPr lang="zh-TW" dirty="0">
                <a:effectLst/>
                <a:latin typeface="Sabon"/>
                <a:ea typeface="SimSun" panose="02010600030101010101" pitchFamily="2" charset="-122"/>
                <a:cs typeface="Times New Roman" panose="02020603050405020304" pitchFamily="18" charset="0"/>
              </a:endParaRPr>
            </a:p>
          </p:txBody>
        </p:sp>
      </p:grpSp>
      <p:sp>
        <p:nvSpPr>
          <p:cNvPr id="53" name="object 6"/>
          <p:cNvSpPr/>
          <p:nvPr/>
        </p:nvSpPr>
        <p:spPr>
          <a:xfrm>
            <a:off x="9972442" y="2709928"/>
            <a:ext cx="2177796" cy="2672304"/>
          </a:xfrm>
          <a:prstGeom prst="rect">
            <a:avLst/>
          </a:prstGeom>
          <a:blipFill>
            <a:blip r:embed="rId2" cstate="print"/>
            <a:srcRect/>
            <a:stretch>
              <a:fillRect t="-71773" b="-1"/>
            </a:stretch>
          </a:blipFill>
        </p:spPr>
        <p:txBody>
          <a:bodyPr wrap="square" lIns="0" tIns="0" rIns="0" bIns="0" rtlCol="0"/>
          <a:lstStyle/>
          <a:p/>
        </p:txBody>
      </p:sp>
      <p:sp>
        <p:nvSpPr>
          <p:cNvPr id="54" name="object 5"/>
          <p:cNvSpPr/>
          <p:nvPr/>
        </p:nvSpPr>
        <p:spPr>
          <a:xfrm>
            <a:off x="5540407" y="3293379"/>
            <a:ext cx="2846378" cy="2007330"/>
          </a:xfrm>
          <a:prstGeom prst="rect">
            <a:avLst/>
          </a:prstGeom>
          <a:blipFill>
            <a:blip r:embed="rId3" cstate="print"/>
            <a:stretch>
              <a:fillRect/>
            </a:stretch>
          </a:blipFill>
        </p:spPr>
        <p:txBody>
          <a:bodyPr wrap="square" lIns="0" tIns="0" rIns="0" bIns="0" rtlCol="0"/>
          <a:lstStyle/>
          <a:p/>
        </p:txBody>
      </p:sp>
      <p:sp>
        <p:nvSpPr>
          <p:cNvPr id="55" name="向右箭號 19"/>
          <p:cNvSpPr/>
          <p:nvPr/>
        </p:nvSpPr>
        <p:spPr>
          <a:xfrm>
            <a:off x="8725462" y="3923435"/>
            <a:ext cx="1114896" cy="7472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6096000" y="1185415"/>
            <a:ext cx="5405377" cy="1323439"/>
          </a:xfrm>
          <a:prstGeom prst="rect">
            <a:avLst/>
          </a:prstGeom>
          <a:solidFill>
            <a:srgbClr val="00B0F0"/>
          </a:solidFill>
          <a:ln w="38100">
            <a:solidFill>
              <a:schemeClr val="tx1"/>
            </a:solidFill>
          </a:ln>
        </p:spPr>
        <p:txBody>
          <a:bodyPr wrap="square" rtlCol="0">
            <a:spAutoFit/>
          </a:bodyPr>
          <a:lstStyle/>
          <a:p>
            <a:pPr algn="just"/>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將太陽能電池片以熱處理去除</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EVA</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與背板等有機物質，並從太陽能電池片中回收有價物質與金屬導線，能有效分離金屬與有機黏劑，並將所有有機黏劑消除，減少大部分廢棄物體積</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文字方塊 28"/>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2" name="矩形 1"/>
          <p:cNvSpPr/>
          <p:nvPr/>
        </p:nvSpPr>
        <p:spPr>
          <a:xfrm>
            <a:off x="805543" y="995950"/>
            <a:ext cx="10580914" cy="4278094"/>
          </a:xfrm>
          <a:prstGeom prst="rect">
            <a:avLst/>
          </a:prstGeom>
        </p:spPr>
        <p:txBody>
          <a:bodyPr wrap="square">
            <a:spAutoFit/>
          </a:bodyPr>
          <a:lstStyle/>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前言</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循環經濟簡介</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邁向循環經濟之路</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循環經濟效應</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淨零碳排</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資源循環案例</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highlight>
                  <a:srgbClr val="FFFF00"/>
                </a:highlight>
                <a:latin typeface="微軟正黑體" panose="020B0604030504040204" pitchFamily="34" charset="-120"/>
                <a:ea typeface="微軟正黑體" panose="020B0604030504040204" pitchFamily="34" charset="-120"/>
              </a:rPr>
              <a:t>結語</a:t>
            </a:r>
            <a:endParaRPr lang="zh-TW" altLang="en-US" sz="3200" dirty="0">
              <a:highlight>
                <a:srgbClr val="FFFF00"/>
              </a:highlight>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0313377" y="5888981"/>
            <a:ext cx="1878623"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簡報大綱</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9" name="文字方塊 8"/>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3" name="文字方塊 2"/>
          <p:cNvSpPr txBox="1"/>
          <p:nvPr/>
        </p:nvSpPr>
        <p:spPr>
          <a:xfrm>
            <a:off x="192598" y="918696"/>
            <a:ext cx="7579359" cy="646331"/>
          </a:xfrm>
          <a:prstGeom prst="rect">
            <a:avLst/>
          </a:prstGeom>
          <a:noFill/>
        </p:spPr>
        <p:txBody>
          <a:bodyPr wrap="square" rtlCol="0">
            <a:spAutoFit/>
          </a:bodyPr>
          <a:lstStyle/>
          <a:p>
            <a:pPr algn="just"/>
            <a:r>
              <a:rPr kumimoji="1" lang="zh-TW" altLang="en-US" sz="3600" dirty="0">
                <a:latin typeface="微軟正黑體" panose="020B0604030504040204" pitchFamily="34" charset="-120"/>
                <a:ea typeface="微軟正黑體" panose="020B0604030504040204" pitchFamily="34" charset="-120"/>
              </a:rPr>
              <a:t>常善救物，故無棄物</a:t>
            </a:r>
            <a:r>
              <a:rPr kumimoji="1" lang="en-US" altLang="zh-TW" sz="3600" dirty="0">
                <a:latin typeface="微軟正黑體" panose="020B0604030504040204" pitchFamily="34" charset="-120"/>
                <a:ea typeface="微軟正黑體" panose="020B0604030504040204" pitchFamily="34" charset="-120"/>
              </a:rPr>
              <a:t>-</a:t>
            </a:r>
            <a:r>
              <a:rPr kumimoji="1" lang="zh-TW" altLang="en-US" sz="3600" dirty="0">
                <a:latin typeface="微軟正黑體" panose="020B0604030504040204" pitchFamily="34" charset="-120"/>
                <a:ea typeface="微軟正黑體" panose="020B0604030504040204" pitchFamily="34" charset="-120"/>
              </a:rPr>
              <a:t>老子</a:t>
            </a:r>
            <a:r>
              <a:rPr kumimoji="1" lang="en-US" altLang="zh-TW" sz="3600" dirty="0">
                <a:latin typeface="微軟正黑體" panose="020B0604030504040204" pitchFamily="34" charset="-120"/>
                <a:ea typeface="微軟正黑體" panose="020B0604030504040204" pitchFamily="34" charset="-120"/>
              </a:rPr>
              <a:t>&lt;</a:t>
            </a:r>
            <a:r>
              <a:rPr kumimoji="1" lang="zh-TW" altLang="en-US" sz="3600" dirty="0">
                <a:latin typeface="微軟正黑體" panose="020B0604030504040204" pitchFamily="34" charset="-120"/>
                <a:ea typeface="微軟正黑體" panose="020B0604030504040204" pitchFamily="34" charset="-120"/>
              </a:rPr>
              <a:t>道德經</a:t>
            </a:r>
            <a:r>
              <a:rPr kumimoji="1" lang="en-US" altLang="zh-TW" sz="3600" dirty="0">
                <a:latin typeface="微軟正黑體" panose="020B0604030504040204" pitchFamily="34" charset="-120"/>
                <a:ea typeface="微軟正黑體" panose="020B0604030504040204" pitchFamily="34" charset="-120"/>
              </a:rPr>
              <a:t>&gt;</a:t>
            </a:r>
            <a:endParaRPr kumimoji="1" lang="zh-TW" altLang="en-US" sz="36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11060852" y="5905212"/>
            <a:ext cx="1131147"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結語</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a:off x="192598" y="1633183"/>
            <a:ext cx="11453025" cy="3416320"/>
          </a:xfrm>
          <a:prstGeom prst="rect">
            <a:avLst/>
          </a:prstGeom>
          <a:noFill/>
        </p:spPr>
        <p:txBody>
          <a:bodyPr wrap="square" rtlCol="0">
            <a:spAutoFit/>
          </a:bodyPr>
          <a:lstStyle/>
          <a:p>
            <a:pPr marL="342900" indent="-342900">
              <a:buFont typeface="Arial" panose="020B0604020202020204" pitchFamily="34" charset="0"/>
              <a:buChar char="•"/>
            </a:pPr>
            <a:r>
              <a:rPr kumimoji="1" lang="zh-TW" altLang="en-US" sz="2400" dirty="0">
                <a:latin typeface="微軟正黑體" panose="020B0604030504040204" pitchFamily="34" charset="-120"/>
                <a:ea typeface="微軟正黑體" panose="020B0604030504040204" pitchFamily="34" charset="-120"/>
              </a:rPr>
              <a:t>相較於線性經濟下，產品的資源價值逐漸被降低，最終只能被丟棄或焚化的概念</a:t>
            </a:r>
            <a:r>
              <a:rPr kumimoji="1" lang="en-US" altLang="zh-TW" sz="2400" dirty="0">
                <a:latin typeface="微軟正黑體" panose="020B0604030504040204" pitchFamily="34" charset="-120"/>
                <a:ea typeface="微軟正黑體" panose="020B0604030504040204" pitchFamily="34" charset="-120"/>
              </a:rPr>
              <a:t> ; </a:t>
            </a:r>
            <a:r>
              <a:rPr kumimoji="1" lang="zh-TW" altLang="en-US" sz="2400" dirty="0">
                <a:latin typeface="微軟正黑體" panose="020B0604030504040204" pitchFamily="34" charset="-120"/>
                <a:ea typeface="微軟正黑體" panose="020B0604030504040204" pitchFamily="34" charset="-120"/>
              </a:rPr>
              <a:t>循環經濟使用再生能源、拒絕使用無法再利用的有毒化學物質，藉由重新設計材料、產品、製程及商業模式，避免廢棄物的產生，確保資源的價值在任何時刻皆能最大化，因此資源能夠循環再生、不斷被運用。</a:t>
            </a:r>
            <a:endParaRPr kumimoji="1"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endParaRPr kumimoji="1"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kumimoji="1" lang="zh-TW" altLang="en-US" sz="2400" dirty="0">
                <a:latin typeface="微軟正黑體" panose="020B0604030504040204" pitchFamily="34" charset="-120"/>
                <a:ea typeface="微軟正黑體" panose="020B0604030504040204" pitchFamily="34" charset="-120"/>
              </a:rPr>
              <a:t>光電產業不僅僅只與電子</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光電產業有關，除了內部可以達成良好的循環經濟外，也可以藉由彙整其他產業的力量，達到重新利用、降階使用、回收還原等目標。</a:t>
            </a:r>
            <a:r>
              <a:rPr kumimoji="1"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未來電子產業生產的廢棄物代表的不再是污染、難以處理的標籤，而是代表將進入下個循環，並被完美的重新利用，達到工業上的生生不息。</a:t>
            </a:r>
            <a:endParaRPr kumimoji="1" lang="zh-TW" altLang="en-US" sz="24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2" name="矩形 1"/>
          <p:cNvSpPr/>
          <p:nvPr/>
        </p:nvSpPr>
        <p:spPr>
          <a:xfrm>
            <a:off x="805543" y="995950"/>
            <a:ext cx="10580914" cy="4278094"/>
          </a:xfrm>
          <a:prstGeom prst="rect">
            <a:avLst/>
          </a:prstGeom>
        </p:spPr>
        <p:txBody>
          <a:bodyPr wrap="square">
            <a:spAutoFit/>
          </a:bodyPr>
          <a:lstStyle/>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前言</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highlight>
                  <a:srgbClr val="FFFF00"/>
                </a:highlight>
                <a:latin typeface="微軟正黑體" panose="020B0604030504040204" pitchFamily="34" charset="-120"/>
                <a:ea typeface="微軟正黑體" panose="020B0604030504040204" pitchFamily="34" charset="-120"/>
              </a:rPr>
              <a:t>循環經濟簡介</a:t>
            </a:r>
            <a:endParaRPr lang="en-US" altLang="zh-TW" sz="3200" dirty="0">
              <a:highlight>
                <a:srgbClr val="FFFF00"/>
              </a:highlight>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邁向循環經濟之路</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循環經濟效應</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淨零碳排</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資源循環案例</a:t>
            </a:r>
            <a:endParaRPr lang="en-US" altLang="zh-TW" sz="3200" dirty="0">
              <a:latin typeface="微軟正黑體" panose="020B0604030504040204" pitchFamily="34" charset="-120"/>
              <a:ea typeface="微軟正黑體" panose="020B0604030504040204" pitchFamily="34" charset="-120"/>
            </a:endParaRPr>
          </a:p>
          <a:p>
            <a:pPr marL="457200" indent="-457200" algn="just">
              <a:spcBef>
                <a:spcPct val="50000"/>
              </a:spcBef>
              <a:buClrTx/>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結語</a:t>
            </a:r>
            <a:endParaRPr lang="zh-TW" altLang="en-US" sz="32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0313377" y="5888981"/>
            <a:ext cx="1878623"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簡報大綱</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9" name="文字方塊 8"/>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0" y="0"/>
            <a:ext cx="12192000" cy="6858000"/>
            <a:chOff x="0" y="0"/>
            <a:chExt cx="12192000" cy="6858000"/>
          </a:xfrm>
        </p:grpSpPr>
        <p:sp>
          <p:nvSpPr>
            <p:cNvPr id="7" name="文字方塊 6"/>
            <p:cNvSpPr txBox="1"/>
            <p:nvPr/>
          </p:nvSpPr>
          <p:spPr>
            <a:xfrm>
              <a:off x="0" y="735213"/>
              <a:ext cx="12192000" cy="4799568"/>
            </a:xfrm>
            <a:prstGeom prst="rect">
              <a:avLst/>
            </a:prstGeom>
            <a:solidFill>
              <a:srgbClr val="F0FFF0"/>
            </a:solidFill>
          </p:spPr>
          <p:txBody>
            <a:bodyPr wrap="square" rtlCol="0">
              <a:spAutoFit/>
            </a:bodyPr>
            <a:lstStyle/>
            <a:p>
              <a:endParaRPr kumimoji="1" lang="zh-TW" altLang="en-US"/>
            </a:p>
          </p:txBody>
        </p:sp>
        <p:sp>
          <p:nvSpPr>
            <p:cNvPr id="5" name="文字方塊 4"/>
            <p:cNvSpPr txBox="1"/>
            <p:nvPr/>
          </p:nvSpPr>
          <p:spPr>
            <a:xfrm>
              <a:off x="0" y="5537200"/>
              <a:ext cx="12192000" cy="1320800"/>
            </a:xfrm>
            <a:prstGeom prst="rect">
              <a:avLst/>
            </a:prstGeom>
            <a:solidFill>
              <a:schemeClr val="accent6">
                <a:lumMod val="50000"/>
              </a:schemeClr>
            </a:solidFill>
          </p:spPr>
          <p:txBody>
            <a:bodyPr wrap="square" rtlCol="0">
              <a:spAutoFit/>
            </a:bodyPr>
            <a:lstStyle/>
            <a:p>
              <a:endParaRPr kumimoji="1" lang="zh-TW" altLang="en-US"/>
            </a:p>
          </p:txBody>
        </p:sp>
        <p:sp>
          <p:nvSpPr>
            <p:cNvPr id="6" name="文字方塊 5"/>
            <p:cNvSpPr txBox="1"/>
            <p:nvPr/>
          </p:nvSpPr>
          <p:spPr>
            <a:xfrm>
              <a:off x="0" y="0"/>
              <a:ext cx="12192000" cy="737632"/>
            </a:xfrm>
            <a:prstGeom prst="rect">
              <a:avLst/>
            </a:prstGeom>
            <a:solidFill>
              <a:schemeClr val="accent6">
                <a:lumMod val="50000"/>
              </a:schemeClr>
            </a:solidFill>
          </p:spPr>
          <p:txBody>
            <a:bodyPr wrap="square" rtlCol="0">
              <a:spAutoFit/>
            </a:bodyPr>
            <a:lstStyle/>
            <a:p>
              <a:endParaRPr kumimoji="1" lang="zh-TW" altLang="en-US"/>
            </a:p>
          </p:txBody>
        </p:sp>
      </p:grpSp>
      <p:sp>
        <p:nvSpPr>
          <p:cNvPr id="15" name="文字方塊 14"/>
          <p:cNvSpPr txBox="1"/>
          <p:nvPr/>
        </p:nvSpPr>
        <p:spPr>
          <a:xfrm>
            <a:off x="114300" y="1013519"/>
            <a:ext cx="11963400" cy="3481851"/>
          </a:xfrm>
          <a:prstGeom prst="rect">
            <a:avLst/>
          </a:prstGeom>
          <a:noFill/>
        </p:spPr>
        <p:txBody>
          <a:bodyPr wrap="square" rtlCol="0">
            <a:spAutoFit/>
          </a:bodyPr>
          <a:lstStyle/>
          <a:p>
            <a:pPr algn="just"/>
            <a:r>
              <a:rPr kumimoji="1" lang="zh-TW" altLang="en-US" sz="2400" dirty="0">
                <a:solidFill>
                  <a:srgbClr val="002060"/>
                </a:solidFill>
                <a:latin typeface="微軟正黑體" panose="020B0604030504040204" pitchFamily="34" charset="-120"/>
                <a:ea typeface="微軟正黑體" panose="020B0604030504040204" pitchFamily="34" charset="-120"/>
              </a:rPr>
              <a:t>線性經濟釀成的當代困境</a:t>
            </a:r>
            <a:endParaRPr kumimoji="1" lang="zh-TW" altLang="en-US" sz="2400" dirty="0">
              <a:solidFill>
                <a:srgbClr val="002060"/>
              </a:solidFill>
              <a:latin typeface="微軟正黑體" panose="020B0604030504040204" pitchFamily="34" charset="-120"/>
              <a:ea typeface="微軟正黑體" panose="020B0604030504040204" pitchFamily="34" charset="-120"/>
            </a:endParaRPr>
          </a:p>
          <a:p>
            <a:pPr algn="just"/>
            <a:endParaRPr kumimoji="1" lang="zh-TW" altLang="en-US" dirty="0">
              <a:latin typeface="微軟正黑體" panose="020B0604030504040204" pitchFamily="34" charset="-120"/>
              <a:ea typeface="微軟正黑體" panose="020B0604030504040204" pitchFamily="34" charset="-120"/>
            </a:endParaRPr>
          </a:p>
          <a:p>
            <a:pPr algn="just">
              <a:lnSpc>
                <a:spcPct val="130000"/>
              </a:lnSpc>
            </a:pPr>
            <a:r>
              <a:rPr kumimoji="1" lang="zh-TW" altLang="en-US" sz="2800" dirty="0">
                <a:latin typeface="微軟正黑體" panose="020B0604030504040204" pitchFamily="34" charset="-120"/>
                <a:ea typeface="微軟正黑體" panose="020B0604030504040204" pitchFamily="34" charset="-120"/>
              </a:rPr>
              <a:t>工業革命以前，人類文化以農業為核心，製造業、服務業只是生活專業化的配角，人類並未特別體認到資源循環再生的重要。但其實天地萬物自有循環、生生不息的運行規律，經濟活動若能達成天人共生、物質循環的模式，人類的生產模式、生活型態、生態維護就能三位一體、持續互動、和諧共生。農業時代就是循環經濟的雛形。</a:t>
            </a:r>
            <a:endParaRPr kumimoji="1" lang="zh-TW" altLang="en-US" sz="28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0363199" y="5888981"/>
            <a:ext cx="1828801" cy="584775"/>
          </a:xfrm>
          <a:prstGeom prst="rect">
            <a:avLst/>
          </a:prstGeom>
          <a:noFill/>
        </p:spPr>
        <p:txBody>
          <a:bodyPr wrap="square" rtlCol="0">
            <a:spAutoFit/>
          </a:bodyPr>
          <a:lstStyle/>
          <a:p>
            <a:pPr algn="r"/>
            <a:r>
              <a:rPr kumimoji="1" lang="zh-TW" altLang="en-US" sz="3200" dirty="0">
                <a:solidFill>
                  <a:srgbClr val="FFFF00"/>
                </a:solidFill>
                <a:latin typeface="源泉圓體 TTF Medium" panose="020B0600000000000000" pitchFamily="34" charset="-120"/>
                <a:ea typeface="源泉圓體 TTF Medium" panose="020B0600000000000000" pitchFamily="34" charset="-120"/>
              </a:rPr>
              <a:t>線性經濟</a:t>
            </a:r>
            <a:endParaRPr kumimoji="1" lang="zh-TW" altLang="en-US" sz="3200" dirty="0">
              <a:solidFill>
                <a:srgbClr val="FFFF00"/>
              </a:solidFill>
              <a:latin typeface="源泉圓體 TTF Medium" panose="020B0600000000000000" pitchFamily="34" charset="-120"/>
              <a:ea typeface="源泉圓體 TTF Medium" panose="020B0600000000000000" pitchFamily="34" charset="-120"/>
            </a:endParaRPr>
          </a:p>
        </p:txBody>
      </p:sp>
      <p:sp>
        <p:nvSpPr>
          <p:cNvPr id="10" name="文字方塊 9"/>
          <p:cNvSpPr txBox="1"/>
          <p:nvPr/>
        </p:nvSpPr>
        <p:spPr>
          <a:xfrm rot="10800000" flipH="1" flipV="1">
            <a:off x="101600" y="41567"/>
            <a:ext cx="9897165" cy="707886"/>
          </a:xfrm>
          <a:prstGeom prst="rect">
            <a:avLst/>
          </a:prstGeom>
          <a:noFill/>
        </p:spPr>
        <p:txBody>
          <a:bodyPr wrap="square" rtlCol="0">
            <a:spAutoFit/>
          </a:bodyPr>
          <a:lstStyle/>
          <a:p>
            <a:r>
              <a:rPr kumimoji="1" lang="zh-TW" altLang="en-US" sz="4000" dirty="0">
                <a:solidFill>
                  <a:srgbClr val="FF0000"/>
                </a:solidFill>
                <a:latin typeface="源泉圓體 TTF Medium" panose="020B0600000000000000" pitchFamily="34" charset="-120"/>
                <a:ea typeface="源泉圓體 TTF Medium" panose="020B0600000000000000" pitchFamily="34" charset="-120"/>
              </a:rPr>
              <a:t>臺灣電子產業資源循環技術開發與未來展望</a:t>
            </a:r>
            <a:endParaRPr kumimoji="1" lang="zh-TW" altLang="en-US" sz="4000" dirty="0">
              <a:solidFill>
                <a:srgbClr val="FF0000"/>
              </a:solidFill>
              <a:latin typeface="源泉圓體 TTF Medium" panose="020B0600000000000000" pitchFamily="34" charset="-120"/>
              <a:ea typeface="源泉圓體 TTF Medium" panose="020B0600000000000000" pitchFamily="34" charset="-12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7926_1*l_h_i*1_1_1"/>
  <p:tag name="KSO_WM_TEMPLATE_CATEGORY" val="diagram"/>
  <p:tag name="KSO_WM_TEMPLATE_INDEX" val="20237926"/>
  <p:tag name="KSO_WM_UNIT_LAYERLEVEL" val="1_1_1"/>
  <p:tag name="KSO_WM_TAG_VERSION" val="3.0"/>
  <p:tag name="KSO_WM_BEAUTIFY_FLAG" val="#wm#"/>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11.xml><?xml version="1.0" encoding="utf-8"?>
<p:tagLst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7926_1*l_h_a*1_2_1"/>
  <p:tag name="KSO_WM_TEMPLATE_CATEGORY" val="diagram"/>
  <p:tag name="KSO_WM_TEMPLATE_INDEX" val="20237926"/>
  <p:tag name="KSO_WM_UNIT_LAYERLEVEL" val="1_1_1"/>
  <p:tag name="KSO_WM_TAG_VERSION" val="3.0"/>
  <p:tag name="KSO_WM_BEAUTIFY_FLAG" val="#wm#"/>
  <p:tag name="KSO_WM_UNIT_PRESET_TEXT" val="Title"/>
  <p:tag name="KSO_WM_UNIT_TEXT_FILL_FORE_SCHEMECOLOR_INDEX" val="1"/>
  <p:tag name="KSO_WM_UNIT_TEXT_FILL_TYPE" val="1"/>
  <p:tag name="KSO_WM_UNIT_USESOURCEFORMAT_APPLY" val="1"/>
</p:tagLst>
</file>

<file path=ppt/tags/tag12.xml><?xml version="1.0" encoding="utf-8"?>
<p:tagLst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7926_1*l_h_i*1_2_1"/>
  <p:tag name="KSO_WM_TEMPLATE_CATEGORY" val="diagram"/>
  <p:tag name="KSO_WM_TEMPLATE_INDEX" val="20237926"/>
  <p:tag name="KSO_WM_UNIT_LAYERLEVEL" val="1_1_1"/>
  <p:tag name="KSO_WM_TAG_VERSION" val="3.0"/>
  <p:tag name="KSO_WM_BEAUTIFY_FLAG" val="#wm#"/>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13.xml><?xml version="1.0" encoding="utf-8"?>
<p:tagLst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7926_1*l_h_f*1_2_1"/>
  <p:tag name="KSO_WM_TEMPLATE_CATEGORY" val="diagram"/>
  <p:tag name="KSO_WM_TEMPLATE_INDEX" val="20237926"/>
  <p:tag name="KSO_WM_UNIT_LAYERLEVEL" val="1_1_1"/>
  <p:tag name="KSO_WM_TAG_VERSION" val="3.0"/>
  <p:tag name="KSO_WM_BEAUTIFY_FLAG" val="#wm#"/>
  <p:tag name="KSO_WM_UNIT_PRESET_TEXT" val="Presentations are communication tools that can be used as demonstrations."/>
  <p:tag name="KSO_WM_UNIT_TEXT_FILL_FORE_SCHEMECOLOR_INDEX" val="1"/>
  <p:tag name="KSO_WM_UNIT_TEXT_FILL_TYPE" val="1"/>
  <p:tag name="KSO_WM_UNIT_USESOURCEFORMAT_APPLY" val="1"/>
</p:tagLst>
</file>

<file path=ppt/tags/tag14.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271*363.279"/>
  <p:tag name="KSO_WM_SLIDE_POSITION" val="54.9146*140.56"/>
  <p:tag name="KSO_WM_SLIDE_LAYOUT" val="a_d_l"/>
  <p:tag name="KSO_WM_SLIDE_LAYOUT_CNT" val="1_2_1"/>
  <p:tag name="KSO_WM_SPECIAL_SOURCE" val="bdnull"/>
  <p:tag name="KSO_WM_TEMPLATE_INDEX" val="20238201"/>
  <p:tag name="KSO_WM_TEMPLATE_SUBCATEGORY" val="0"/>
  <p:tag name="KSO_WM_SLIDE_INDEX" val="1"/>
  <p:tag name="KSO_WM_TAG_VERSION" val="3.0"/>
  <p:tag name="KSO_WM_SLIDE_ID" val="custom20238201_1"/>
  <p:tag name="KSO_WM_SLIDE_ITEM_CNT" val="3"/>
  <p:tag name="KSO_WM_DIAGRAM_GROUP_CODE" val="l1-1"/>
  <p:tag name="KSO_WM_SLIDE_DIAGTYPE" va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8201"/>
  <p:tag name="KSO_WM_UNIT_ID" val="custom20238201_1*a*1"/>
  <p:tag name="KSO_WM_DIAGRAM_GROUP_CODE" val="l1-1"/>
  <p:tag name="KSO_WM_UNIT_USESOURCEFORMAT_APPLY" val="1"/>
  <p:tag name="KSO_WM_UNIT_PRESET_TEXT" val="Your title here"/>
  <p:tag name="KSO_WM_UNIT_TEXT_FILL_FORE_SCHEMECOLOR_INDEX" val="13"/>
  <p:tag name="KSO_WM_UNIT_TEXT_FILL_TYPE" val="1"/>
</p:tagLst>
</file>

<file path=ppt/tags/tag6.xml><?xml version="1.0" encoding="utf-8"?>
<p:tagLst xmlns:p="http://schemas.openxmlformats.org/presentationml/2006/main">
  <p:tag name="KSO_WM_BEAUTIFY_FLAG" val="#wm#"/>
  <p:tag name="KSO_WM_UNIT_VALUE" val="1245*563"/>
  <p:tag name="KSO_WM_UNIT_HIGHLIGHT" val="0"/>
  <p:tag name="KSO_WM_UNIT_COMPATIBLE" val="0"/>
  <p:tag name="KSO_WM_UNIT_DIAGRAM_ISNUMVISUAL" val="0"/>
  <p:tag name="KSO_WM_UNIT_DIAGRAM_ISREFERUNIT" val="0"/>
  <p:tag name="KSO_WM_UNIT_TYPE" val="d"/>
  <p:tag name="KSO_WM_UNIT_INDEX" val="2"/>
  <p:tag name="KSO_WM_UNIT_ID" val="custom20238201_1*d*2"/>
  <p:tag name="KSO_WM_TEMPLATE_CATEGORY" val="custom"/>
  <p:tag name="KSO_WM_TEMPLATE_INDEX" val="20238201"/>
  <p:tag name="KSO_WM_UNIT_LAYERLEVEL" val="1"/>
  <p:tag name="KSO_WM_TAG_VERSION" val="3.0"/>
  <p:tag name="KSO_WM_DIAGRAM_GROUP_CODE" val="l1-1"/>
  <p:tag name="KSO_WM_UNIT_LINE_FORE_SCHEMECOLOR_INDEX" val="1"/>
  <p:tag name="KSO_WM_UNIT_LINE_FILL_TYPE" val="2"/>
  <p:tag name="KSO_WM_UNIT_USESOURCEFORMAT_APPLY" val="1"/>
</p:tagLst>
</file>

<file path=ppt/tags/tag7.xml><?xml version="1.0" encoding="utf-8"?>
<p:tagLst xmlns:p="http://schemas.openxmlformats.org/presentationml/2006/main">
  <p:tag name="KSO_WM_BEAUTIFY_FLAG" val="#wm#"/>
  <p:tag name="KSO_WM_UNIT_VALUE" val="1245*706"/>
  <p:tag name="KSO_WM_UNIT_HIGHLIGHT" val="0"/>
  <p:tag name="KSO_WM_UNIT_COMPATIBLE" val="0"/>
  <p:tag name="KSO_WM_UNIT_DIAGRAM_ISNUMVISUAL" val="0"/>
  <p:tag name="KSO_WM_UNIT_DIAGRAM_ISREFERUNIT" val="0"/>
  <p:tag name="KSO_WM_UNIT_TYPE" val="d"/>
  <p:tag name="KSO_WM_UNIT_INDEX" val="1"/>
  <p:tag name="KSO_WM_UNIT_ID" val="custom20238201_1*d*1"/>
  <p:tag name="KSO_WM_TEMPLATE_CATEGORY" val="custom"/>
  <p:tag name="KSO_WM_TEMPLATE_INDEX" val="20238201"/>
  <p:tag name="KSO_WM_UNIT_LAYERLEVEL" val="1"/>
  <p:tag name="KSO_WM_TAG_VERSION" val="3.0"/>
  <p:tag name="KSO_WM_DIAGRAM_GROUP_CODE" val="l1-1"/>
  <p:tag name="KSO_WM_UNIT_LINE_FORE_SCHEMECOLOR_INDEX" val="1"/>
  <p:tag name="KSO_WM_UNIT_LINE_FILL_TYPE" val="2"/>
  <p:tag name="KSO_WM_UNIT_USESOURCEFORMAT_APPLY" val="1"/>
</p:tagLst>
</file>

<file path=ppt/tags/tag8.xml><?xml version="1.0" encoding="utf-8"?>
<p:tagLst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7926_1*l_h_f*1_1_1"/>
  <p:tag name="KSO_WM_TEMPLATE_CATEGORY" val="diagram"/>
  <p:tag name="KSO_WM_TEMPLATE_INDEX" val="20237926"/>
  <p:tag name="KSO_WM_UNIT_LAYERLEVEL" val="1_1_1"/>
  <p:tag name="KSO_WM_TAG_VERSION" val="3.0"/>
  <p:tag name="KSO_WM_BEAUTIFY_FLAG" val="#wm#"/>
  <p:tag name="KSO_WM_UNIT_PRESET_TEXT" val="Presentations are communication tools that can be used as demonstrations."/>
  <p:tag name="KSO_WM_UNIT_TEXT_FILL_FORE_SCHEMECOLOR_INDEX" val="1"/>
  <p:tag name="KSO_WM_UNIT_TEXT_FILL_TYPE" val="1"/>
  <p:tag name="KSO_WM_UNIT_USESOURCEFORMAT_APPLY" val="1"/>
</p:tagLst>
</file>

<file path=ppt/tags/tag9.xml><?xml version="1.0" encoding="utf-8"?>
<p:tagLst xmlns:p="http://schemas.openxmlformats.org/presentationml/2006/main">
  <p:tag name="KSO_WM_UNIT_TEXT_FILL_FORE_SCHEMECOLOR_INDEX_BRIGHTNESS" val="0.15"/>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7926_1*l_h_a*1_1_1"/>
  <p:tag name="KSO_WM_TEMPLATE_CATEGORY" val="diagram"/>
  <p:tag name="KSO_WM_TEMPLATE_INDEX" val="20237926"/>
  <p:tag name="KSO_WM_UNIT_LAYERLEVEL" val="1_1_1"/>
  <p:tag name="KSO_WM_TAG_VERSION" val="3.0"/>
  <p:tag name="KSO_WM_BEAUTIFY_FLAG" val="#wm#"/>
  <p:tag name="KSO_WM_UNIT_PRESET_TEXT" val="Title"/>
  <p:tag name="KSO_WM_UNIT_TEXT_FILL_FORE_SCHEMECOLOR_INDEX" val="1"/>
  <p:tag name="KSO_WM_UNIT_TEXT_FILL_TYPE" val="1"/>
  <p:tag name="KSO_WM_UNIT_USESOURCEFORMAT_APPLY" val="1"/>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13172</Words>
  <Application>WPS Presentation</Application>
  <PresentationFormat>寬螢幕</PresentationFormat>
  <Paragraphs>894</Paragraphs>
  <Slides>73</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73</vt:i4>
      </vt:variant>
    </vt:vector>
  </HeadingPairs>
  <TitlesOfParts>
    <vt:vector size="90" baseType="lpstr">
      <vt:lpstr>Arial</vt:lpstr>
      <vt:lpstr>SimSun</vt:lpstr>
      <vt:lpstr>Wingdings</vt:lpstr>
      <vt:lpstr>Arial</vt:lpstr>
      <vt:lpstr>源泉圓體 TTF Medium</vt:lpstr>
      <vt:lpstr>Microsoft JhengHei UI</vt:lpstr>
      <vt:lpstr>微軟正黑體</vt:lpstr>
      <vt:lpstr>Calibri Light</vt:lpstr>
      <vt:lpstr>Calibri</vt:lpstr>
      <vt:lpstr>Microsoft YaHei</vt:lpstr>
      <vt:lpstr>Arial Unicode MS</vt:lpstr>
      <vt:lpstr>新細明體</vt:lpstr>
      <vt:lpstr>標楷體</vt:lpstr>
      <vt:lpstr>Times New Roman</vt:lpstr>
      <vt:lpstr>Sabon</vt:lpstr>
      <vt:lpstr>Segoe Print</vt:lpstr>
      <vt:lpstr>Office 佈景主題</vt:lpstr>
      <vt:lpstr>PowerPoint 演示文稿</vt:lpstr>
      <vt:lpstr>PowerPoint 演示文稿</vt:lpstr>
      <vt:lpstr>PowerPoint 演示文稿</vt:lpstr>
      <vt:lpstr>PowerPoint 演示文稿</vt:lpstr>
      <vt:lpstr>PowerPoint 演示文稿</vt:lpstr>
      <vt:lpstr>羅馬俱樂部提出「成長的極限」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含矽廢液&amp;污泥回收製程技術</vt:lpstr>
      <vt:lpstr>臺灣電子產業資源循環技術開發與未來展望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使用者</dc:creator>
  <cp:lastModifiedBy>Win10</cp:lastModifiedBy>
  <cp:revision>245</cp:revision>
  <dcterms:created xsi:type="dcterms:W3CDTF">2017-04-27T08:08:00Z</dcterms:created>
  <dcterms:modified xsi:type="dcterms:W3CDTF">2024-10-15T06:09:07Z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82E921C6DCE24165A0766630F11AD16E_12</vt:lpwstr>
  </property>
  <property fmtid="{D5CDD505-2E9C-101B-9397-08002B2CF9AE}" pid="3" name="KSOProductBuildVer">
    <vt:lpwstr>1033-12.2.0.18283</vt:lpwstr>
  </property>
</Properties>
</file>