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92.jpg" ContentType="image/jpg"/>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Lst>
  <p:notesMasterIdLst>
    <p:notesMasterId r:id="rId56"/>
  </p:notesMasterIdLst>
  <p:sldIdLst>
    <p:sldId id="256" r:id="rId2"/>
    <p:sldId id="502" r:id="rId3"/>
    <p:sldId id="259" r:id="rId4"/>
    <p:sldId id="261" r:id="rId5"/>
    <p:sldId id="262" r:id="rId6"/>
    <p:sldId id="263" r:id="rId7"/>
    <p:sldId id="264" r:id="rId8"/>
    <p:sldId id="372" r:id="rId9"/>
    <p:sldId id="505" r:id="rId10"/>
    <p:sldId id="399" r:id="rId11"/>
    <p:sldId id="400" r:id="rId12"/>
    <p:sldId id="363" r:id="rId13"/>
    <p:sldId id="265" r:id="rId14"/>
    <p:sldId id="267" r:id="rId15"/>
    <p:sldId id="280" r:id="rId16"/>
    <p:sldId id="281" r:id="rId17"/>
    <p:sldId id="282" r:id="rId18"/>
    <p:sldId id="283" r:id="rId19"/>
    <p:sldId id="284" r:id="rId20"/>
    <p:sldId id="285" r:id="rId21"/>
    <p:sldId id="286" r:id="rId22"/>
    <p:sldId id="287" r:id="rId23"/>
    <p:sldId id="364" r:id="rId24"/>
    <p:sldId id="289" r:id="rId25"/>
    <p:sldId id="290" r:id="rId26"/>
    <p:sldId id="291" r:id="rId27"/>
    <p:sldId id="292" r:id="rId28"/>
    <p:sldId id="293" r:id="rId29"/>
    <p:sldId id="294"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307" r:id="rId43"/>
    <p:sldId id="308" r:id="rId44"/>
    <p:sldId id="503" r:id="rId45"/>
    <p:sldId id="507" r:id="rId46"/>
    <p:sldId id="508" r:id="rId47"/>
    <p:sldId id="509" r:id="rId48"/>
    <p:sldId id="510" r:id="rId49"/>
    <p:sldId id="511" r:id="rId50"/>
    <p:sldId id="512" r:id="rId51"/>
    <p:sldId id="506" r:id="rId52"/>
    <p:sldId id="504" r:id="rId53"/>
    <p:sldId id="361" r:id="rId54"/>
    <p:sldId id="36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淺色樣式 1 - 輔色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中等深淺樣式 3 - 輔色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2" autoAdjust="0"/>
    <p:restoredTop sz="86895" autoAdjust="0"/>
  </p:normalViewPr>
  <p:slideViewPr>
    <p:cSldViewPr snapToGrid="0">
      <p:cViewPr varScale="1">
        <p:scale>
          <a:sx n="74" d="100"/>
          <a:sy n="74" d="100"/>
        </p:scale>
        <p:origin x="675"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E76B9C-248F-46DC-87AC-E775CD840ED3}" type="doc">
      <dgm:prSet loTypeId="urn:microsoft.com/office/officeart/2005/8/layout/pyramid1" loCatId="pyramid" qsTypeId="urn:microsoft.com/office/officeart/2005/8/quickstyle/simple1" qsCatId="simple" csTypeId="urn:microsoft.com/office/officeart/2005/8/colors/colorful2" csCatId="colorful" phldr="1"/>
      <dgm:spPr/>
    </dgm:pt>
    <dgm:pt modelId="{A49F9335-4AA1-495C-A599-0877E3EAE9EA}">
      <dgm:prSet phldrT="[文字]" custT="1"/>
      <dgm:spPr>
        <a:xfrm>
          <a:off x="1273420" y="0"/>
          <a:ext cx="1273420" cy="835179"/>
        </a:xfrm>
        <a:prstGeom prst="trapezoid">
          <a:avLst>
            <a:gd name="adj" fmla="val 76236"/>
          </a:avLst>
        </a:prstGeom>
        <a:solidFill>
          <a:srgbClr val="22374C">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ltLang="zh-TW" sz="2800" dirty="0">
              <a:solidFill>
                <a:srgbClr val="FFFF00"/>
              </a:solidFill>
              <a:latin typeface="Arial"/>
              <a:ea typeface="微软雅黑"/>
              <a:cs typeface="+mn-cs"/>
            </a:rPr>
            <a:t>1</a:t>
          </a:r>
          <a:r>
            <a:rPr lang="zh-TW" altLang="en-US" sz="2800" dirty="0">
              <a:solidFill>
                <a:srgbClr val="FFFF00"/>
              </a:solidFill>
              <a:latin typeface="Arial"/>
              <a:ea typeface="微软雅黑"/>
              <a:cs typeface="+mn-cs"/>
            </a:rPr>
            <a:t>元</a:t>
          </a:r>
        </a:p>
      </dgm:t>
    </dgm:pt>
    <dgm:pt modelId="{5B9AD3B2-7502-4581-846F-AC2F9D4817B0}" type="parTrans" cxnId="{2D19C13B-0540-4C42-A3C1-4CDE5C1E5893}">
      <dgm:prSet/>
      <dgm:spPr/>
      <dgm:t>
        <a:bodyPr/>
        <a:lstStyle/>
        <a:p>
          <a:endParaRPr lang="zh-TW" altLang="en-US"/>
        </a:p>
      </dgm:t>
    </dgm:pt>
    <dgm:pt modelId="{42F419F4-E06C-458A-8DF5-5D0E0B0CE9EE}" type="sibTrans" cxnId="{2D19C13B-0540-4C42-A3C1-4CDE5C1E5893}">
      <dgm:prSet/>
      <dgm:spPr/>
      <dgm:t>
        <a:bodyPr/>
        <a:lstStyle/>
        <a:p>
          <a:endParaRPr lang="zh-TW" altLang="en-US"/>
        </a:p>
      </dgm:t>
    </dgm:pt>
    <dgm:pt modelId="{CC6BFAB8-7867-4258-ACCC-7A2700D32889}">
      <dgm:prSet phldrT="[文字]" custT="1"/>
      <dgm:spPr>
        <a:xfrm>
          <a:off x="636710" y="835180"/>
          <a:ext cx="2546841" cy="835179"/>
        </a:xfrm>
        <a:prstGeom prst="trapezoid">
          <a:avLst>
            <a:gd name="adj" fmla="val 76236"/>
          </a:avLst>
        </a:prstGeom>
        <a:solidFill>
          <a:srgbClr val="22374C">
            <a:hueOff val="-5220215"/>
            <a:satOff val="30913"/>
            <a:lumOff val="14215"/>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ltLang="zh-TW" sz="3600" b="1" dirty="0">
              <a:solidFill>
                <a:srgbClr val="0000FF"/>
              </a:solidFill>
              <a:effectLst>
                <a:outerShdw blurRad="38100" dist="38100" dir="2700000" algn="tl">
                  <a:srgbClr val="000000">
                    <a:alpha val="43137"/>
                  </a:srgbClr>
                </a:outerShdw>
              </a:effectLst>
              <a:latin typeface="Arial"/>
              <a:ea typeface="微软雅黑"/>
              <a:cs typeface="+mn-cs"/>
            </a:rPr>
            <a:t>2</a:t>
          </a:r>
          <a:r>
            <a:rPr lang="zh-TW" altLang="en-US" sz="3600" b="1" dirty="0">
              <a:solidFill>
                <a:srgbClr val="0000FF"/>
              </a:solidFill>
              <a:effectLst>
                <a:outerShdw blurRad="38100" dist="38100" dir="2700000" algn="tl">
                  <a:srgbClr val="000000">
                    <a:alpha val="43137"/>
                  </a:srgbClr>
                </a:outerShdw>
              </a:effectLst>
              <a:latin typeface="Arial"/>
              <a:ea typeface="微软雅黑"/>
              <a:cs typeface="+mn-cs"/>
            </a:rPr>
            <a:t>元</a:t>
          </a:r>
        </a:p>
      </dgm:t>
    </dgm:pt>
    <dgm:pt modelId="{E5573DCB-9155-4488-884D-9FA61CB4A0D5}" type="parTrans" cxnId="{D9E6D168-B5D9-4EF3-A55E-5F1D940E0DE4}">
      <dgm:prSet/>
      <dgm:spPr/>
      <dgm:t>
        <a:bodyPr/>
        <a:lstStyle/>
        <a:p>
          <a:endParaRPr lang="zh-TW" altLang="en-US"/>
        </a:p>
      </dgm:t>
    </dgm:pt>
    <dgm:pt modelId="{D91558FD-EC0A-4D52-9102-86337E48EB80}" type="sibTrans" cxnId="{D9E6D168-B5D9-4EF3-A55E-5F1D940E0DE4}">
      <dgm:prSet/>
      <dgm:spPr/>
      <dgm:t>
        <a:bodyPr/>
        <a:lstStyle/>
        <a:p>
          <a:endParaRPr lang="zh-TW" altLang="en-US"/>
        </a:p>
      </dgm:t>
    </dgm:pt>
    <dgm:pt modelId="{07DF007D-3A7A-471D-BB1F-D28BEDC74151}">
      <dgm:prSet phldrT="[文字]"/>
      <dgm:spPr>
        <a:xfrm>
          <a:off x="0" y="1670360"/>
          <a:ext cx="3820262" cy="835179"/>
        </a:xfrm>
        <a:prstGeom prst="trapezoid">
          <a:avLst>
            <a:gd name="adj" fmla="val 76236"/>
          </a:avLst>
        </a:prstGeom>
        <a:solidFill>
          <a:srgbClr val="22374C">
            <a:hueOff val="-10440429"/>
            <a:satOff val="61825"/>
            <a:lumOff val="28431"/>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ltLang="zh-TW" b="1" dirty="0">
              <a:solidFill>
                <a:sysClr val="windowText" lastClr="000000">
                  <a:hueOff val="0"/>
                  <a:satOff val="0"/>
                  <a:lumOff val="0"/>
                  <a:alphaOff val="0"/>
                </a:sysClr>
              </a:solidFill>
              <a:effectLst>
                <a:outerShdw blurRad="38100" dist="38100" dir="2700000" algn="tl">
                  <a:srgbClr val="000000">
                    <a:alpha val="43137"/>
                  </a:srgbClr>
                </a:outerShdw>
              </a:effectLst>
              <a:latin typeface="Arial"/>
              <a:ea typeface="微软雅黑"/>
              <a:cs typeface="+mn-cs"/>
            </a:rPr>
            <a:t>3</a:t>
          </a:r>
          <a:r>
            <a:rPr lang="zh-TW" altLang="en-US" b="1" dirty="0">
              <a:solidFill>
                <a:sysClr val="windowText" lastClr="000000">
                  <a:hueOff val="0"/>
                  <a:satOff val="0"/>
                  <a:lumOff val="0"/>
                  <a:alphaOff val="0"/>
                </a:sysClr>
              </a:solidFill>
              <a:effectLst>
                <a:outerShdw blurRad="38100" dist="38100" dir="2700000" algn="tl">
                  <a:srgbClr val="000000">
                    <a:alpha val="43137"/>
                  </a:srgbClr>
                </a:outerShdw>
              </a:effectLst>
              <a:latin typeface="Arial"/>
              <a:ea typeface="微软雅黑"/>
              <a:cs typeface="+mn-cs"/>
            </a:rPr>
            <a:t>元</a:t>
          </a:r>
        </a:p>
      </dgm:t>
    </dgm:pt>
    <dgm:pt modelId="{9CC78B23-8D7F-43BE-A589-34195F963AA0}" type="parTrans" cxnId="{E92EE973-8E48-478F-8C5B-110757403F9E}">
      <dgm:prSet/>
      <dgm:spPr/>
      <dgm:t>
        <a:bodyPr/>
        <a:lstStyle/>
        <a:p>
          <a:endParaRPr lang="zh-TW" altLang="en-US"/>
        </a:p>
      </dgm:t>
    </dgm:pt>
    <dgm:pt modelId="{E96CBCDD-9B71-44E7-AAF8-EDCCEA327505}" type="sibTrans" cxnId="{E92EE973-8E48-478F-8C5B-110757403F9E}">
      <dgm:prSet/>
      <dgm:spPr/>
      <dgm:t>
        <a:bodyPr/>
        <a:lstStyle/>
        <a:p>
          <a:endParaRPr lang="zh-TW" altLang="en-US"/>
        </a:p>
      </dgm:t>
    </dgm:pt>
    <dgm:pt modelId="{4197AE41-3C6A-4060-95E0-194FA1872884}" type="pres">
      <dgm:prSet presAssocID="{80E76B9C-248F-46DC-87AC-E775CD840ED3}" presName="Name0" presStyleCnt="0">
        <dgm:presLayoutVars>
          <dgm:dir/>
          <dgm:animLvl val="lvl"/>
          <dgm:resizeHandles val="exact"/>
        </dgm:presLayoutVars>
      </dgm:prSet>
      <dgm:spPr/>
    </dgm:pt>
    <dgm:pt modelId="{55B13AE9-F85A-47E1-821D-C7CA90754BCD}" type="pres">
      <dgm:prSet presAssocID="{A49F9335-4AA1-495C-A599-0877E3EAE9EA}" presName="Name8" presStyleCnt="0"/>
      <dgm:spPr/>
    </dgm:pt>
    <dgm:pt modelId="{E8CB4D96-4903-4B2E-A550-703A6D390C17}" type="pres">
      <dgm:prSet presAssocID="{A49F9335-4AA1-495C-A599-0877E3EAE9EA}" presName="level" presStyleLbl="node1" presStyleIdx="0" presStyleCnt="3">
        <dgm:presLayoutVars>
          <dgm:chMax val="1"/>
          <dgm:bulletEnabled val="1"/>
        </dgm:presLayoutVars>
      </dgm:prSet>
      <dgm:spPr/>
    </dgm:pt>
    <dgm:pt modelId="{A51C8BAB-B16D-4BCF-924C-F96CD8ED2562}" type="pres">
      <dgm:prSet presAssocID="{A49F9335-4AA1-495C-A599-0877E3EAE9EA}" presName="levelTx" presStyleLbl="revTx" presStyleIdx="0" presStyleCnt="0">
        <dgm:presLayoutVars>
          <dgm:chMax val="1"/>
          <dgm:bulletEnabled val="1"/>
        </dgm:presLayoutVars>
      </dgm:prSet>
      <dgm:spPr/>
    </dgm:pt>
    <dgm:pt modelId="{5E35EF46-B674-4A6A-BC96-AA4399988DB1}" type="pres">
      <dgm:prSet presAssocID="{CC6BFAB8-7867-4258-ACCC-7A2700D32889}" presName="Name8" presStyleCnt="0"/>
      <dgm:spPr/>
    </dgm:pt>
    <dgm:pt modelId="{48C257FE-02D5-4A3A-B0B3-B83BEEE9B035}" type="pres">
      <dgm:prSet presAssocID="{CC6BFAB8-7867-4258-ACCC-7A2700D32889}" presName="level" presStyleLbl="node1" presStyleIdx="1" presStyleCnt="3">
        <dgm:presLayoutVars>
          <dgm:chMax val="1"/>
          <dgm:bulletEnabled val="1"/>
        </dgm:presLayoutVars>
      </dgm:prSet>
      <dgm:spPr/>
    </dgm:pt>
    <dgm:pt modelId="{C5C30855-1834-4B34-B6D0-89E1AD6FA586}" type="pres">
      <dgm:prSet presAssocID="{CC6BFAB8-7867-4258-ACCC-7A2700D32889}" presName="levelTx" presStyleLbl="revTx" presStyleIdx="0" presStyleCnt="0">
        <dgm:presLayoutVars>
          <dgm:chMax val="1"/>
          <dgm:bulletEnabled val="1"/>
        </dgm:presLayoutVars>
      </dgm:prSet>
      <dgm:spPr/>
    </dgm:pt>
    <dgm:pt modelId="{F2D33276-7B89-4D57-A2A0-860F3996265C}" type="pres">
      <dgm:prSet presAssocID="{07DF007D-3A7A-471D-BB1F-D28BEDC74151}" presName="Name8" presStyleCnt="0"/>
      <dgm:spPr/>
    </dgm:pt>
    <dgm:pt modelId="{16FA9C55-0E2B-42F1-BCA3-A3AA7CD7DF8B}" type="pres">
      <dgm:prSet presAssocID="{07DF007D-3A7A-471D-BB1F-D28BEDC74151}" presName="level" presStyleLbl="node1" presStyleIdx="2" presStyleCnt="3">
        <dgm:presLayoutVars>
          <dgm:chMax val="1"/>
          <dgm:bulletEnabled val="1"/>
        </dgm:presLayoutVars>
      </dgm:prSet>
      <dgm:spPr/>
    </dgm:pt>
    <dgm:pt modelId="{DB02B01C-94EB-4E13-B322-2A25DCA36478}" type="pres">
      <dgm:prSet presAssocID="{07DF007D-3A7A-471D-BB1F-D28BEDC74151}" presName="levelTx" presStyleLbl="revTx" presStyleIdx="0" presStyleCnt="0">
        <dgm:presLayoutVars>
          <dgm:chMax val="1"/>
          <dgm:bulletEnabled val="1"/>
        </dgm:presLayoutVars>
      </dgm:prSet>
      <dgm:spPr/>
    </dgm:pt>
  </dgm:ptLst>
  <dgm:cxnLst>
    <dgm:cxn modelId="{560F1713-7708-4CB9-8810-536F7371DC72}" type="presOf" srcId="{07DF007D-3A7A-471D-BB1F-D28BEDC74151}" destId="{DB02B01C-94EB-4E13-B322-2A25DCA36478}" srcOrd="1" destOrd="0" presId="urn:microsoft.com/office/officeart/2005/8/layout/pyramid1"/>
    <dgm:cxn modelId="{2D19C13B-0540-4C42-A3C1-4CDE5C1E5893}" srcId="{80E76B9C-248F-46DC-87AC-E775CD840ED3}" destId="{A49F9335-4AA1-495C-A599-0877E3EAE9EA}" srcOrd="0" destOrd="0" parTransId="{5B9AD3B2-7502-4581-846F-AC2F9D4817B0}" sibTransId="{42F419F4-E06C-458A-8DF5-5D0E0B0CE9EE}"/>
    <dgm:cxn modelId="{D9E6D168-B5D9-4EF3-A55E-5F1D940E0DE4}" srcId="{80E76B9C-248F-46DC-87AC-E775CD840ED3}" destId="{CC6BFAB8-7867-4258-ACCC-7A2700D32889}" srcOrd="1" destOrd="0" parTransId="{E5573DCB-9155-4488-884D-9FA61CB4A0D5}" sibTransId="{D91558FD-EC0A-4D52-9102-86337E48EB80}"/>
    <dgm:cxn modelId="{E92EE973-8E48-478F-8C5B-110757403F9E}" srcId="{80E76B9C-248F-46DC-87AC-E775CD840ED3}" destId="{07DF007D-3A7A-471D-BB1F-D28BEDC74151}" srcOrd="2" destOrd="0" parTransId="{9CC78B23-8D7F-43BE-A589-34195F963AA0}" sibTransId="{E96CBCDD-9B71-44E7-AAF8-EDCCEA327505}"/>
    <dgm:cxn modelId="{D99DBFB2-261B-4055-9D76-B7E68FEFB759}" type="presOf" srcId="{A49F9335-4AA1-495C-A599-0877E3EAE9EA}" destId="{A51C8BAB-B16D-4BCF-924C-F96CD8ED2562}" srcOrd="1" destOrd="0" presId="urn:microsoft.com/office/officeart/2005/8/layout/pyramid1"/>
    <dgm:cxn modelId="{9F977AC0-4798-4D8A-9A12-D7D887E4806B}" type="presOf" srcId="{80E76B9C-248F-46DC-87AC-E775CD840ED3}" destId="{4197AE41-3C6A-4060-95E0-194FA1872884}" srcOrd="0" destOrd="0" presId="urn:microsoft.com/office/officeart/2005/8/layout/pyramid1"/>
    <dgm:cxn modelId="{996F12D1-3A89-4221-A8D4-4ACA7E4941D9}" type="presOf" srcId="{A49F9335-4AA1-495C-A599-0877E3EAE9EA}" destId="{E8CB4D96-4903-4B2E-A550-703A6D390C17}" srcOrd="0" destOrd="0" presId="urn:microsoft.com/office/officeart/2005/8/layout/pyramid1"/>
    <dgm:cxn modelId="{D6B81ADE-03DB-4CFE-80EC-A056C3BB903F}" type="presOf" srcId="{07DF007D-3A7A-471D-BB1F-D28BEDC74151}" destId="{16FA9C55-0E2B-42F1-BCA3-A3AA7CD7DF8B}" srcOrd="0" destOrd="0" presId="urn:microsoft.com/office/officeart/2005/8/layout/pyramid1"/>
    <dgm:cxn modelId="{E5E363E2-2D34-4AC0-8081-67FF1E63211B}" type="presOf" srcId="{CC6BFAB8-7867-4258-ACCC-7A2700D32889}" destId="{48C257FE-02D5-4A3A-B0B3-B83BEEE9B035}" srcOrd="0" destOrd="0" presId="urn:microsoft.com/office/officeart/2005/8/layout/pyramid1"/>
    <dgm:cxn modelId="{300572F4-F242-4197-8B31-8CB2A37B04A1}" type="presOf" srcId="{CC6BFAB8-7867-4258-ACCC-7A2700D32889}" destId="{C5C30855-1834-4B34-B6D0-89E1AD6FA586}" srcOrd="1" destOrd="0" presId="urn:microsoft.com/office/officeart/2005/8/layout/pyramid1"/>
    <dgm:cxn modelId="{636B5C52-8536-4AAF-8D12-5EB6A28EFFA2}" type="presParOf" srcId="{4197AE41-3C6A-4060-95E0-194FA1872884}" destId="{55B13AE9-F85A-47E1-821D-C7CA90754BCD}" srcOrd="0" destOrd="0" presId="urn:microsoft.com/office/officeart/2005/8/layout/pyramid1"/>
    <dgm:cxn modelId="{640B2FD1-10CD-443C-880D-53AE2754D913}" type="presParOf" srcId="{55B13AE9-F85A-47E1-821D-C7CA90754BCD}" destId="{E8CB4D96-4903-4B2E-A550-703A6D390C17}" srcOrd="0" destOrd="0" presId="urn:microsoft.com/office/officeart/2005/8/layout/pyramid1"/>
    <dgm:cxn modelId="{3B0CE475-9011-4A0D-ABDB-BF534CABCCE8}" type="presParOf" srcId="{55B13AE9-F85A-47E1-821D-C7CA90754BCD}" destId="{A51C8BAB-B16D-4BCF-924C-F96CD8ED2562}" srcOrd="1" destOrd="0" presId="urn:microsoft.com/office/officeart/2005/8/layout/pyramid1"/>
    <dgm:cxn modelId="{A7EBE199-AED3-45DA-A311-FAE1598A34A7}" type="presParOf" srcId="{4197AE41-3C6A-4060-95E0-194FA1872884}" destId="{5E35EF46-B674-4A6A-BC96-AA4399988DB1}" srcOrd="1" destOrd="0" presId="urn:microsoft.com/office/officeart/2005/8/layout/pyramid1"/>
    <dgm:cxn modelId="{B2D94F80-9345-4D03-87C9-37D8813B1E57}" type="presParOf" srcId="{5E35EF46-B674-4A6A-BC96-AA4399988DB1}" destId="{48C257FE-02D5-4A3A-B0B3-B83BEEE9B035}" srcOrd="0" destOrd="0" presId="urn:microsoft.com/office/officeart/2005/8/layout/pyramid1"/>
    <dgm:cxn modelId="{26B96318-AE75-41D7-84E7-EE0C5ADC55ED}" type="presParOf" srcId="{5E35EF46-B674-4A6A-BC96-AA4399988DB1}" destId="{C5C30855-1834-4B34-B6D0-89E1AD6FA586}" srcOrd="1" destOrd="0" presId="urn:microsoft.com/office/officeart/2005/8/layout/pyramid1"/>
    <dgm:cxn modelId="{C1F46DC5-D1C9-4B29-90AC-C63724B8E072}" type="presParOf" srcId="{4197AE41-3C6A-4060-95E0-194FA1872884}" destId="{F2D33276-7B89-4D57-A2A0-860F3996265C}" srcOrd="2" destOrd="0" presId="urn:microsoft.com/office/officeart/2005/8/layout/pyramid1"/>
    <dgm:cxn modelId="{45AA7167-AC35-4205-98FF-EF025822CBB9}" type="presParOf" srcId="{F2D33276-7B89-4D57-A2A0-860F3996265C}" destId="{16FA9C55-0E2B-42F1-BCA3-A3AA7CD7DF8B}" srcOrd="0" destOrd="0" presId="urn:microsoft.com/office/officeart/2005/8/layout/pyramid1"/>
    <dgm:cxn modelId="{DE63EEDC-6E79-44C3-B1F1-EDFDE9E41AE8}" type="presParOf" srcId="{F2D33276-7B89-4D57-A2A0-860F3996265C}" destId="{DB02B01C-94EB-4E13-B322-2A25DCA36478}"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CB4D96-4903-4B2E-A550-703A6D390C17}">
      <dsp:nvSpPr>
        <dsp:cNvPr id="0" name=""/>
        <dsp:cNvSpPr/>
      </dsp:nvSpPr>
      <dsp:spPr>
        <a:xfrm>
          <a:off x="1273420" y="0"/>
          <a:ext cx="1273420" cy="835179"/>
        </a:xfrm>
        <a:prstGeom prst="trapezoid">
          <a:avLst>
            <a:gd name="adj" fmla="val 76236"/>
          </a:avLst>
        </a:prstGeom>
        <a:solidFill>
          <a:srgbClr val="22374C">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solidFill>
                <a:srgbClr val="FFFF00"/>
              </a:solidFill>
              <a:latin typeface="Arial"/>
              <a:ea typeface="微软雅黑"/>
              <a:cs typeface="+mn-cs"/>
            </a:rPr>
            <a:t>1</a:t>
          </a:r>
          <a:r>
            <a:rPr lang="zh-TW" altLang="en-US" sz="2800" kern="1200" dirty="0">
              <a:solidFill>
                <a:srgbClr val="FFFF00"/>
              </a:solidFill>
              <a:latin typeface="Arial"/>
              <a:ea typeface="微软雅黑"/>
              <a:cs typeface="+mn-cs"/>
            </a:rPr>
            <a:t>元</a:t>
          </a:r>
        </a:p>
      </dsp:txBody>
      <dsp:txXfrm>
        <a:off x="1697891" y="278392"/>
        <a:ext cx="424478" cy="556787"/>
      </dsp:txXfrm>
    </dsp:sp>
    <dsp:sp modelId="{48C257FE-02D5-4A3A-B0B3-B83BEEE9B035}">
      <dsp:nvSpPr>
        <dsp:cNvPr id="0" name=""/>
        <dsp:cNvSpPr/>
      </dsp:nvSpPr>
      <dsp:spPr>
        <a:xfrm>
          <a:off x="636710" y="835180"/>
          <a:ext cx="2546841" cy="835179"/>
        </a:xfrm>
        <a:prstGeom prst="trapezoid">
          <a:avLst>
            <a:gd name="adj" fmla="val 76236"/>
          </a:avLst>
        </a:prstGeom>
        <a:solidFill>
          <a:srgbClr val="22374C">
            <a:hueOff val="-5220215"/>
            <a:satOff val="30913"/>
            <a:lumOff val="14215"/>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altLang="zh-TW" sz="3600" b="1" kern="1200" dirty="0">
              <a:solidFill>
                <a:srgbClr val="0000FF"/>
              </a:solidFill>
              <a:effectLst>
                <a:outerShdw blurRad="38100" dist="38100" dir="2700000" algn="tl">
                  <a:srgbClr val="000000">
                    <a:alpha val="43137"/>
                  </a:srgbClr>
                </a:outerShdw>
              </a:effectLst>
              <a:latin typeface="Arial"/>
              <a:ea typeface="微软雅黑"/>
              <a:cs typeface="+mn-cs"/>
            </a:rPr>
            <a:t>2</a:t>
          </a:r>
          <a:r>
            <a:rPr lang="zh-TW" altLang="en-US" sz="3600" b="1" kern="1200" dirty="0">
              <a:solidFill>
                <a:srgbClr val="0000FF"/>
              </a:solidFill>
              <a:effectLst>
                <a:outerShdw blurRad="38100" dist="38100" dir="2700000" algn="tl">
                  <a:srgbClr val="000000">
                    <a:alpha val="43137"/>
                  </a:srgbClr>
                </a:outerShdw>
              </a:effectLst>
              <a:latin typeface="Arial"/>
              <a:ea typeface="微软雅黑"/>
              <a:cs typeface="+mn-cs"/>
            </a:rPr>
            <a:t>元</a:t>
          </a:r>
        </a:p>
      </dsp:txBody>
      <dsp:txXfrm>
        <a:off x="1506878" y="1049327"/>
        <a:ext cx="806504" cy="621032"/>
      </dsp:txXfrm>
    </dsp:sp>
    <dsp:sp modelId="{16FA9C55-0E2B-42F1-BCA3-A3AA7CD7DF8B}">
      <dsp:nvSpPr>
        <dsp:cNvPr id="0" name=""/>
        <dsp:cNvSpPr/>
      </dsp:nvSpPr>
      <dsp:spPr>
        <a:xfrm>
          <a:off x="0" y="1670360"/>
          <a:ext cx="3820262" cy="835179"/>
        </a:xfrm>
        <a:prstGeom prst="trapezoid">
          <a:avLst>
            <a:gd name="adj" fmla="val 76236"/>
          </a:avLst>
        </a:prstGeom>
        <a:solidFill>
          <a:srgbClr val="22374C">
            <a:hueOff val="-10440429"/>
            <a:satOff val="61825"/>
            <a:lumOff val="28431"/>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altLang="zh-TW" sz="3000" b="1" kern="1200" dirty="0">
              <a:solidFill>
                <a:sysClr val="windowText" lastClr="000000">
                  <a:hueOff val="0"/>
                  <a:satOff val="0"/>
                  <a:lumOff val="0"/>
                  <a:alphaOff val="0"/>
                </a:sysClr>
              </a:solidFill>
              <a:effectLst>
                <a:outerShdw blurRad="38100" dist="38100" dir="2700000" algn="tl">
                  <a:srgbClr val="000000">
                    <a:alpha val="43137"/>
                  </a:srgbClr>
                </a:outerShdw>
              </a:effectLst>
              <a:latin typeface="Arial"/>
              <a:ea typeface="微软雅黑"/>
              <a:cs typeface="+mn-cs"/>
            </a:rPr>
            <a:t>3</a:t>
          </a:r>
          <a:r>
            <a:rPr lang="zh-TW" altLang="en-US" sz="3000" b="1" kern="1200" dirty="0">
              <a:solidFill>
                <a:sysClr val="windowText" lastClr="000000">
                  <a:hueOff val="0"/>
                  <a:satOff val="0"/>
                  <a:lumOff val="0"/>
                  <a:alphaOff val="0"/>
                </a:sysClr>
              </a:solidFill>
              <a:effectLst>
                <a:outerShdw blurRad="38100" dist="38100" dir="2700000" algn="tl">
                  <a:srgbClr val="000000">
                    <a:alpha val="43137"/>
                  </a:srgbClr>
                </a:outerShdw>
              </a:effectLst>
              <a:latin typeface="Arial"/>
              <a:ea typeface="微软雅黑"/>
              <a:cs typeface="+mn-cs"/>
            </a:rPr>
            <a:t>元</a:t>
          </a:r>
        </a:p>
      </dsp:txBody>
      <dsp:txXfrm>
        <a:off x="1093016" y="1813125"/>
        <a:ext cx="1634228" cy="69241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5872C-EDF3-45BD-9034-B993AFB6357D}" type="datetimeFigureOut">
              <a:rPr lang="en-US" smtClean="0"/>
              <a:t>11/28/2023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520E11-79B5-47D5-9434-33B24555DC33}" type="slidenum">
              <a:rPr lang="en-US" smtClean="0"/>
              <a:t>‹#›</a:t>
            </a:fld>
            <a:endParaRPr lang="en-US"/>
          </a:p>
        </p:txBody>
      </p:sp>
    </p:spTree>
    <p:extLst>
      <p:ext uri="{BB962C8B-B14F-4D97-AF65-F5344CB8AC3E}">
        <p14:creationId xmlns:p14="http://schemas.microsoft.com/office/powerpoint/2010/main" val="2741904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59520E11-79B5-47D5-9434-33B24555DC33}" type="slidenum">
              <a:rPr lang="en-US" smtClean="0"/>
              <a:t>27</a:t>
            </a:fld>
            <a:endParaRPr lang="en-US"/>
          </a:p>
        </p:txBody>
      </p:sp>
    </p:spTree>
    <p:extLst>
      <p:ext uri="{BB962C8B-B14F-4D97-AF65-F5344CB8AC3E}">
        <p14:creationId xmlns:p14="http://schemas.microsoft.com/office/powerpoint/2010/main" val="1365657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59520E11-79B5-47D5-9434-33B24555DC33}" type="slidenum">
              <a:rPr lang="en-US" smtClean="0"/>
              <a:t>29</a:t>
            </a:fld>
            <a:endParaRPr lang="en-US"/>
          </a:p>
        </p:txBody>
      </p:sp>
    </p:spTree>
    <p:extLst>
      <p:ext uri="{BB962C8B-B14F-4D97-AF65-F5344CB8AC3E}">
        <p14:creationId xmlns:p14="http://schemas.microsoft.com/office/powerpoint/2010/main" val="1338289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59520E11-79B5-47D5-9434-33B24555DC33}" type="slidenum">
              <a:rPr lang="en-US" smtClean="0"/>
              <a:t>30</a:t>
            </a:fld>
            <a:endParaRPr lang="en-US"/>
          </a:p>
        </p:txBody>
      </p:sp>
    </p:spTree>
    <p:extLst>
      <p:ext uri="{BB962C8B-B14F-4D97-AF65-F5344CB8AC3E}">
        <p14:creationId xmlns:p14="http://schemas.microsoft.com/office/powerpoint/2010/main" val="177535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59520E11-79B5-47D5-9434-33B24555DC33}" type="slidenum">
              <a:rPr lang="en-US" smtClean="0"/>
              <a:t>49</a:t>
            </a:fld>
            <a:endParaRPr lang="en-US"/>
          </a:p>
        </p:txBody>
      </p:sp>
    </p:spTree>
    <p:extLst>
      <p:ext uri="{BB962C8B-B14F-4D97-AF65-F5344CB8AC3E}">
        <p14:creationId xmlns:p14="http://schemas.microsoft.com/office/powerpoint/2010/main" val="1082990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59520E11-79B5-47D5-9434-33B24555DC33}" type="slidenum">
              <a:rPr lang="en-US" smtClean="0"/>
              <a:t>50</a:t>
            </a:fld>
            <a:endParaRPr lang="en-US"/>
          </a:p>
        </p:txBody>
      </p:sp>
    </p:spTree>
    <p:extLst>
      <p:ext uri="{BB962C8B-B14F-4D97-AF65-F5344CB8AC3E}">
        <p14:creationId xmlns:p14="http://schemas.microsoft.com/office/powerpoint/2010/main" val="2668529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59520E11-79B5-47D5-9434-33B24555DC33}" type="slidenum">
              <a:rPr lang="en-US" smtClean="0"/>
              <a:t>52</a:t>
            </a:fld>
            <a:endParaRPr lang="en-US"/>
          </a:p>
        </p:txBody>
      </p:sp>
    </p:spTree>
    <p:extLst>
      <p:ext uri="{BB962C8B-B14F-4D97-AF65-F5344CB8AC3E}">
        <p14:creationId xmlns:p14="http://schemas.microsoft.com/office/powerpoint/2010/main" val="268579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59520E11-79B5-47D5-9434-33B24555DC33}" type="slidenum">
              <a:rPr lang="en-US" smtClean="0"/>
              <a:t>53</a:t>
            </a:fld>
            <a:endParaRPr lang="en-US"/>
          </a:p>
        </p:txBody>
      </p:sp>
    </p:spTree>
    <p:extLst>
      <p:ext uri="{BB962C8B-B14F-4D97-AF65-F5344CB8AC3E}">
        <p14:creationId xmlns:p14="http://schemas.microsoft.com/office/powerpoint/2010/main" val="2370369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FDE1365-B236-4404-8B1F-FA7B93A89ADE}" type="datetime1">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BE8286-2D98-4E8A-BD88-248E98F25119}" type="slidenum">
              <a:rPr lang="en-US" smtClean="0"/>
              <a:t>‹#›</a:t>
            </a:fld>
            <a:endParaRPr lang="en-US"/>
          </a:p>
        </p:txBody>
      </p:sp>
    </p:spTree>
    <p:extLst>
      <p:ext uri="{BB962C8B-B14F-4D97-AF65-F5344CB8AC3E}">
        <p14:creationId xmlns:p14="http://schemas.microsoft.com/office/powerpoint/2010/main" val="3267492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0B7A50-FED8-4974-AD86-D54D9D3DE473}" type="datetime1">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BE8286-2D98-4E8A-BD88-248E98F25119}" type="slidenum">
              <a:rPr lang="en-US" smtClean="0"/>
              <a:t>‹#›</a:t>
            </a:fld>
            <a:endParaRPr lang="en-US"/>
          </a:p>
        </p:txBody>
      </p:sp>
    </p:spTree>
    <p:extLst>
      <p:ext uri="{BB962C8B-B14F-4D97-AF65-F5344CB8AC3E}">
        <p14:creationId xmlns:p14="http://schemas.microsoft.com/office/powerpoint/2010/main" val="9448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F5DAFF-1A5C-405A-A29E-DDBECDEF6845}" type="datetime1">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BE8286-2D98-4E8A-BD88-248E98F25119}" type="slidenum">
              <a:rPr lang="en-US" smtClean="0"/>
              <a:t>‹#›</a:t>
            </a:fld>
            <a:endParaRPr lang="en-US"/>
          </a:p>
        </p:txBody>
      </p:sp>
    </p:spTree>
    <p:extLst>
      <p:ext uri="{BB962C8B-B14F-4D97-AF65-F5344CB8AC3E}">
        <p14:creationId xmlns:p14="http://schemas.microsoft.com/office/powerpoint/2010/main" val="274852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37142"/>
          </a:xfrm>
        </p:spPr>
        <p:txBody>
          <a:bodyPr>
            <a:normAutofit/>
          </a:bodyPr>
          <a:lstStyle>
            <a:lvl1pPr>
              <a:defRPr sz="32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1363133"/>
            <a:ext cx="10515600" cy="4813830"/>
          </a:xfrm>
        </p:spPr>
        <p:txBody>
          <a:bodyPr>
            <a:norm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52DA951-62BC-40E1-9D3F-51DA2539BFFC}" type="datetime1">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stStyle>
          <a:p>
            <a:fld id="{C6BE8286-2D98-4E8A-BD88-248E98F25119}" type="slidenum">
              <a:rPr lang="en-US" smtClean="0"/>
              <a:pPr/>
              <a:t>‹#›</a:t>
            </a:fld>
            <a:endParaRPr lang="en-US"/>
          </a:p>
        </p:txBody>
      </p:sp>
    </p:spTree>
    <p:extLst>
      <p:ext uri="{BB962C8B-B14F-4D97-AF65-F5344CB8AC3E}">
        <p14:creationId xmlns:p14="http://schemas.microsoft.com/office/powerpoint/2010/main" val="111244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44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E27929D4-BC0A-4C32-A4B5-EB94B98590FC}" type="datetime1">
              <a:rPr lang="en-US" smtClean="0"/>
              <a:t>11/28/2023</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C6BE8286-2D98-4E8A-BD88-248E98F25119}" type="slidenum">
              <a:rPr lang="en-US" smtClean="0"/>
              <a:pPr/>
              <a:t>‹#›</a:t>
            </a:fld>
            <a:endParaRPr lang="en-US"/>
          </a:p>
        </p:txBody>
      </p:sp>
    </p:spTree>
    <p:extLst>
      <p:ext uri="{BB962C8B-B14F-4D97-AF65-F5344CB8AC3E}">
        <p14:creationId xmlns:p14="http://schemas.microsoft.com/office/powerpoint/2010/main" val="3769146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52475"/>
          </a:xfrm>
        </p:spPr>
        <p:txBody>
          <a:bodyPr>
            <a:normAutofit/>
          </a:bodyPr>
          <a:lstStyle>
            <a:lvl1pPr>
              <a:defRPr sz="32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838200" y="1296987"/>
            <a:ext cx="5181600" cy="4879976"/>
          </a:xfrm>
        </p:spPr>
        <p:txBody>
          <a:bodyPr>
            <a:norm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96987"/>
            <a:ext cx="5181600" cy="4879976"/>
          </a:xfrm>
        </p:spPr>
        <p:txBody>
          <a:bodyPr>
            <a:norm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41D85B2A-9EF0-4993-BBE8-3EB1E84F557E}" type="datetime1">
              <a:rPr lang="en-US" smtClean="0"/>
              <a:t>11/28/2023</a:t>
            </a:fld>
            <a:endParaRPr lang="en-US"/>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C6BE8286-2D98-4E8A-BD88-248E98F25119}" type="slidenum">
              <a:rPr lang="en-US" smtClean="0"/>
              <a:pPr/>
              <a:t>‹#›</a:t>
            </a:fld>
            <a:endParaRPr lang="en-US"/>
          </a:p>
        </p:txBody>
      </p:sp>
    </p:spTree>
    <p:extLst>
      <p:ext uri="{BB962C8B-B14F-4D97-AF65-F5344CB8AC3E}">
        <p14:creationId xmlns:p14="http://schemas.microsoft.com/office/powerpoint/2010/main" val="279263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659342"/>
          </a:xfrm>
        </p:spPr>
        <p:txBody>
          <a:bodyPr>
            <a:normAutofit/>
          </a:bodyPr>
          <a:lstStyle>
            <a:lvl1pPr>
              <a:defRPr sz="320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DFA57E0-B0C4-4BC7-937C-B8C78748190C}" type="datetime1">
              <a:rPr lang="en-US" smtClean="0"/>
              <a:t>11/28/2023</a:t>
            </a:fld>
            <a:endParaRPr lang="en-US"/>
          </a:p>
        </p:txBody>
      </p:sp>
      <p:sp>
        <p:nvSpPr>
          <p:cNvPr id="8" name="Footer Placeholder 7"/>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C6BE8286-2D98-4E8A-BD88-248E98F25119}" type="slidenum">
              <a:rPr lang="en-US" smtClean="0"/>
              <a:pPr/>
              <a:t>‹#›</a:t>
            </a:fld>
            <a:endParaRPr lang="en-US"/>
          </a:p>
        </p:txBody>
      </p:sp>
    </p:spTree>
    <p:extLst>
      <p:ext uri="{BB962C8B-B14F-4D97-AF65-F5344CB8AC3E}">
        <p14:creationId xmlns:p14="http://schemas.microsoft.com/office/powerpoint/2010/main" val="378984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F59BEC-6530-469A-B449-AC324F1211BB}" type="datetime1">
              <a:rPr lang="en-US" smtClean="0"/>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BE8286-2D98-4E8A-BD88-248E98F25119}" type="slidenum">
              <a:rPr lang="en-US" smtClean="0"/>
              <a:t>‹#›</a:t>
            </a:fld>
            <a:endParaRPr lang="en-US"/>
          </a:p>
        </p:txBody>
      </p:sp>
    </p:spTree>
    <p:extLst>
      <p:ext uri="{BB962C8B-B14F-4D97-AF65-F5344CB8AC3E}">
        <p14:creationId xmlns:p14="http://schemas.microsoft.com/office/powerpoint/2010/main" val="145305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38876F-FCE7-4CB8-A8C3-31115A43010B}" type="datetime1">
              <a:rPr lang="en-US" smtClean="0"/>
              <a:t>11/28/2023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BE8286-2D98-4E8A-BD88-248E98F25119}" type="slidenum">
              <a:rPr lang="en-US" smtClean="0"/>
              <a:t>‹#›</a:t>
            </a:fld>
            <a:endParaRPr lang="en-US"/>
          </a:p>
        </p:txBody>
      </p:sp>
    </p:spTree>
    <p:extLst>
      <p:ext uri="{BB962C8B-B14F-4D97-AF65-F5344CB8AC3E}">
        <p14:creationId xmlns:p14="http://schemas.microsoft.com/office/powerpoint/2010/main" val="2563629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35DF7CF-4C2A-4F70-A705-27C6A1C06D5E}" type="datetime1">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BE8286-2D98-4E8A-BD88-248E98F25119}" type="slidenum">
              <a:rPr lang="en-US" smtClean="0"/>
              <a:t>‹#›</a:t>
            </a:fld>
            <a:endParaRPr lang="en-US"/>
          </a:p>
        </p:txBody>
      </p:sp>
    </p:spTree>
    <p:extLst>
      <p:ext uri="{BB962C8B-B14F-4D97-AF65-F5344CB8AC3E}">
        <p14:creationId xmlns:p14="http://schemas.microsoft.com/office/powerpoint/2010/main" val="224471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8A084B-5814-4E33-AE77-98E344950FBE}" type="datetime1">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BE8286-2D98-4E8A-BD88-248E98F25119}" type="slidenum">
              <a:rPr lang="en-US" smtClean="0"/>
              <a:t>‹#›</a:t>
            </a:fld>
            <a:endParaRPr lang="en-US"/>
          </a:p>
        </p:txBody>
      </p:sp>
    </p:spTree>
    <p:extLst>
      <p:ext uri="{BB962C8B-B14F-4D97-AF65-F5344CB8AC3E}">
        <p14:creationId xmlns:p14="http://schemas.microsoft.com/office/powerpoint/2010/main" val="284085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94C18-165A-4CCE-A74D-6A75027D7E8E}" type="datetime1">
              <a:rPr lang="en-US" smtClean="0"/>
              <a:t>11/28/2023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BE8286-2D98-4E8A-BD88-248E98F25119}" type="slidenum">
              <a:rPr lang="en-US" smtClean="0"/>
              <a:t>‹#›</a:t>
            </a:fld>
            <a:endParaRPr lang="en-US"/>
          </a:p>
        </p:txBody>
      </p:sp>
    </p:spTree>
    <p:extLst>
      <p:ext uri="{BB962C8B-B14F-4D97-AF65-F5344CB8AC3E}">
        <p14:creationId xmlns:p14="http://schemas.microsoft.com/office/powerpoint/2010/main" val="2721212815"/>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emf"/><Relationship Id="rId4" Type="http://schemas.openxmlformats.org/officeDocument/2006/relationships/image" Target="../media/image26.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35.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61.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88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jpeg"/></Relationships>
</file>

<file path=ppt/slides/_rels/slide48.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jpg"/><Relationship Id="rId4" Type="http://schemas.openxmlformats.org/officeDocument/2006/relationships/image" Target="../media/image92.jp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991762"/>
            <a:ext cx="9144000" cy="1518201"/>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800" b="1" i="0" u="none" strike="noStrike" kern="1200" cap="none" spc="0" normalizeH="0" baseline="0" noProof="0" dirty="0">
                <a:ln>
                  <a:noFill/>
                </a:ln>
                <a:solidFill>
                  <a:srgbClr val="22374C"/>
                </a:solidFill>
                <a:effectLst/>
                <a:uLnTx/>
                <a:uFillTx/>
                <a:latin typeface="微软雅黑"/>
                <a:ea typeface="微软雅黑"/>
                <a:cs typeface="+mn-cs"/>
              </a:rPr>
              <a:t>水資源管理與水回收</a:t>
            </a:r>
            <a:r>
              <a:rPr lang="zh-TW" altLang="en-US" sz="4800" b="1" dirty="0">
                <a:solidFill>
                  <a:srgbClr val="22374C"/>
                </a:solidFill>
                <a:latin typeface="微软雅黑"/>
                <a:ea typeface="微软雅黑"/>
                <a:cs typeface="+mn-cs"/>
              </a:rPr>
              <a:t>技術</a:t>
            </a:r>
            <a:endParaRPr lang="en-US" sz="4800" dirty="0">
              <a:latin typeface="Yu Gothic" panose="020B0400000000000000" pitchFamily="34" charset="-128"/>
              <a:ea typeface="Yu Gothic" panose="020B0400000000000000" pitchFamily="34" charset="-128"/>
            </a:endParaRPr>
          </a:p>
        </p:txBody>
      </p:sp>
      <p:cxnSp>
        <p:nvCxnSpPr>
          <p:cNvPr id="5" name="Straight Connector 4"/>
          <p:cNvCxnSpPr/>
          <p:nvPr/>
        </p:nvCxnSpPr>
        <p:spPr>
          <a:xfrm>
            <a:off x="1819747" y="3525288"/>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a:xfrm>
            <a:off x="9296400" y="6351245"/>
            <a:ext cx="2743200" cy="365125"/>
          </a:xfrm>
        </p:spPr>
        <p:txBody>
          <a:bodyPr/>
          <a:lstStyle/>
          <a:p>
            <a:fld id="{C6BE8286-2D98-4E8A-BD88-248E98F25119}" type="slidenum">
              <a:rPr lang="en-US" smtClean="0"/>
              <a:t>1</a:t>
            </a:fld>
            <a:endParaRPr lang="en-US" dirty="0"/>
          </a:p>
        </p:txBody>
      </p:sp>
      <p:sp>
        <p:nvSpPr>
          <p:cNvPr id="10" name="文本框 18">
            <a:extLst>
              <a:ext uri="{FF2B5EF4-FFF2-40B4-BE49-F238E27FC236}">
                <a16:creationId xmlns:a16="http://schemas.microsoft.com/office/drawing/2014/main" id="{C0C8B3AD-CA4C-A8DB-A5D5-787CD598BE84}"/>
              </a:ext>
            </a:extLst>
          </p:cNvPr>
          <p:cNvSpPr txBox="1"/>
          <p:nvPr/>
        </p:nvSpPr>
        <p:spPr>
          <a:xfrm>
            <a:off x="2853985" y="5496345"/>
            <a:ext cx="7986259" cy="1037463"/>
          </a:xfrm>
          <a:prstGeom prst="rect">
            <a:avLst/>
          </a:prstGeom>
          <a:noFill/>
        </p:spPr>
        <p:txBody>
          <a:bodyPr wrap="square" rtlCol="0">
            <a:spAutoFit/>
            <a:scene3d>
              <a:camera prst="orthographicFront"/>
              <a:lightRig rig="threePt" dir="t"/>
            </a:scene3d>
            <a:sp3d contourW="12700"/>
          </a:bodyPr>
          <a:lstStyle/>
          <a:p>
            <a:pPr marL="0" marR="0" lvl="0" indent="0" algn="r" defTabSz="914400" rtl="0" eaLnBrk="1" fontAlgn="auto" latinLnBrk="0" hangingPunct="1">
              <a:lnSpc>
                <a:spcPct val="114000"/>
              </a:lnSpc>
              <a:spcBef>
                <a:spcPts val="0"/>
              </a:spcBef>
              <a:spcAft>
                <a:spcPts val="0"/>
              </a:spcAft>
              <a:buClrTx/>
              <a:buSzTx/>
              <a:buFontTx/>
              <a:buNone/>
              <a:tabLst/>
              <a:defRPr/>
            </a:pPr>
            <a:endParaRPr lang="en-US" altLang="zh-CN" sz="2800" dirty="0">
              <a:solidFill>
                <a:schemeClr val="bg2">
                  <a:lumMod val="50000"/>
                </a:schemeClr>
              </a:solidFill>
              <a:latin typeface="+mj-ea"/>
              <a:ea typeface="+mj-ea"/>
            </a:endParaRPr>
          </a:p>
          <a:p>
            <a:pPr marL="0" marR="0" lvl="0" indent="0" algn="r" defTabSz="914400" rtl="0" eaLnBrk="1" fontAlgn="auto" latinLnBrk="0" hangingPunct="1">
              <a:lnSpc>
                <a:spcPct val="114000"/>
              </a:lnSpc>
              <a:spcBef>
                <a:spcPts val="0"/>
              </a:spcBef>
              <a:spcAft>
                <a:spcPts val="0"/>
              </a:spcAft>
              <a:buClrTx/>
              <a:buSzTx/>
              <a:buFontTx/>
              <a:buNone/>
              <a:tabLst/>
              <a:defRPr/>
            </a:pPr>
            <a:r>
              <a:rPr lang="en-US" altLang="zh-CN" sz="2800" b="1" dirty="0">
                <a:solidFill>
                  <a:srgbClr val="22374C"/>
                </a:solidFill>
                <a:latin typeface="微软雅黑"/>
                <a:ea typeface="微软雅黑"/>
              </a:rPr>
              <a:t>112</a:t>
            </a:r>
            <a:r>
              <a:rPr lang="zh-TW" altLang="en-US" sz="2800" b="1" dirty="0">
                <a:solidFill>
                  <a:srgbClr val="22374C"/>
                </a:solidFill>
                <a:latin typeface="微软雅黑"/>
                <a:ea typeface="微软雅黑"/>
              </a:rPr>
              <a:t>年</a:t>
            </a:r>
            <a:r>
              <a:rPr lang="en-US" altLang="zh-TW" sz="2800" b="1" dirty="0">
                <a:solidFill>
                  <a:srgbClr val="22374C"/>
                </a:solidFill>
                <a:latin typeface="微软雅黑"/>
                <a:ea typeface="微软雅黑"/>
              </a:rPr>
              <a:t>11</a:t>
            </a:r>
            <a:r>
              <a:rPr lang="zh-TW" altLang="en-US" sz="2800" b="1" dirty="0">
                <a:solidFill>
                  <a:srgbClr val="22374C"/>
                </a:solidFill>
                <a:latin typeface="微软雅黑"/>
                <a:ea typeface="微软雅黑"/>
              </a:rPr>
              <a:t>月</a:t>
            </a:r>
            <a:r>
              <a:rPr lang="en-US" altLang="zh-TW" sz="2800" b="1" dirty="0">
                <a:solidFill>
                  <a:srgbClr val="22374C"/>
                </a:solidFill>
                <a:latin typeface="微软雅黑"/>
                <a:ea typeface="微软雅黑"/>
              </a:rPr>
              <a:t>29</a:t>
            </a:r>
            <a:r>
              <a:rPr lang="zh-TW" altLang="en-US" sz="2800" b="1" dirty="0">
                <a:solidFill>
                  <a:srgbClr val="22374C"/>
                </a:solidFill>
                <a:latin typeface="微软雅黑"/>
                <a:ea typeface="微软雅黑"/>
              </a:rPr>
              <a:t>日</a:t>
            </a:r>
            <a:endParaRPr lang="en-US" altLang="zh-CN" sz="2800" b="1" dirty="0">
              <a:solidFill>
                <a:srgbClr val="22374C"/>
              </a:solidFill>
              <a:latin typeface="微软雅黑"/>
              <a:ea typeface="微软雅黑"/>
            </a:endParaRPr>
          </a:p>
        </p:txBody>
      </p:sp>
      <p:pic>
        <p:nvPicPr>
          <p:cNvPr id="7" name="圖片 6">
            <a:extLst>
              <a:ext uri="{FF2B5EF4-FFF2-40B4-BE49-F238E27FC236}">
                <a16:creationId xmlns:a16="http://schemas.microsoft.com/office/drawing/2014/main" id="{384A8FE3-F0FC-E00B-6B3F-2304DAF899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67" t="34513" r="-3714" b="33630"/>
          <a:stretch/>
        </p:blipFill>
        <p:spPr>
          <a:xfrm>
            <a:off x="148107" y="135229"/>
            <a:ext cx="2801155" cy="824166"/>
          </a:xfrm>
          <a:prstGeom prst="rect">
            <a:avLst/>
          </a:prstGeom>
        </p:spPr>
      </p:pic>
      <p:sp>
        <p:nvSpPr>
          <p:cNvPr id="9" name="文本框 13">
            <a:extLst>
              <a:ext uri="{FF2B5EF4-FFF2-40B4-BE49-F238E27FC236}">
                <a16:creationId xmlns:a16="http://schemas.microsoft.com/office/drawing/2014/main" id="{F753A07B-9B13-358B-2D17-B64379F8F3D4}"/>
              </a:ext>
            </a:extLst>
          </p:cNvPr>
          <p:cNvSpPr txBox="1"/>
          <p:nvPr/>
        </p:nvSpPr>
        <p:spPr>
          <a:xfrm>
            <a:off x="6847114" y="3964690"/>
            <a:ext cx="3433953" cy="830997"/>
          </a:xfrm>
          <a:prstGeom prst="rect">
            <a:avLst/>
          </a:prstGeom>
          <a:noFill/>
        </p:spPr>
        <p:txBody>
          <a:bodyPr wrap="none" rtlCol="0">
            <a:spAutoFit/>
            <a:scene3d>
              <a:camera prst="orthographicFront"/>
              <a:lightRig rig="threePt" dir="t"/>
            </a:scene3d>
            <a:sp3d contourW="12700"/>
          </a:bodyPr>
          <a:lstStyle/>
          <a:p>
            <a:pPr algn="r">
              <a:defRPr/>
            </a:pPr>
            <a:r>
              <a:rPr lang="zh-TW" altLang="en-US" sz="4800" b="1" dirty="0">
                <a:solidFill>
                  <a:srgbClr val="FF9900"/>
                </a:solidFill>
                <a:latin typeface="Arial"/>
                <a:ea typeface="微软雅黑"/>
              </a:rPr>
              <a:t>蔡人傑 博士</a:t>
            </a:r>
            <a:endParaRPr lang="zh-CN" altLang="en-US" sz="4800" b="1" dirty="0">
              <a:solidFill>
                <a:srgbClr val="FF9900"/>
              </a:solidFill>
              <a:latin typeface="Arial"/>
              <a:ea typeface="微软雅黑"/>
            </a:endParaRPr>
          </a:p>
        </p:txBody>
      </p:sp>
      <p:sp>
        <p:nvSpPr>
          <p:cNvPr id="12" name="文本框 2">
            <a:extLst>
              <a:ext uri="{FF2B5EF4-FFF2-40B4-BE49-F238E27FC236}">
                <a16:creationId xmlns:a16="http://schemas.microsoft.com/office/drawing/2014/main" id="{C156430D-E540-D90D-867D-B77FA0064DEE}"/>
              </a:ext>
            </a:extLst>
          </p:cNvPr>
          <p:cNvSpPr txBox="1"/>
          <p:nvPr/>
        </p:nvSpPr>
        <p:spPr>
          <a:xfrm>
            <a:off x="9034572" y="251844"/>
            <a:ext cx="1980029" cy="400110"/>
          </a:xfrm>
          <a:prstGeom prst="rect">
            <a:avLst/>
          </a:prstGeom>
          <a:noFill/>
        </p:spPr>
        <p:txBody>
          <a:bodyPr wrap="none" rtlCol="0">
            <a:spAutoFit/>
            <a:scene3d>
              <a:camera prst="orthographicFront"/>
              <a:lightRig rig="threePt" dir="t"/>
            </a:scene3d>
            <a:sp3d contourW="12700"/>
          </a:bodyPr>
          <a:lstStyle/>
          <a:p>
            <a:pPr>
              <a:defRPr/>
            </a:pPr>
            <a:r>
              <a:rPr lang="zh-TW" altLang="en-US" sz="2000" b="1" dirty="0">
                <a:solidFill>
                  <a:srgbClr val="0070C0"/>
                </a:solidFill>
                <a:latin typeface="微软雅黑"/>
                <a:ea typeface="微软雅黑"/>
              </a:rPr>
              <a:t>樹谷園區說明會</a:t>
            </a:r>
            <a:endParaRPr lang="en-US" altLang="zh-TW" sz="2000" b="1" dirty="0">
              <a:solidFill>
                <a:srgbClr val="0070C0"/>
              </a:solidFill>
              <a:latin typeface="微软雅黑"/>
              <a:ea typeface="微软雅黑"/>
            </a:endParaRPr>
          </a:p>
        </p:txBody>
      </p:sp>
    </p:spTree>
    <p:extLst>
      <p:ext uri="{BB962C8B-B14F-4D97-AF65-F5344CB8AC3E}">
        <p14:creationId xmlns:p14="http://schemas.microsoft.com/office/powerpoint/2010/main" val="38599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10</a:t>
            </a:fld>
            <a:endParaRPr lang="en-US" dirty="0"/>
          </a:p>
        </p:txBody>
      </p:sp>
      <p:sp>
        <p:nvSpPr>
          <p:cNvPr id="2" name="TextBox 11">
            <a:extLst>
              <a:ext uri="{FF2B5EF4-FFF2-40B4-BE49-F238E27FC236}">
                <a16:creationId xmlns:a16="http://schemas.microsoft.com/office/drawing/2014/main" id="{0B2B8A9C-8A97-897A-EF8D-04078A50AB1C}"/>
              </a:ext>
            </a:extLst>
          </p:cNvPr>
          <p:cNvSpPr txBox="1"/>
          <p:nvPr/>
        </p:nvSpPr>
        <p:spPr>
          <a:xfrm>
            <a:off x="1014389" y="387165"/>
            <a:ext cx="9168702" cy="492443"/>
          </a:xfrm>
          <a:prstGeom prst="rect">
            <a:avLst/>
          </a:prstGeom>
          <a:noFill/>
        </p:spPr>
        <p:txBody>
          <a:bodyPr wrap="square" lIns="0" tIns="0" rIns="0" bIns="0" rtlCol="0">
            <a:spAutoFit/>
            <a:scene3d>
              <a:camera prst="orthographicFront"/>
              <a:lightRig rig="threePt" dir="t"/>
            </a:scene3d>
            <a:sp3d contourW="12700"/>
          </a:bodyPr>
          <a:lstStyle/>
          <a:p>
            <a:r>
              <a:rPr lang="zh-TW" altLang="en-US" sz="3200" b="1" dirty="0">
                <a:solidFill>
                  <a:prstClr val="black">
                    <a:lumMod val="75000"/>
                    <a:lumOff val="25000"/>
                  </a:prstClr>
                </a:solidFill>
                <a:latin typeface="Arial"/>
                <a:ea typeface="微软雅黑"/>
              </a:rPr>
              <a:t>政策工具</a:t>
            </a:r>
            <a:r>
              <a:rPr lang="en-US" altLang="zh-TW" sz="3200" b="1" dirty="0">
                <a:solidFill>
                  <a:prstClr val="black">
                    <a:lumMod val="75000"/>
                    <a:lumOff val="25000"/>
                  </a:prstClr>
                </a:solidFill>
                <a:latin typeface="Arial"/>
                <a:ea typeface="微软雅黑"/>
              </a:rPr>
              <a:t>-</a:t>
            </a:r>
            <a:r>
              <a:rPr lang="zh-TW" altLang="en-US" sz="3200" b="1" dirty="0">
                <a:solidFill>
                  <a:srgbClr val="0070C0"/>
                </a:solidFill>
                <a:latin typeface="Arial"/>
                <a:ea typeface="微软雅黑"/>
              </a:rPr>
              <a:t>永續發展政策</a:t>
            </a:r>
            <a:r>
              <a:rPr lang="en-US" altLang="zh-TW" sz="3200" b="1" dirty="0">
                <a:solidFill>
                  <a:srgbClr val="0070C0"/>
                </a:solidFill>
                <a:latin typeface="Arial"/>
                <a:ea typeface="微软雅黑"/>
              </a:rPr>
              <a:t>(</a:t>
            </a:r>
            <a:r>
              <a:rPr lang="zh-TW" altLang="en-US" sz="3200" b="1" dirty="0">
                <a:solidFill>
                  <a:srgbClr val="0070C0"/>
                </a:solidFill>
                <a:latin typeface="Arial"/>
                <a:ea typeface="微软雅黑"/>
              </a:rPr>
              <a:t>公司治理</a:t>
            </a:r>
            <a:r>
              <a:rPr lang="en-US" altLang="zh-TW" sz="3200" b="1" dirty="0">
                <a:solidFill>
                  <a:srgbClr val="0070C0"/>
                </a:solidFill>
                <a:latin typeface="Arial"/>
                <a:ea typeface="微软雅黑"/>
              </a:rPr>
              <a:t>3.0)</a:t>
            </a:r>
          </a:p>
        </p:txBody>
      </p:sp>
      <p:cxnSp>
        <p:nvCxnSpPr>
          <p:cNvPr id="34" name="Straight Connector 4">
            <a:extLst>
              <a:ext uri="{FF2B5EF4-FFF2-40B4-BE49-F238E27FC236}">
                <a16:creationId xmlns:a16="http://schemas.microsoft.com/office/drawing/2014/main" id="{67056CA8-20C1-37FF-3D6D-6CE55845D8F1}"/>
              </a:ext>
            </a:extLst>
          </p:cNvPr>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3" name="矩形: 圓角 42">
            <a:extLst>
              <a:ext uri="{FF2B5EF4-FFF2-40B4-BE49-F238E27FC236}">
                <a16:creationId xmlns:a16="http://schemas.microsoft.com/office/drawing/2014/main" id="{7FF1B4FA-6E9F-9610-5226-460F2BB64082}"/>
              </a:ext>
            </a:extLst>
          </p:cNvPr>
          <p:cNvSpPr/>
          <p:nvPr/>
        </p:nvSpPr>
        <p:spPr>
          <a:xfrm>
            <a:off x="1834272" y="3365456"/>
            <a:ext cx="2009931" cy="1139253"/>
          </a:xfrm>
          <a:prstGeom prst="roundRect">
            <a:avLst/>
          </a:prstGeom>
          <a:solidFill>
            <a:srgbClr val="4F81BD"/>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zh-TW" altLang="en-US" sz="3200" b="1" dirty="0">
                <a:solidFill>
                  <a:schemeClr val="bg1"/>
                </a:solidFill>
                <a:latin typeface="Arial"/>
                <a:ea typeface="微软雅黑"/>
              </a:rPr>
              <a:t>深化</a:t>
            </a:r>
            <a:endParaRPr lang="en-US" altLang="zh-TW" sz="3200" b="1" dirty="0">
              <a:solidFill>
                <a:schemeClr val="bg1"/>
              </a:solidFill>
              <a:latin typeface="Arial"/>
              <a:ea typeface="微软雅黑"/>
            </a:endParaRPr>
          </a:p>
          <a:p>
            <a:pPr marL="0" marR="0" lvl="0" indent="0" algn="ctr" defTabSz="457200" eaLnBrk="1" fontAlgn="auto" latinLnBrk="0" hangingPunct="1">
              <a:lnSpc>
                <a:spcPct val="100000"/>
              </a:lnSpc>
              <a:spcBef>
                <a:spcPts val="0"/>
              </a:spcBef>
              <a:spcAft>
                <a:spcPts val="0"/>
              </a:spcAft>
              <a:buClrTx/>
              <a:buSzTx/>
              <a:buFontTx/>
              <a:buNone/>
              <a:tabLst/>
              <a:defRPr/>
            </a:pPr>
            <a:r>
              <a:rPr lang="zh-TW" altLang="en-US" sz="3200" b="1" dirty="0">
                <a:solidFill>
                  <a:schemeClr val="bg1"/>
                </a:solidFill>
                <a:latin typeface="Arial"/>
                <a:ea typeface="微软雅黑"/>
              </a:rPr>
              <a:t>公司治理</a:t>
            </a:r>
          </a:p>
        </p:txBody>
      </p:sp>
      <p:sp>
        <p:nvSpPr>
          <p:cNvPr id="44" name="矩形: 圓角 43">
            <a:extLst>
              <a:ext uri="{FF2B5EF4-FFF2-40B4-BE49-F238E27FC236}">
                <a16:creationId xmlns:a16="http://schemas.microsoft.com/office/drawing/2014/main" id="{C32A069D-E996-A22C-24EB-EF6BE516411A}"/>
              </a:ext>
            </a:extLst>
          </p:cNvPr>
          <p:cNvSpPr/>
          <p:nvPr/>
        </p:nvSpPr>
        <p:spPr>
          <a:xfrm>
            <a:off x="4004098" y="3365455"/>
            <a:ext cx="2223541" cy="1139253"/>
          </a:xfrm>
          <a:prstGeom prst="roundRect">
            <a:avLst/>
          </a:prstGeom>
          <a:solidFill>
            <a:srgbClr val="1F8F4F"/>
          </a:solidFill>
          <a:ln w="25400" cap="flat" cmpd="sng" algn="ctr">
            <a:noFill/>
            <a:prstDash val="solid"/>
          </a:ln>
          <a:effectLst/>
        </p:spPr>
        <p:txBody>
          <a:bodyPr rtlCol="0" anchor="ctr"/>
          <a:lstStyle/>
          <a:p>
            <a:pPr algn="ctr" defTabSz="457200"/>
            <a:r>
              <a:rPr lang="zh-TW" altLang="en-US" sz="3200" b="1" dirty="0">
                <a:solidFill>
                  <a:schemeClr val="bg1"/>
                </a:solidFill>
                <a:latin typeface="Arial"/>
                <a:ea typeface="微软雅黑"/>
              </a:rPr>
              <a:t>營造</a:t>
            </a:r>
            <a:r>
              <a:rPr lang="en-US" altLang="zh-TW" sz="3200" b="1" dirty="0">
                <a:solidFill>
                  <a:schemeClr val="bg1"/>
                </a:solidFill>
                <a:latin typeface="Arial"/>
                <a:ea typeface="微软雅黑"/>
              </a:rPr>
              <a:t>ESG</a:t>
            </a:r>
          </a:p>
          <a:p>
            <a:pPr algn="ctr" defTabSz="457200"/>
            <a:r>
              <a:rPr lang="zh-TW" altLang="en-US" sz="3200" b="1" dirty="0">
                <a:solidFill>
                  <a:schemeClr val="bg1"/>
                </a:solidFill>
                <a:latin typeface="Arial"/>
                <a:ea typeface="微软雅黑"/>
              </a:rPr>
              <a:t>生態系</a:t>
            </a:r>
          </a:p>
        </p:txBody>
      </p:sp>
      <p:sp>
        <p:nvSpPr>
          <p:cNvPr id="45" name="矩形: 圓角 44">
            <a:extLst>
              <a:ext uri="{FF2B5EF4-FFF2-40B4-BE49-F238E27FC236}">
                <a16:creationId xmlns:a16="http://schemas.microsoft.com/office/drawing/2014/main" id="{1632A13D-BF4E-C3CF-B14D-6DDAB1CE70B4}"/>
              </a:ext>
            </a:extLst>
          </p:cNvPr>
          <p:cNvSpPr/>
          <p:nvPr/>
        </p:nvSpPr>
        <p:spPr>
          <a:xfrm>
            <a:off x="6387533" y="3365455"/>
            <a:ext cx="2943754" cy="1139253"/>
          </a:xfrm>
          <a:prstGeom prst="roundRect">
            <a:avLst/>
          </a:prstGeom>
          <a:solidFill>
            <a:srgbClr val="CD9C1F"/>
          </a:solidFill>
          <a:ln w="25400" cap="flat" cmpd="sng" algn="ctr">
            <a:noFill/>
            <a:prstDash val="solid"/>
          </a:ln>
          <a:effectLst/>
        </p:spPr>
        <p:txBody>
          <a:bodyPr rtlCol="0" anchor="ctr"/>
          <a:lstStyle/>
          <a:p>
            <a:pPr marR="0" lvl="0" indent="0" algn="ctr" defTabSz="457200" fontAlgn="auto">
              <a:lnSpc>
                <a:spcPct val="100000"/>
              </a:lnSpc>
              <a:spcBef>
                <a:spcPts val="0"/>
              </a:spcBef>
              <a:spcAft>
                <a:spcPts val="0"/>
              </a:spcAft>
              <a:buClrTx/>
              <a:buSzTx/>
              <a:buFontTx/>
              <a:buNone/>
              <a:tabLst/>
              <a:defRPr/>
            </a:pPr>
            <a:r>
              <a:rPr lang="zh-TW" altLang="en-US" sz="3200" b="1" dirty="0">
                <a:solidFill>
                  <a:schemeClr val="bg1"/>
                </a:solidFill>
                <a:latin typeface="Arial"/>
                <a:ea typeface="微软雅黑"/>
              </a:rPr>
              <a:t>提升永續揭露</a:t>
            </a:r>
            <a:endParaRPr lang="en-US" altLang="zh-TW" sz="3200" b="1" dirty="0">
              <a:solidFill>
                <a:schemeClr val="bg1"/>
              </a:solidFill>
              <a:latin typeface="Arial"/>
              <a:ea typeface="微软雅黑"/>
            </a:endParaRPr>
          </a:p>
          <a:p>
            <a:pPr marR="0" lvl="0" indent="0" algn="ctr" defTabSz="457200" fontAlgn="auto">
              <a:lnSpc>
                <a:spcPct val="100000"/>
              </a:lnSpc>
              <a:spcBef>
                <a:spcPts val="0"/>
              </a:spcBef>
              <a:spcAft>
                <a:spcPts val="0"/>
              </a:spcAft>
              <a:buClrTx/>
              <a:buSzTx/>
              <a:buFontTx/>
              <a:buNone/>
              <a:tabLst/>
              <a:defRPr/>
            </a:pPr>
            <a:r>
              <a:rPr lang="zh-TW" altLang="en-US" sz="3200" b="1" dirty="0">
                <a:solidFill>
                  <a:schemeClr val="bg1"/>
                </a:solidFill>
                <a:latin typeface="Arial"/>
                <a:ea typeface="微软雅黑"/>
              </a:rPr>
              <a:t>透明度</a:t>
            </a:r>
          </a:p>
        </p:txBody>
      </p:sp>
      <p:pic>
        <p:nvPicPr>
          <p:cNvPr id="46" name="Picture 2" descr="中華民國金融監督管理委員會- 维基百科，自由的百科全书">
            <a:extLst>
              <a:ext uri="{FF2B5EF4-FFF2-40B4-BE49-F238E27FC236}">
                <a16:creationId xmlns:a16="http://schemas.microsoft.com/office/drawing/2014/main" id="{459BCA34-681C-F13A-DD17-25EB89CA635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9484" y="1484001"/>
            <a:ext cx="770505" cy="585606"/>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群組 46">
            <a:extLst>
              <a:ext uri="{FF2B5EF4-FFF2-40B4-BE49-F238E27FC236}">
                <a16:creationId xmlns:a16="http://schemas.microsoft.com/office/drawing/2014/main" id="{1E454EA0-76A1-A2C7-8293-CA7BA0E482CD}"/>
              </a:ext>
            </a:extLst>
          </p:cNvPr>
          <p:cNvGrpSpPr/>
          <p:nvPr/>
        </p:nvGrpSpPr>
        <p:grpSpPr>
          <a:xfrm>
            <a:off x="3296208" y="4257608"/>
            <a:ext cx="6188813" cy="2366366"/>
            <a:chOff x="4938273" y="4230879"/>
            <a:chExt cx="6188813" cy="2366366"/>
          </a:xfrm>
        </p:grpSpPr>
        <p:pic>
          <p:nvPicPr>
            <p:cNvPr id="48" name="Picture 4">
              <a:extLst>
                <a:ext uri="{FF2B5EF4-FFF2-40B4-BE49-F238E27FC236}">
                  <a16:creationId xmlns:a16="http://schemas.microsoft.com/office/drawing/2014/main" id="{69273283-0C44-5CA5-15D1-FE73CFA86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8273" y="4230879"/>
              <a:ext cx="2366366" cy="2366366"/>
            </a:xfrm>
            <a:prstGeom prst="rect">
              <a:avLst/>
            </a:prstGeom>
            <a:noFill/>
            <a:extLst>
              <a:ext uri="{909E8E84-426E-40DD-AFC4-6F175D3DCCD1}">
                <a14:hiddenFill xmlns:a14="http://schemas.microsoft.com/office/drawing/2010/main">
                  <a:solidFill>
                    <a:srgbClr val="FFFFFF"/>
                  </a:solidFill>
                </a14:hiddenFill>
              </a:ext>
            </a:extLst>
          </p:spPr>
        </p:pic>
        <p:sp>
          <p:nvSpPr>
            <p:cNvPr id="49" name="文字方塊 48">
              <a:extLst>
                <a:ext uri="{FF2B5EF4-FFF2-40B4-BE49-F238E27FC236}">
                  <a16:creationId xmlns:a16="http://schemas.microsoft.com/office/drawing/2014/main" id="{B3E90896-61D7-C5B5-0234-D4B364FDE211}"/>
                </a:ext>
              </a:extLst>
            </p:cNvPr>
            <p:cNvSpPr txBox="1"/>
            <p:nvPr/>
          </p:nvSpPr>
          <p:spPr>
            <a:xfrm>
              <a:off x="7125077" y="4660357"/>
              <a:ext cx="4002009" cy="1631216"/>
            </a:xfrm>
            <a:prstGeom prst="rect">
              <a:avLst/>
            </a:prstGeom>
            <a:noFill/>
          </p:spPr>
          <p:txBody>
            <a:bodyPr wrap="square" rtlCol="0">
              <a:spAutoFit/>
            </a:bodyPr>
            <a:lstStyle/>
            <a:p>
              <a:pPr algn="r" defTabSz="457200"/>
              <a:r>
                <a:rPr lang="en-US" altLang="zh-TW" sz="2800" b="1" dirty="0"/>
                <a:t>2023</a:t>
              </a:r>
              <a:r>
                <a:rPr lang="zh-TW" altLang="en-US" sz="2800" b="1" dirty="0"/>
                <a:t>年</a:t>
              </a:r>
              <a:r>
                <a:rPr lang="zh-TW" altLang="en-US" sz="2400" b="1" dirty="0">
                  <a:ln w="57150">
                    <a:noFill/>
                  </a:ln>
                  <a:solidFill>
                    <a:prstClr val="black"/>
                  </a:solidFill>
                  <a:latin typeface="微軟正黑體" panose="020B0604030504040204" pitchFamily="34" charset="-120"/>
                  <a:ea typeface="微軟正黑體" panose="020B0604030504040204" pitchFamily="34" charset="-120"/>
                </a:rPr>
                <a:t>起</a:t>
              </a:r>
              <a:endParaRPr lang="en-US" altLang="zh-TW" sz="2400" b="1" dirty="0">
                <a:ln w="57150">
                  <a:noFill/>
                </a:ln>
                <a:solidFill>
                  <a:prstClr val="black"/>
                </a:solidFill>
                <a:latin typeface="微軟正黑體" panose="020B0604030504040204" pitchFamily="34" charset="-120"/>
                <a:ea typeface="微軟正黑體" panose="020B0604030504040204" pitchFamily="34" charset="-120"/>
              </a:endParaRPr>
            </a:p>
            <a:p>
              <a:pPr algn="r" defTabSz="457200"/>
              <a:r>
                <a:rPr lang="zh-TW" altLang="en-US" sz="2400" b="1" dirty="0">
                  <a:ln w="57150">
                    <a:noFill/>
                  </a:ln>
                  <a:solidFill>
                    <a:prstClr val="black"/>
                  </a:solidFill>
                  <a:latin typeface="微軟正黑體" panose="020B0604030504040204" pitchFamily="34" charset="-120"/>
                  <a:ea typeface="微軟正黑體" panose="020B0604030504040204" pitchFamily="34" charset="-120"/>
                </a:rPr>
                <a:t>企業實收資本額</a:t>
              </a:r>
              <a:r>
                <a:rPr lang="en-US" altLang="zh-TW" sz="3600" b="1" dirty="0">
                  <a:ln w="57150">
                    <a:noFill/>
                  </a:ln>
                  <a:solidFill>
                    <a:srgbClr val="FF0000"/>
                  </a:solidFill>
                  <a:latin typeface="微軟正黑體" panose="020B0604030504040204" pitchFamily="34" charset="-120"/>
                  <a:ea typeface="微軟正黑體" panose="020B0604030504040204" pitchFamily="34" charset="-120"/>
                </a:rPr>
                <a:t>20</a:t>
              </a:r>
              <a:r>
                <a:rPr lang="zh-TW" altLang="en-US" sz="3600" b="1" dirty="0">
                  <a:ln w="57150">
                    <a:noFill/>
                  </a:ln>
                  <a:solidFill>
                    <a:srgbClr val="FF0000"/>
                  </a:solidFill>
                  <a:latin typeface="微軟正黑體" panose="020B0604030504040204" pitchFamily="34" charset="-120"/>
                  <a:ea typeface="微軟正黑體" panose="020B0604030504040204" pitchFamily="34" charset="-120"/>
                </a:rPr>
                <a:t>億↑</a:t>
              </a:r>
              <a:endParaRPr lang="en-US" altLang="zh-TW" sz="2400" b="1" dirty="0">
                <a:ln w="57150">
                  <a:noFill/>
                </a:ln>
                <a:solidFill>
                  <a:srgbClr val="FF0000"/>
                </a:solidFill>
                <a:latin typeface="微軟正黑體" panose="020B0604030504040204" pitchFamily="34" charset="-120"/>
                <a:ea typeface="微軟正黑體" panose="020B0604030504040204" pitchFamily="34" charset="-120"/>
              </a:endParaRPr>
            </a:p>
            <a:p>
              <a:pPr algn="r" defTabSz="457200"/>
              <a:r>
                <a:rPr lang="zh-TW" altLang="en-US" sz="2400" b="1" dirty="0">
                  <a:ln w="57150">
                    <a:noFill/>
                  </a:ln>
                  <a:solidFill>
                    <a:prstClr val="black"/>
                  </a:solidFill>
                  <a:latin typeface="微軟正黑體" panose="020B0604030504040204" pitchFamily="34" charset="-120"/>
                  <a:ea typeface="微軟正黑體" panose="020B0604030504040204" pitchFamily="34" charset="-120"/>
                </a:rPr>
                <a:t>需發行</a:t>
              </a:r>
              <a:r>
                <a:rPr lang="zh-TW" altLang="en-US" sz="3600" b="1" dirty="0">
                  <a:ln w="57150">
                    <a:noFill/>
                  </a:ln>
                  <a:solidFill>
                    <a:srgbClr val="0070C0"/>
                  </a:solidFill>
                  <a:latin typeface="微軟正黑體" panose="020B0604030504040204" pitchFamily="34" charset="-120"/>
                  <a:ea typeface="微軟正黑體" panose="020B0604030504040204" pitchFamily="34" charset="-120"/>
                </a:rPr>
                <a:t>永續報告書</a:t>
              </a:r>
              <a:endParaRPr lang="zh-TW" altLang="en-US" sz="2400" b="1" dirty="0">
                <a:ln w="57150">
                  <a:noFill/>
                </a:ln>
                <a:solidFill>
                  <a:srgbClr val="0070C0"/>
                </a:solidFill>
                <a:latin typeface="微軟正黑體" panose="020B0604030504040204" pitchFamily="34" charset="-120"/>
                <a:ea typeface="微軟正黑體" panose="020B0604030504040204" pitchFamily="34" charset="-120"/>
              </a:endParaRPr>
            </a:p>
          </p:txBody>
        </p:sp>
      </p:grpSp>
      <p:sp>
        <p:nvSpPr>
          <p:cNvPr id="50" name="文字方塊 49">
            <a:extLst>
              <a:ext uri="{FF2B5EF4-FFF2-40B4-BE49-F238E27FC236}">
                <a16:creationId xmlns:a16="http://schemas.microsoft.com/office/drawing/2014/main" id="{309A5BF8-B841-9C20-0A0A-CE16647925F1}"/>
              </a:ext>
            </a:extLst>
          </p:cNvPr>
          <p:cNvSpPr txBox="1"/>
          <p:nvPr/>
        </p:nvSpPr>
        <p:spPr>
          <a:xfrm>
            <a:off x="2120959" y="1356780"/>
            <a:ext cx="9889458" cy="1599797"/>
          </a:xfrm>
          <a:prstGeom prst="rect">
            <a:avLst/>
          </a:prstGeom>
          <a:noFill/>
        </p:spPr>
        <p:txBody>
          <a:bodyPr wrap="square" rtlCol="0">
            <a:spAutoFit/>
          </a:bodyPr>
          <a:lstStyle/>
          <a:p>
            <a:pPr marL="342900" indent="-342900">
              <a:lnSpc>
                <a:spcPct val="150000"/>
              </a:lnSpc>
              <a:buFont typeface="Wingdings" panose="05000000000000000000" pitchFamily="2" charset="2"/>
              <a:buChar char="ü"/>
            </a:pPr>
            <a:r>
              <a:rPr lang="zh-TW" altLang="en-US" sz="2400" b="1" dirty="0">
                <a:solidFill>
                  <a:srgbClr val="7030A0"/>
                </a:solidFill>
                <a:latin typeface="微軟正黑體" panose="020B0604030504040204" pitchFamily="34" charset="-120"/>
                <a:ea typeface="微軟正黑體" panose="020B0604030504040204" pitchFamily="34" charset="-120"/>
              </a:rPr>
              <a:t>金管會</a:t>
            </a:r>
            <a:r>
              <a:rPr lang="zh-TW" altLang="en-US" sz="2200" dirty="0">
                <a:latin typeface="微軟正黑體" panose="020B0604030504040204" pitchFamily="34" charset="-120"/>
                <a:ea typeface="微軟正黑體" panose="020B0604030504040204" pitchFamily="34" charset="-120"/>
              </a:rPr>
              <a:t>於</a:t>
            </a:r>
            <a:r>
              <a:rPr lang="en-US" altLang="zh-TW" sz="2200" dirty="0">
                <a:latin typeface="微軟正黑體" panose="020B0604030504040204" pitchFamily="34" charset="-120"/>
                <a:ea typeface="微軟正黑體" panose="020B0604030504040204" pitchFamily="34" charset="-120"/>
              </a:rPr>
              <a:t>2020</a:t>
            </a:r>
            <a:r>
              <a:rPr lang="zh-TW" altLang="en-US" sz="2200" dirty="0">
                <a:latin typeface="微軟正黑體" panose="020B0604030504040204" pitchFamily="34" charset="-120"/>
                <a:ea typeface="微軟正黑體" panose="020B0604030504040204" pitchFamily="34" charset="-120"/>
              </a:rPr>
              <a:t>年宣布，將擴大</a:t>
            </a:r>
            <a:r>
              <a:rPr lang="zh-TW" altLang="en-US" sz="2200" b="1" dirty="0">
                <a:solidFill>
                  <a:srgbClr val="FF0000"/>
                </a:solidFill>
                <a:latin typeface="微軟正黑體" panose="020B0604030504040204" pitchFamily="34" charset="-120"/>
                <a:ea typeface="微軟正黑體" panose="020B0604030504040204" pitchFamily="34" charset="-120"/>
              </a:rPr>
              <a:t>永續報告書</a:t>
            </a:r>
            <a:r>
              <a:rPr lang="zh-TW" altLang="en-US" sz="2200" dirty="0">
                <a:latin typeface="微軟正黑體" panose="020B0604030504040204" pitchFamily="34" charset="-120"/>
                <a:ea typeface="微軟正黑體" panose="020B0604030504040204" pitchFamily="34" charset="-120"/>
              </a:rPr>
              <a:t>發行企業範圍</a:t>
            </a:r>
            <a:endParaRPr lang="en-US" altLang="zh-TW" sz="2200" dirty="0">
              <a:latin typeface="微軟正黑體" panose="020B0604030504040204" pitchFamily="34" charset="-120"/>
              <a:ea typeface="微軟正黑體" panose="020B0604030504040204" pitchFamily="34" charset="-120"/>
            </a:endParaRPr>
          </a:p>
          <a:p>
            <a:pPr marL="342900" indent="-342900">
              <a:lnSpc>
                <a:spcPct val="150000"/>
              </a:lnSpc>
              <a:buFont typeface="Wingdings" panose="05000000000000000000" pitchFamily="2" charset="2"/>
              <a:buChar char="ü"/>
            </a:pPr>
            <a:r>
              <a:rPr lang="zh-TW" altLang="en-US" sz="2200" dirty="0">
                <a:latin typeface="微軟正黑體" panose="020B0604030504040204" pitchFamily="34" charset="-120"/>
                <a:ea typeface="微軟正黑體" panose="020B0604030504040204" pitchFamily="34" charset="-120"/>
              </a:rPr>
              <a:t>擴大報告書須執行</a:t>
            </a:r>
            <a:r>
              <a:rPr lang="zh-TW" altLang="en-US" sz="2200" b="1" dirty="0">
                <a:solidFill>
                  <a:srgbClr val="1A73B2"/>
                </a:solidFill>
                <a:latin typeface="微軟正黑體" panose="020B0604030504040204" pitchFamily="34" charset="-120"/>
                <a:ea typeface="微軟正黑體" panose="020B0604030504040204" pitchFamily="34" charset="-120"/>
              </a:rPr>
              <a:t>第三方驗證</a:t>
            </a:r>
            <a:r>
              <a:rPr lang="zh-TW" altLang="en-US" sz="2200" dirty="0">
                <a:latin typeface="微軟正黑體" panose="020B0604030504040204" pitchFamily="34" charset="-120"/>
                <a:ea typeface="微軟正黑體" panose="020B0604030504040204" pitchFamily="34" charset="-120"/>
              </a:rPr>
              <a:t>產業範圍（化工、金融保險等）</a:t>
            </a:r>
            <a:endParaRPr lang="en-US" altLang="zh-TW" sz="2200" dirty="0">
              <a:latin typeface="微軟正黑體" panose="020B0604030504040204" pitchFamily="34" charset="-120"/>
              <a:ea typeface="微軟正黑體" panose="020B0604030504040204" pitchFamily="34" charset="-120"/>
            </a:endParaRPr>
          </a:p>
          <a:p>
            <a:pPr marL="342900" indent="-342900">
              <a:lnSpc>
                <a:spcPct val="150000"/>
              </a:lnSpc>
              <a:buFont typeface="Wingdings" panose="05000000000000000000" pitchFamily="2" charset="2"/>
              <a:buChar char="ü"/>
            </a:pPr>
            <a:r>
              <a:rPr lang="zh-TW" altLang="en-US" sz="2200" dirty="0">
                <a:latin typeface="微軟正黑體" panose="020B0604030504040204" pitchFamily="34" charset="-120"/>
                <a:ea typeface="微軟正黑體" panose="020B0604030504040204" pitchFamily="34" charset="-120"/>
              </a:rPr>
              <a:t>企業須於公開資訊觀測站填報</a:t>
            </a:r>
            <a:r>
              <a:rPr lang="zh-TW" altLang="en-US" sz="2200" b="1" dirty="0">
                <a:solidFill>
                  <a:srgbClr val="1A73B2"/>
                </a:solidFill>
                <a:latin typeface="微軟正黑體" panose="020B0604030504040204" pitchFamily="34" charset="-120"/>
                <a:ea typeface="微軟正黑體" panose="020B0604030504040204" pitchFamily="34" charset="-120"/>
              </a:rPr>
              <a:t>用水量</a:t>
            </a:r>
            <a:r>
              <a:rPr lang="zh-TW" altLang="en-US" sz="2200" dirty="0">
                <a:latin typeface="微軟正黑體" panose="020B0604030504040204" pitchFamily="34" charset="-120"/>
                <a:ea typeface="微軟正黑體" panose="020B0604030504040204" pitchFamily="34" charset="-120"/>
              </a:rPr>
              <a:t>、</a:t>
            </a:r>
            <a:r>
              <a:rPr lang="zh-TW" altLang="en-US" sz="2200" b="1" dirty="0">
                <a:solidFill>
                  <a:srgbClr val="1A73B2"/>
                </a:solidFill>
                <a:latin typeface="微軟正黑體" panose="020B0604030504040204" pitchFamily="34" charset="-120"/>
                <a:ea typeface="微軟正黑體" panose="020B0604030504040204" pitchFamily="34" charset="-120"/>
              </a:rPr>
              <a:t>用水密集度</a:t>
            </a:r>
            <a:r>
              <a:rPr lang="zh-TW" altLang="en-US" sz="2200" dirty="0">
                <a:latin typeface="微軟正黑體" panose="020B0604030504040204" pitchFamily="34" charset="-120"/>
                <a:ea typeface="微軟正黑體" panose="020B0604030504040204" pitchFamily="34" charset="-120"/>
              </a:rPr>
              <a:t>等資訊</a:t>
            </a:r>
            <a:endParaRPr lang="en-US" altLang="zh-TW" sz="2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4557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11</a:t>
            </a:fld>
            <a:endParaRPr lang="en-US" dirty="0"/>
          </a:p>
        </p:txBody>
      </p:sp>
      <p:sp>
        <p:nvSpPr>
          <p:cNvPr id="2" name="TextBox 11">
            <a:extLst>
              <a:ext uri="{FF2B5EF4-FFF2-40B4-BE49-F238E27FC236}">
                <a16:creationId xmlns:a16="http://schemas.microsoft.com/office/drawing/2014/main" id="{0B2B8A9C-8A97-897A-EF8D-04078A50AB1C}"/>
              </a:ext>
            </a:extLst>
          </p:cNvPr>
          <p:cNvSpPr txBox="1"/>
          <p:nvPr/>
        </p:nvSpPr>
        <p:spPr>
          <a:xfrm>
            <a:off x="1014389" y="387165"/>
            <a:ext cx="9168702" cy="984885"/>
          </a:xfrm>
          <a:prstGeom prst="rect">
            <a:avLst/>
          </a:prstGeom>
          <a:noFill/>
        </p:spPr>
        <p:txBody>
          <a:bodyPr wrap="square" lIns="0" tIns="0" rIns="0" bIns="0" rtlCol="0">
            <a:spAutoFit/>
            <a:scene3d>
              <a:camera prst="orthographicFront"/>
              <a:lightRig rig="threePt" dir="t"/>
            </a:scene3d>
            <a:sp3d contourW="12700"/>
          </a:bodyPr>
          <a:lstStyle/>
          <a:p>
            <a:r>
              <a:rPr lang="zh-TW" altLang="en-US" sz="3200" b="1" dirty="0">
                <a:solidFill>
                  <a:prstClr val="black">
                    <a:lumMod val="75000"/>
                    <a:lumOff val="25000"/>
                  </a:prstClr>
                </a:solidFill>
                <a:latin typeface="Arial"/>
                <a:ea typeface="微软雅黑"/>
              </a:rPr>
              <a:t>政策工具</a:t>
            </a:r>
            <a:r>
              <a:rPr lang="en-US" altLang="zh-TW" sz="3200" b="1" dirty="0">
                <a:solidFill>
                  <a:prstClr val="black">
                    <a:lumMod val="75000"/>
                    <a:lumOff val="25000"/>
                  </a:prstClr>
                </a:solidFill>
                <a:latin typeface="Arial"/>
                <a:ea typeface="微软雅黑"/>
              </a:rPr>
              <a:t>-</a:t>
            </a:r>
            <a:r>
              <a:rPr lang="zh-TW" altLang="en-US" sz="3200" b="1" dirty="0">
                <a:solidFill>
                  <a:srgbClr val="0070C0"/>
                </a:solidFill>
                <a:latin typeface="Arial"/>
                <a:ea typeface="微软雅黑"/>
              </a:rPr>
              <a:t>企業</a:t>
            </a:r>
            <a:r>
              <a:rPr lang="en-US" altLang="zh-TW" sz="3200" b="1" dirty="0">
                <a:solidFill>
                  <a:srgbClr val="0070C0"/>
                </a:solidFill>
                <a:latin typeface="Arial"/>
                <a:ea typeface="微软雅黑"/>
              </a:rPr>
              <a:t>ESG</a:t>
            </a:r>
            <a:r>
              <a:rPr lang="zh-TW" altLang="en-US" sz="3200" b="1" dirty="0">
                <a:solidFill>
                  <a:srgbClr val="0070C0"/>
                </a:solidFill>
                <a:latin typeface="Arial"/>
                <a:ea typeface="微软雅黑"/>
              </a:rPr>
              <a:t>報告資訊揭露與申報</a:t>
            </a:r>
            <a:endParaRPr lang="en-US" altLang="zh-TW" sz="3200" b="1" dirty="0">
              <a:solidFill>
                <a:srgbClr val="0070C0"/>
              </a:solidFill>
              <a:latin typeface="Arial"/>
              <a:ea typeface="微软雅黑"/>
            </a:endParaRPr>
          </a:p>
          <a:p>
            <a:endParaRPr lang="en-US" altLang="zh-TW" sz="3200" b="1" dirty="0">
              <a:solidFill>
                <a:srgbClr val="0070C0"/>
              </a:solidFill>
              <a:latin typeface="Arial"/>
              <a:ea typeface="微软雅黑"/>
            </a:endParaRPr>
          </a:p>
        </p:txBody>
      </p:sp>
      <p:cxnSp>
        <p:nvCxnSpPr>
          <p:cNvPr id="34" name="Straight Connector 4">
            <a:extLst>
              <a:ext uri="{FF2B5EF4-FFF2-40B4-BE49-F238E27FC236}">
                <a16:creationId xmlns:a16="http://schemas.microsoft.com/office/drawing/2014/main" id="{67056CA8-20C1-37FF-3D6D-6CE55845D8F1}"/>
              </a:ext>
            </a:extLst>
          </p:cNvPr>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3" name="圖片 2">
            <a:extLst>
              <a:ext uri="{FF2B5EF4-FFF2-40B4-BE49-F238E27FC236}">
                <a16:creationId xmlns:a16="http://schemas.microsoft.com/office/drawing/2014/main" id="{BDD090B2-6228-2D01-0B3E-53C84931E021}"/>
              </a:ext>
            </a:extLst>
          </p:cNvPr>
          <p:cNvPicPr>
            <a:picLocks noChangeAspect="1"/>
          </p:cNvPicPr>
          <p:nvPr/>
        </p:nvPicPr>
        <p:blipFill>
          <a:blip r:embed="rId2"/>
          <a:stretch>
            <a:fillRect/>
          </a:stretch>
        </p:blipFill>
        <p:spPr>
          <a:xfrm>
            <a:off x="0" y="2429134"/>
            <a:ext cx="7468247" cy="4012278"/>
          </a:xfrm>
          <a:prstGeom prst="rect">
            <a:avLst/>
          </a:prstGeom>
        </p:spPr>
      </p:pic>
      <p:pic>
        <p:nvPicPr>
          <p:cNvPr id="4" name="圖片 3">
            <a:extLst>
              <a:ext uri="{FF2B5EF4-FFF2-40B4-BE49-F238E27FC236}">
                <a16:creationId xmlns:a16="http://schemas.microsoft.com/office/drawing/2014/main" id="{5673572F-9821-1585-8266-D4D0ADD30CED}"/>
              </a:ext>
            </a:extLst>
          </p:cNvPr>
          <p:cNvPicPr>
            <a:picLocks noChangeAspect="1"/>
          </p:cNvPicPr>
          <p:nvPr/>
        </p:nvPicPr>
        <p:blipFill>
          <a:blip r:embed="rId3"/>
          <a:stretch>
            <a:fillRect/>
          </a:stretch>
        </p:blipFill>
        <p:spPr>
          <a:xfrm>
            <a:off x="4304782" y="1241464"/>
            <a:ext cx="7758517" cy="3934083"/>
          </a:xfrm>
          <a:prstGeom prst="rect">
            <a:avLst/>
          </a:prstGeom>
        </p:spPr>
      </p:pic>
      <p:sp>
        <p:nvSpPr>
          <p:cNvPr id="5" name="文字方塊 4">
            <a:extLst>
              <a:ext uri="{FF2B5EF4-FFF2-40B4-BE49-F238E27FC236}">
                <a16:creationId xmlns:a16="http://schemas.microsoft.com/office/drawing/2014/main" id="{77EA4448-C5B4-F2C9-8836-282DF718D285}"/>
              </a:ext>
            </a:extLst>
          </p:cNvPr>
          <p:cNvSpPr txBox="1"/>
          <p:nvPr/>
        </p:nvSpPr>
        <p:spPr>
          <a:xfrm>
            <a:off x="51882" y="6325662"/>
            <a:ext cx="4747097" cy="400110"/>
          </a:xfrm>
          <a:prstGeom prst="rect">
            <a:avLst/>
          </a:prstGeom>
          <a:noFill/>
        </p:spPr>
        <p:txBody>
          <a:bodyPr wrap="square">
            <a:spAutoFit/>
          </a:bodyPr>
          <a:lstStyle/>
          <a:p>
            <a:pPr algn="l"/>
            <a:endParaRPr lang="zh-TW" altLang="en-US" sz="800" b="0" i="0" u="none" strike="noStrike" baseline="0" dirty="0">
              <a:solidFill>
                <a:srgbClr val="000000"/>
              </a:solidFill>
              <a:latin typeface="微軟正黑體" panose="020B0604030504040204" pitchFamily="34" charset="-120"/>
              <a:ea typeface="微軟正黑體" panose="020B0604030504040204" pitchFamily="34" charset="-120"/>
            </a:endParaRPr>
          </a:p>
          <a:p>
            <a:pPr algn="l"/>
            <a:r>
              <a:rPr lang="en-US" altLang="zh-TW" sz="1200" dirty="0">
                <a:solidFill>
                  <a:srgbClr val="000000"/>
                </a:solidFill>
                <a:latin typeface="Calibri" panose="020F0502020204030204" pitchFamily="34" charset="0"/>
                <a:ea typeface="微軟正黑體" panose="020B0604030504040204" pitchFamily="34" charset="-120"/>
              </a:rPr>
              <a:t>Source</a:t>
            </a:r>
            <a:r>
              <a:rPr lang="zh-TW" altLang="en-US" sz="1200" i="0" u="none" strike="noStrike" baseline="0" dirty="0">
                <a:solidFill>
                  <a:srgbClr val="000000"/>
                </a:solidFill>
                <a:latin typeface="微軟正黑體" panose="020B0604030504040204" pitchFamily="34" charset="-120"/>
                <a:ea typeface="微軟正黑體" panose="020B0604030504040204" pitchFamily="34" charset="-120"/>
              </a:rPr>
              <a:t>：</a:t>
            </a:r>
            <a:r>
              <a:rPr lang="zh-TW" altLang="en-US" sz="1200" dirty="0">
                <a:solidFill>
                  <a:srgbClr val="000000"/>
                </a:solidFill>
                <a:latin typeface="Calibri" panose="020F0502020204030204" pitchFamily="34" charset="0"/>
              </a:rPr>
              <a:t>臺灣證券交易所 </a:t>
            </a:r>
            <a:r>
              <a:rPr lang="en-US" altLang="zh-TW" sz="1200" dirty="0">
                <a:solidFill>
                  <a:srgbClr val="000000"/>
                </a:solidFill>
                <a:latin typeface="Calibri" panose="020F0502020204030204" pitchFamily="34" charset="0"/>
              </a:rPr>
              <a:t>Taiwan Stock Exchange</a:t>
            </a:r>
            <a:endParaRPr lang="zh-TW" altLang="en-US" sz="1200" dirty="0">
              <a:solidFill>
                <a:srgbClr val="000000"/>
              </a:solidFill>
              <a:latin typeface="Calibri" panose="020F0502020204030204" pitchFamily="34" charset="0"/>
            </a:endParaRPr>
          </a:p>
        </p:txBody>
      </p:sp>
      <p:sp>
        <p:nvSpPr>
          <p:cNvPr id="6" name="文字方塊 5">
            <a:extLst>
              <a:ext uri="{FF2B5EF4-FFF2-40B4-BE49-F238E27FC236}">
                <a16:creationId xmlns:a16="http://schemas.microsoft.com/office/drawing/2014/main" id="{7864F2DF-ED9E-EDEF-8BCD-AC7AE6C3C93B}"/>
              </a:ext>
            </a:extLst>
          </p:cNvPr>
          <p:cNvSpPr txBox="1"/>
          <p:nvPr/>
        </p:nvSpPr>
        <p:spPr>
          <a:xfrm>
            <a:off x="778213" y="1433576"/>
            <a:ext cx="3015575" cy="923330"/>
          </a:xfrm>
          <a:prstGeom prst="rect">
            <a:avLst/>
          </a:prstGeom>
          <a:noFill/>
        </p:spPr>
        <p:txBody>
          <a:bodyPr wrap="square">
            <a:spAutoFit/>
          </a:bodyPr>
          <a:lstStyle/>
          <a:p>
            <a:pPr algn="ctr"/>
            <a:r>
              <a:rPr lang="zh-TW" altLang="en-US" sz="1800" b="1" i="0" u="none" strike="noStrike" baseline="0" dirty="0">
                <a:solidFill>
                  <a:srgbClr val="000000"/>
                </a:solidFill>
                <a:latin typeface="微軟正黑體" panose="020B0604030504040204" pitchFamily="34" charset="-120"/>
                <a:ea typeface="微軟正黑體" panose="020B0604030504040204" pitchFamily="34" charset="-120"/>
              </a:rPr>
              <a:t>企業</a:t>
            </a:r>
            <a:r>
              <a:rPr lang="en-US" altLang="zh-TW" sz="1800" b="1" i="0" u="none" strike="noStrike" baseline="0" dirty="0">
                <a:solidFill>
                  <a:srgbClr val="000000"/>
                </a:solidFill>
                <a:latin typeface="微軟正黑體" panose="020B0604030504040204" pitchFamily="34" charset="-120"/>
                <a:ea typeface="微軟正黑體" panose="020B0604030504040204" pitchFamily="34" charset="-120"/>
              </a:rPr>
              <a:t>ESG</a:t>
            </a:r>
            <a:r>
              <a:rPr lang="zh-TW" altLang="en-US" b="1" dirty="0">
                <a:solidFill>
                  <a:srgbClr val="000000"/>
                </a:solidFill>
                <a:latin typeface="微軟正黑體" panose="020B0604030504040204" pitchFamily="34" charset="-120"/>
                <a:ea typeface="微軟正黑體" panose="020B0604030504040204" pitchFamily="34" charset="-120"/>
              </a:rPr>
              <a:t>報告</a:t>
            </a:r>
            <a:r>
              <a:rPr lang="zh-TW" altLang="en-US" sz="1800" b="1" i="0" u="none" strike="noStrike" baseline="0" dirty="0">
                <a:solidFill>
                  <a:srgbClr val="000000"/>
                </a:solidFill>
                <a:latin typeface="微軟正黑體" panose="020B0604030504040204" pitchFamily="34" charset="-120"/>
                <a:ea typeface="微軟正黑體" panose="020B0604030504040204" pitchFamily="34" charset="-120"/>
              </a:rPr>
              <a:t>揭露指標清單</a:t>
            </a:r>
            <a:endParaRPr lang="en-US" altLang="zh-TW" sz="1800" b="1" i="0" u="none" strike="noStrike" baseline="0" dirty="0">
              <a:solidFill>
                <a:srgbClr val="000000"/>
              </a:solidFill>
              <a:latin typeface="微軟正黑體" panose="020B0604030504040204" pitchFamily="34" charset="-120"/>
              <a:ea typeface="微軟正黑體" panose="020B0604030504040204" pitchFamily="34" charset="-120"/>
            </a:endParaRPr>
          </a:p>
          <a:p>
            <a:pPr algn="ctr"/>
            <a:r>
              <a:rPr lang="en-US" altLang="zh-TW" b="0" i="0" dirty="0">
                <a:solidFill>
                  <a:srgbClr val="202124"/>
                </a:solidFill>
                <a:effectLst/>
                <a:latin typeface="arial" panose="020B0604020202020204" pitchFamily="34" charset="0"/>
              </a:rPr>
              <a:t>List of indicators disclosed in corporate ESG reports</a:t>
            </a:r>
            <a:endParaRPr lang="zh-TW" altLang="en-US" dirty="0"/>
          </a:p>
        </p:txBody>
      </p:sp>
      <p:sp>
        <p:nvSpPr>
          <p:cNvPr id="7" name="文字方塊 6">
            <a:extLst>
              <a:ext uri="{FF2B5EF4-FFF2-40B4-BE49-F238E27FC236}">
                <a16:creationId xmlns:a16="http://schemas.microsoft.com/office/drawing/2014/main" id="{7740ADDC-013C-9139-5710-CAB5A6C74B44}"/>
              </a:ext>
            </a:extLst>
          </p:cNvPr>
          <p:cNvSpPr txBox="1"/>
          <p:nvPr/>
        </p:nvSpPr>
        <p:spPr>
          <a:xfrm>
            <a:off x="246434" y="3479459"/>
            <a:ext cx="1634737" cy="461665"/>
          </a:xfrm>
          <a:prstGeom prst="rect">
            <a:avLst/>
          </a:prstGeom>
          <a:noFill/>
        </p:spPr>
        <p:txBody>
          <a:bodyPr wrap="square">
            <a:spAutoFit/>
          </a:bodyPr>
          <a:lstStyle/>
          <a:p>
            <a:r>
              <a:rPr lang="en-US" altLang="zh-TW" sz="1200" dirty="0"/>
              <a:t>Emission of greenhouse gases</a:t>
            </a:r>
            <a:endParaRPr lang="zh-TW" altLang="en-US" sz="1200" dirty="0"/>
          </a:p>
        </p:txBody>
      </p:sp>
      <p:sp>
        <p:nvSpPr>
          <p:cNvPr id="8" name="文字方塊 7">
            <a:extLst>
              <a:ext uri="{FF2B5EF4-FFF2-40B4-BE49-F238E27FC236}">
                <a16:creationId xmlns:a16="http://schemas.microsoft.com/office/drawing/2014/main" id="{F1237D21-4B28-D13D-55D2-706A75C5C9BA}"/>
              </a:ext>
            </a:extLst>
          </p:cNvPr>
          <p:cNvSpPr txBox="1"/>
          <p:nvPr/>
        </p:nvSpPr>
        <p:spPr>
          <a:xfrm>
            <a:off x="128701" y="4283033"/>
            <a:ext cx="1699342" cy="275997"/>
          </a:xfrm>
          <a:prstGeom prst="rect">
            <a:avLst/>
          </a:prstGeom>
          <a:noFill/>
        </p:spPr>
        <p:txBody>
          <a:bodyPr wrap="square">
            <a:spAutoFit/>
          </a:bodyPr>
          <a:lstStyle/>
          <a:p>
            <a:r>
              <a:rPr lang="en-US" altLang="zh-TW" sz="1200" dirty="0"/>
              <a:t>Energy management</a:t>
            </a:r>
            <a:endParaRPr lang="zh-TW" altLang="en-US" sz="1200" dirty="0"/>
          </a:p>
        </p:txBody>
      </p:sp>
      <p:sp>
        <p:nvSpPr>
          <p:cNvPr id="9" name="文字方塊 8">
            <a:extLst>
              <a:ext uri="{FF2B5EF4-FFF2-40B4-BE49-F238E27FC236}">
                <a16:creationId xmlns:a16="http://schemas.microsoft.com/office/drawing/2014/main" id="{42BF8E1C-3D44-58A1-C25E-FEE6861B1DF8}"/>
              </a:ext>
            </a:extLst>
          </p:cNvPr>
          <p:cNvSpPr txBox="1"/>
          <p:nvPr/>
        </p:nvSpPr>
        <p:spPr>
          <a:xfrm>
            <a:off x="246434" y="4918926"/>
            <a:ext cx="1316477" cy="461665"/>
          </a:xfrm>
          <a:prstGeom prst="rect">
            <a:avLst/>
          </a:prstGeom>
          <a:noFill/>
        </p:spPr>
        <p:txBody>
          <a:bodyPr wrap="square">
            <a:spAutoFit/>
          </a:bodyPr>
          <a:lstStyle/>
          <a:p>
            <a:r>
              <a:rPr lang="en-US" altLang="zh-TW" sz="1200" dirty="0"/>
              <a:t>Water resources management</a:t>
            </a:r>
            <a:endParaRPr lang="zh-TW" altLang="en-US" sz="1200" dirty="0"/>
          </a:p>
        </p:txBody>
      </p:sp>
      <p:sp>
        <p:nvSpPr>
          <p:cNvPr id="10" name="文字方塊 9">
            <a:extLst>
              <a:ext uri="{FF2B5EF4-FFF2-40B4-BE49-F238E27FC236}">
                <a16:creationId xmlns:a16="http://schemas.microsoft.com/office/drawing/2014/main" id="{21EA16B8-3FD7-AE75-9821-C62EE12C9F14}"/>
              </a:ext>
            </a:extLst>
          </p:cNvPr>
          <p:cNvSpPr txBox="1"/>
          <p:nvPr/>
        </p:nvSpPr>
        <p:spPr>
          <a:xfrm>
            <a:off x="58367" y="5977437"/>
            <a:ext cx="1699342" cy="275997"/>
          </a:xfrm>
          <a:prstGeom prst="rect">
            <a:avLst/>
          </a:prstGeom>
          <a:noFill/>
        </p:spPr>
        <p:txBody>
          <a:bodyPr wrap="square">
            <a:spAutoFit/>
          </a:bodyPr>
          <a:lstStyle/>
          <a:p>
            <a:r>
              <a:rPr lang="en-US" altLang="zh-TW" sz="1200" dirty="0"/>
              <a:t>Waste management</a:t>
            </a:r>
            <a:endParaRPr lang="zh-TW" altLang="en-US" sz="1200" dirty="0"/>
          </a:p>
        </p:txBody>
      </p:sp>
      <p:sp>
        <p:nvSpPr>
          <p:cNvPr id="11" name="Rectangle 4">
            <a:extLst>
              <a:ext uri="{FF2B5EF4-FFF2-40B4-BE49-F238E27FC236}">
                <a16:creationId xmlns:a16="http://schemas.microsoft.com/office/drawing/2014/main" id="{BA0D31C0-3416-453B-04FE-BFD0AB9FC8B6}"/>
              </a:ext>
            </a:extLst>
          </p:cNvPr>
          <p:cNvSpPr>
            <a:spLocks noChangeArrowheads="1"/>
          </p:cNvSpPr>
          <p:nvPr/>
        </p:nvSpPr>
        <p:spPr bwMode="auto">
          <a:xfrm>
            <a:off x="5893156" y="4773050"/>
            <a:ext cx="5711628" cy="29175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7935" rIns="0" bIns="-7935" numCol="1" anchor="ctr" anchorCtr="0" compatLnSpc="1">
            <a:prstTxWarp prst="textNoShape">
              <a:avLst/>
            </a:prstTxWarp>
            <a:spAutoFit/>
          </a:bodyPr>
          <a:lstStyle/>
          <a:p>
            <a:pPr lvl="0" eaLnBrk="0" fontAlgn="base" hangingPunct="0">
              <a:spcBef>
                <a:spcPct val="0"/>
              </a:spcBef>
              <a:spcAft>
                <a:spcPct val="0"/>
              </a:spcAft>
            </a:pPr>
            <a:r>
              <a:rPr lang="en-US" altLang="zh-TW" sz="2000" dirty="0">
                <a:solidFill>
                  <a:srgbClr val="202124"/>
                </a:solidFill>
                <a:latin typeface="Arial Unicode MS"/>
                <a:ea typeface="inherit"/>
              </a:rPr>
              <a:t>Water resources management or reduction targets</a:t>
            </a:r>
            <a:endParaRPr kumimoji="0" lang="zh-TW" altLang="zh-TW" sz="2000" b="0" i="0" u="none" strike="noStrike" cap="none" normalizeH="0" baseline="0" dirty="0">
              <a:ln>
                <a:noFill/>
              </a:ln>
              <a:solidFill>
                <a:schemeClr val="tx1"/>
              </a:solidFill>
              <a:effectLst/>
              <a:latin typeface="Arial" panose="020B0604020202020204" pitchFamily="34" charset="0"/>
            </a:endParaRPr>
          </a:p>
        </p:txBody>
      </p:sp>
      <p:sp>
        <p:nvSpPr>
          <p:cNvPr id="13" name="Rectangle 5">
            <a:extLst>
              <a:ext uri="{FF2B5EF4-FFF2-40B4-BE49-F238E27FC236}">
                <a16:creationId xmlns:a16="http://schemas.microsoft.com/office/drawing/2014/main" id="{4C51451E-3219-2EB1-A3B9-F15BA13C065E}"/>
              </a:ext>
            </a:extLst>
          </p:cNvPr>
          <p:cNvSpPr>
            <a:spLocks noChangeArrowheads="1"/>
          </p:cNvSpPr>
          <p:nvPr/>
        </p:nvSpPr>
        <p:spPr bwMode="auto">
          <a:xfrm>
            <a:off x="6770696" y="3545657"/>
            <a:ext cx="2029838" cy="29175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935" rIns="0" bIns="-7935"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2000" b="0" i="0" u="none" strike="noStrike" cap="none" normalizeH="0" baseline="0" dirty="0">
                <a:ln>
                  <a:noFill/>
                </a:ln>
                <a:solidFill>
                  <a:srgbClr val="202124"/>
                </a:solidFill>
                <a:effectLst/>
                <a:latin typeface="Arial Unicode MS"/>
                <a:ea typeface="inherit"/>
              </a:rPr>
              <a:t>water intensity</a:t>
            </a:r>
            <a:r>
              <a:rPr kumimoji="0" lang="zh-TW" altLang="zh-TW" sz="2000" b="0" i="0" u="none" strike="noStrike" cap="none" normalizeH="0" baseline="0" dirty="0">
                <a:ln>
                  <a:noFill/>
                </a:ln>
                <a:solidFill>
                  <a:schemeClr val="tx1"/>
                </a:solidFill>
                <a:effectLst/>
              </a:rPr>
              <a:t> </a:t>
            </a:r>
            <a:endParaRPr kumimoji="0" lang="zh-TW" altLang="zh-TW" sz="2000" b="0" i="0" u="none" strike="noStrike" cap="none" normalizeH="0" baseline="0" dirty="0">
              <a:ln>
                <a:noFill/>
              </a:ln>
              <a:solidFill>
                <a:schemeClr val="tx1"/>
              </a:solidFill>
              <a:effectLst/>
              <a:latin typeface="Arial" panose="020B0604020202020204" pitchFamily="34" charset="0"/>
            </a:endParaRPr>
          </a:p>
        </p:txBody>
      </p:sp>
      <p:sp>
        <p:nvSpPr>
          <p:cNvPr id="14" name="Rectangle 7">
            <a:extLst>
              <a:ext uri="{FF2B5EF4-FFF2-40B4-BE49-F238E27FC236}">
                <a16:creationId xmlns:a16="http://schemas.microsoft.com/office/drawing/2014/main" id="{7D34FBC4-DECD-A552-24E2-4E42D1FF8124}"/>
              </a:ext>
            </a:extLst>
          </p:cNvPr>
          <p:cNvSpPr>
            <a:spLocks noChangeArrowheads="1"/>
          </p:cNvSpPr>
          <p:nvPr/>
        </p:nvSpPr>
        <p:spPr bwMode="auto">
          <a:xfrm>
            <a:off x="6414014" y="2678690"/>
            <a:ext cx="2461501" cy="29175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935" rIns="0" bIns="-7935"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2000" b="0" i="0" u="none" strike="noStrike" cap="none" normalizeH="0" baseline="0" dirty="0">
                <a:ln>
                  <a:noFill/>
                </a:ln>
                <a:solidFill>
                  <a:srgbClr val="202124"/>
                </a:solidFill>
                <a:effectLst/>
                <a:latin typeface="Arial Unicode MS"/>
                <a:ea typeface="inherit"/>
              </a:rPr>
              <a:t>water consumption</a:t>
            </a:r>
            <a:r>
              <a:rPr kumimoji="0" lang="zh-TW" altLang="zh-TW" sz="2000" b="0" i="0" u="none" strike="noStrike" cap="none" normalizeH="0" baseline="0" dirty="0">
                <a:ln>
                  <a:noFill/>
                </a:ln>
                <a:solidFill>
                  <a:schemeClr val="tx1"/>
                </a:solidFill>
                <a:effectLst/>
              </a:rPr>
              <a:t> </a:t>
            </a:r>
            <a:endParaRPr kumimoji="0" lang="zh-TW" altLang="zh-TW" sz="2000" b="0" i="0" u="none" strike="noStrike" cap="none" normalizeH="0" baseline="0" dirty="0">
              <a:ln>
                <a:noFill/>
              </a:ln>
              <a:solidFill>
                <a:schemeClr val="tx1"/>
              </a:solidFill>
              <a:effectLst/>
              <a:latin typeface="Arial" panose="020B0604020202020204" pitchFamily="34" charset="0"/>
            </a:endParaRPr>
          </a:p>
        </p:txBody>
      </p:sp>
      <p:sp>
        <p:nvSpPr>
          <p:cNvPr id="15" name="Rectangle 7">
            <a:extLst>
              <a:ext uri="{FF2B5EF4-FFF2-40B4-BE49-F238E27FC236}">
                <a16:creationId xmlns:a16="http://schemas.microsoft.com/office/drawing/2014/main" id="{50E64766-4CC0-5E21-07F2-192FCC98F44A}"/>
              </a:ext>
            </a:extLst>
          </p:cNvPr>
          <p:cNvSpPr>
            <a:spLocks noChangeArrowheads="1"/>
          </p:cNvSpPr>
          <p:nvPr/>
        </p:nvSpPr>
        <p:spPr bwMode="auto">
          <a:xfrm>
            <a:off x="8714235" y="2274641"/>
            <a:ext cx="1428471" cy="29330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935" rIns="0" bIns="-7935"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202124"/>
                </a:solidFill>
                <a:effectLst/>
                <a:latin typeface="Arial Unicode MS"/>
                <a:ea typeface="inherit"/>
              </a:rPr>
              <a:t>ISO46001</a:t>
            </a:r>
            <a:endParaRPr kumimoji="0" lang="zh-TW" altLang="zh-TW" sz="2000" b="0" i="0" u="none" strike="noStrike" cap="none" normalizeH="0" baseline="0" dirty="0">
              <a:ln>
                <a:noFill/>
              </a:ln>
              <a:solidFill>
                <a:schemeClr val="tx1"/>
              </a:solidFill>
              <a:effectLst/>
              <a:latin typeface="Arial" panose="020B0604020202020204" pitchFamily="34" charset="0"/>
            </a:endParaRPr>
          </a:p>
        </p:txBody>
      </p:sp>
      <p:sp>
        <p:nvSpPr>
          <p:cNvPr id="16" name="Rectangle 8">
            <a:extLst>
              <a:ext uri="{FF2B5EF4-FFF2-40B4-BE49-F238E27FC236}">
                <a16:creationId xmlns:a16="http://schemas.microsoft.com/office/drawing/2014/main" id="{4EC2776C-76E3-755C-8C4E-20C68417F370}"/>
              </a:ext>
            </a:extLst>
          </p:cNvPr>
          <p:cNvSpPr>
            <a:spLocks noChangeArrowheads="1"/>
          </p:cNvSpPr>
          <p:nvPr/>
        </p:nvSpPr>
        <p:spPr bwMode="auto">
          <a:xfrm>
            <a:off x="6660498" y="1632055"/>
            <a:ext cx="5058383" cy="30714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935" rIns="0" bIns="-7935"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2100" b="0" i="0" u="none" strike="noStrike" cap="none" normalizeH="0" baseline="0" dirty="0">
                <a:ln>
                  <a:noFill/>
                </a:ln>
                <a:solidFill>
                  <a:srgbClr val="202124"/>
                </a:solidFill>
                <a:effectLst/>
                <a:latin typeface="Arial Unicode MS"/>
                <a:ea typeface="inherit"/>
              </a:rPr>
              <a:t>Is water resources management verified?</a:t>
            </a:r>
            <a:r>
              <a:rPr kumimoji="0" lang="zh-TW" altLang="zh-TW" sz="500" b="0" i="0" u="none" strike="noStrike" cap="none" normalizeH="0" baseline="0" dirty="0">
                <a:ln>
                  <a:noFill/>
                </a:ln>
                <a:solidFill>
                  <a:schemeClr val="tx1"/>
                </a:solidFill>
                <a:effectLst/>
              </a:rPr>
              <a:t> </a:t>
            </a:r>
            <a:endParaRPr kumimoji="0" lang="zh-TW" altLang="zh-TW"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2970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12</a:t>
            </a:fld>
            <a:endParaRPr lang="en-US" dirty="0"/>
          </a:p>
        </p:txBody>
      </p:sp>
      <p:grpSp>
        <p:nvGrpSpPr>
          <p:cNvPr id="2" name="组合 1">
            <a:extLst>
              <a:ext uri="{FF2B5EF4-FFF2-40B4-BE49-F238E27FC236}">
                <a16:creationId xmlns:a16="http://schemas.microsoft.com/office/drawing/2014/main" id="{E933A57D-103B-6E93-271F-55AA487BFC29}"/>
              </a:ext>
            </a:extLst>
          </p:cNvPr>
          <p:cNvGrpSpPr/>
          <p:nvPr/>
        </p:nvGrpSpPr>
        <p:grpSpPr>
          <a:xfrm>
            <a:off x="1669947" y="2013228"/>
            <a:ext cx="3775393" cy="1415772"/>
            <a:chOff x="3304038" y="-125467"/>
            <a:chExt cx="3775393" cy="1415772"/>
          </a:xfrm>
        </p:grpSpPr>
        <p:sp>
          <p:nvSpPr>
            <p:cNvPr id="3" name="文本框 2">
              <a:extLst>
                <a:ext uri="{FF2B5EF4-FFF2-40B4-BE49-F238E27FC236}">
                  <a16:creationId xmlns:a16="http://schemas.microsoft.com/office/drawing/2014/main" id="{77102ED4-94A9-BB90-A173-483A9267A0E1}"/>
                </a:ext>
              </a:extLst>
            </p:cNvPr>
            <p:cNvSpPr txBox="1"/>
            <p:nvPr/>
          </p:nvSpPr>
          <p:spPr>
            <a:xfrm>
              <a:off x="3304038" y="582419"/>
              <a:ext cx="3775393" cy="707886"/>
            </a:xfrm>
            <a:prstGeom prst="rect">
              <a:avLst/>
            </a:prstGeom>
            <a:noFill/>
          </p:spPr>
          <p:txBody>
            <a:bodyPr wrap="none" rtlCol="0">
              <a:spAutoFit/>
              <a:scene3d>
                <a:camera prst="orthographicFront"/>
                <a:lightRig rig="threePt" dir="t"/>
              </a:scene3d>
              <a:sp3d contourW="12700"/>
            </a:bodyPr>
            <a:lstStyle/>
            <a:p>
              <a:pPr>
                <a:defRPr/>
              </a:pPr>
              <a:r>
                <a:rPr lang="zh-TW" altLang="en-US" sz="4000" b="1" dirty="0">
                  <a:solidFill>
                    <a:prstClr val="black">
                      <a:lumMod val="65000"/>
                      <a:lumOff val="35000"/>
                    </a:prstClr>
                  </a:solidFill>
                  <a:latin typeface="微软雅黑"/>
                  <a:ea typeface="微软雅黑"/>
                </a:rPr>
                <a:t>水資源管理系統</a:t>
              </a:r>
              <a:endParaRPr lang="zh-CN" altLang="en-US" sz="4000" b="1" dirty="0">
                <a:solidFill>
                  <a:prstClr val="black">
                    <a:lumMod val="65000"/>
                    <a:lumOff val="35000"/>
                  </a:prstClr>
                </a:solidFill>
                <a:latin typeface="微软雅黑"/>
                <a:ea typeface="微软雅黑"/>
              </a:endParaRPr>
            </a:p>
          </p:txBody>
        </p:sp>
        <p:sp>
          <p:nvSpPr>
            <p:cNvPr id="4" name="文本框 4">
              <a:extLst>
                <a:ext uri="{FF2B5EF4-FFF2-40B4-BE49-F238E27FC236}">
                  <a16:creationId xmlns:a16="http://schemas.microsoft.com/office/drawing/2014/main" id="{3D158FCB-425B-D9FD-B66B-B97DA9A789A3}"/>
                </a:ext>
              </a:extLst>
            </p:cNvPr>
            <p:cNvSpPr txBox="1"/>
            <p:nvPr/>
          </p:nvSpPr>
          <p:spPr>
            <a:xfrm>
              <a:off x="3304038" y="-125467"/>
              <a:ext cx="2324482" cy="707886"/>
            </a:xfrm>
            <a:prstGeom prst="rect">
              <a:avLst/>
            </a:prstGeom>
            <a:noFill/>
          </p:spPr>
          <p:txBody>
            <a:bodyPr wrap="none" rtlCol="0">
              <a:spAutoFit/>
              <a:scene3d>
                <a:camera prst="orthographicFront"/>
                <a:lightRig rig="threePt" dir="t"/>
              </a:scene3d>
              <a:sp3d contourW="12700"/>
            </a:bodyPr>
            <a:lstStyle/>
            <a:p>
              <a:pPr>
                <a:defRPr/>
              </a:pPr>
              <a:r>
                <a:rPr lang="en-US" altLang="zh-CN" sz="4000" b="1" dirty="0">
                  <a:solidFill>
                    <a:srgbClr val="FF9900"/>
                  </a:solidFill>
                  <a:latin typeface="微软雅黑"/>
                  <a:ea typeface="微软雅黑"/>
                </a:rPr>
                <a:t>PART 02</a:t>
              </a:r>
              <a:endParaRPr lang="zh-CN" altLang="en-US" sz="4000" b="1" dirty="0">
                <a:solidFill>
                  <a:srgbClr val="FF9900"/>
                </a:solidFill>
                <a:latin typeface="微软雅黑"/>
                <a:ea typeface="微软雅黑"/>
              </a:endParaRPr>
            </a:p>
          </p:txBody>
        </p:sp>
      </p:grpSp>
    </p:spTree>
    <p:extLst>
      <p:ext uri="{BB962C8B-B14F-4D97-AF65-F5344CB8AC3E}">
        <p14:creationId xmlns:p14="http://schemas.microsoft.com/office/powerpoint/2010/main" val="270948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13</a:t>
            </a:fld>
            <a:endParaRPr lang="en-US" dirty="0"/>
          </a:p>
        </p:txBody>
      </p:sp>
      <p:sp>
        <p:nvSpPr>
          <p:cNvPr id="2" name="TextBox 11">
            <a:extLst>
              <a:ext uri="{FF2B5EF4-FFF2-40B4-BE49-F238E27FC236}">
                <a16:creationId xmlns:a16="http://schemas.microsoft.com/office/drawing/2014/main" id="{A4C318F1-3D29-7FF2-872A-2B6DE0DEF6E3}"/>
              </a:ext>
            </a:extLst>
          </p:cNvPr>
          <p:cNvSpPr txBox="1"/>
          <p:nvPr/>
        </p:nvSpPr>
        <p:spPr>
          <a:xfrm>
            <a:off x="959668" y="386535"/>
            <a:ext cx="5192783" cy="492443"/>
          </a:xfrm>
          <a:prstGeom prst="rect">
            <a:avLst/>
          </a:prstGeom>
          <a:noFill/>
        </p:spPr>
        <p:txBody>
          <a:bodyPr wrap="square" lIns="0" tIns="0" rIns="0" bIns="0" rtlCol="0">
            <a:spAutoFit/>
            <a:scene3d>
              <a:camera prst="orthographicFront"/>
              <a:lightRig rig="threePt" dir="t"/>
            </a:scene3d>
            <a:sp3d contourW="12700"/>
          </a:bodyPr>
          <a:lstStyle/>
          <a:p>
            <a:r>
              <a:rPr lang="zh-TW" altLang="en-US" sz="3200" b="1" dirty="0">
                <a:solidFill>
                  <a:prstClr val="black">
                    <a:lumMod val="75000"/>
                    <a:lumOff val="25000"/>
                  </a:prstClr>
                </a:solidFill>
                <a:latin typeface="Arial"/>
                <a:ea typeface="微软雅黑"/>
              </a:rPr>
              <a:t>總量管制→</a:t>
            </a:r>
            <a:r>
              <a:rPr lang="zh-TW" altLang="en-US" sz="3200" b="1" dirty="0">
                <a:solidFill>
                  <a:srgbClr val="0070C0"/>
                </a:solidFill>
                <a:latin typeface="Arial"/>
                <a:ea typeface="微软雅黑"/>
              </a:rPr>
              <a:t>水資源效率管理</a:t>
            </a:r>
            <a:endParaRPr lang="en-US" sz="3200" b="1" dirty="0">
              <a:solidFill>
                <a:srgbClr val="0070C0"/>
              </a:solidFill>
              <a:latin typeface="Arial"/>
              <a:ea typeface="微软雅黑"/>
            </a:endParaRPr>
          </a:p>
        </p:txBody>
      </p:sp>
      <p:grpSp>
        <p:nvGrpSpPr>
          <p:cNvPr id="3" name="群組 2">
            <a:extLst>
              <a:ext uri="{FF2B5EF4-FFF2-40B4-BE49-F238E27FC236}">
                <a16:creationId xmlns:a16="http://schemas.microsoft.com/office/drawing/2014/main" id="{22EB84F4-B02B-C862-B0D0-02C6B5124C96}"/>
              </a:ext>
            </a:extLst>
          </p:cNvPr>
          <p:cNvGrpSpPr/>
          <p:nvPr/>
        </p:nvGrpSpPr>
        <p:grpSpPr>
          <a:xfrm>
            <a:off x="959668" y="1336979"/>
            <a:ext cx="9960717" cy="5360209"/>
            <a:chOff x="323523" y="1124747"/>
            <a:chExt cx="8854748" cy="5946150"/>
          </a:xfrm>
        </p:grpSpPr>
        <p:sp>
          <p:nvSpPr>
            <p:cNvPr id="4" name="圖說文字: 向右箭號 3">
              <a:extLst>
                <a:ext uri="{FF2B5EF4-FFF2-40B4-BE49-F238E27FC236}">
                  <a16:creationId xmlns:a16="http://schemas.microsoft.com/office/drawing/2014/main" id="{54DDA21C-CDD9-7D6B-4954-8D40D5C628D4}"/>
                </a:ext>
              </a:extLst>
            </p:cNvPr>
            <p:cNvSpPr/>
            <p:nvPr/>
          </p:nvSpPr>
          <p:spPr>
            <a:xfrm rot="5400000">
              <a:off x="2019439" y="-571169"/>
              <a:ext cx="5462916" cy="8854747"/>
            </a:xfrm>
            <a:prstGeom prst="rightArrowCallout">
              <a:avLst>
                <a:gd name="adj1" fmla="val 6749"/>
                <a:gd name="adj2" fmla="val 8740"/>
                <a:gd name="adj3" fmla="val 12748"/>
                <a:gd name="adj4" fmla="val 80102"/>
              </a:avLst>
            </a:prstGeom>
            <a:solidFill>
              <a:sysClr val="window" lastClr="FFFFFF">
                <a:lumMod val="95000"/>
              </a:sys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400" b="0" i="0" u="none" strike="noStrike" kern="0" cap="none" spc="0" normalizeH="0" baseline="0" noProof="0" dirty="0">
                <a:ln>
                  <a:noFill/>
                </a:ln>
                <a:solidFill>
                  <a:prstClr val="black"/>
                </a:solidFill>
                <a:effectLst/>
                <a:uLnTx/>
                <a:uFillTx/>
                <a:latin typeface="Arial"/>
                <a:ea typeface="微软雅黑"/>
                <a:cs typeface="+mn-cs"/>
              </a:endParaRPr>
            </a:p>
          </p:txBody>
        </p:sp>
        <p:pic>
          <p:nvPicPr>
            <p:cNvPr id="6" name="圖片 5">
              <a:extLst>
                <a:ext uri="{FF2B5EF4-FFF2-40B4-BE49-F238E27FC236}">
                  <a16:creationId xmlns:a16="http://schemas.microsoft.com/office/drawing/2014/main" id="{9CC28F3B-9CE4-2262-1F8D-7E31ADBD36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1183008"/>
              <a:ext cx="1569071" cy="1951008"/>
            </a:xfrm>
            <a:prstGeom prst="rect">
              <a:avLst/>
            </a:prstGeom>
          </p:spPr>
        </p:pic>
        <p:sp>
          <p:nvSpPr>
            <p:cNvPr id="7" name="文字方塊 6">
              <a:extLst>
                <a:ext uri="{FF2B5EF4-FFF2-40B4-BE49-F238E27FC236}">
                  <a16:creationId xmlns:a16="http://schemas.microsoft.com/office/drawing/2014/main" id="{5D1F4A22-671E-EEDA-FD73-4247DA728DD5}"/>
                </a:ext>
              </a:extLst>
            </p:cNvPr>
            <p:cNvSpPr txBox="1"/>
            <p:nvPr/>
          </p:nvSpPr>
          <p:spPr>
            <a:xfrm>
              <a:off x="2241381" y="1488018"/>
              <a:ext cx="6783858" cy="1331541"/>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zh-TW" altLang="en-US" sz="24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a:cs typeface="Times New Roman" panose="02020603050405020304" pitchFamily="18" charset="0"/>
                </a:rPr>
                <a:t>聯合國於</a:t>
              </a:r>
              <a:r>
                <a:rPr kumimoji="0" lang="en-US" altLang="zh-TW" sz="24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a:cs typeface="Times New Roman" panose="02020603050405020304" pitchFamily="18" charset="0"/>
                </a:rPr>
                <a:t>2015</a:t>
              </a:r>
              <a:r>
                <a:rPr kumimoji="0" lang="zh-TW" altLang="en-US" sz="24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a:cs typeface="Times New Roman" panose="02020603050405020304" pitchFamily="18" charset="0"/>
                </a:rPr>
                <a:t>年發布</a:t>
              </a:r>
              <a:r>
                <a:rPr kumimoji="0" lang="zh-TW" altLang="en-US" sz="24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400" b="1" i="0"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永續發展目標</a:t>
              </a:r>
              <a:r>
                <a:rPr kumimoji="0" lang="en-US" altLang="zh-TW" sz="2400" b="1" i="0"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(SDGs)</a:t>
              </a:r>
              <a:r>
                <a:rPr kumimoji="0" lang="zh-TW" altLang="en-US" sz="24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a:t>
              </a:r>
              <a:r>
                <a:rPr kumimoji="0" lang="en-US" altLang="zh-TW" sz="24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a:cs typeface="Times New Roman" panose="02020603050405020304" pitchFamily="18" charset="0"/>
                </a:rPr>
                <a:t>SDG6</a:t>
              </a:r>
              <a:r>
                <a:rPr kumimoji="0" lang="zh-TW" altLang="en-US" sz="2400" b="1"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為</a:t>
              </a:r>
              <a:r>
                <a:rPr kumimoji="0" lang="zh-TW" altLang="en-US" sz="24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a:cs typeface="Times New Roman" panose="02020603050405020304" pitchFamily="18" charset="0"/>
                </a:rPr>
                <a:t>確保所有人都能享有水、衛生及其永續管理，</a:t>
              </a:r>
              <a:r>
                <a:rPr kumimoji="0" lang="en-US" altLang="zh-TW" sz="2400" b="1" i="0"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SDG6.4</a:t>
              </a:r>
              <a:r>
                <a:rPr kumimoji="0" lang="en-US" altLang="zh-TW" sz="24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a:cs typeface="Times New Roman" panose="02020603050405020304" pitchFamily="18" charset="0"/>
                </a:rPr>
                <a:t> </a:t>
              </a:r>
              <a:r>
                <a:rPr kumimoji="0" lang="zh-TW" altLang="en-US" sz="24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a:cs typeface="Times New Roman" panose="02020603050405020304" pitchFamily="18" charset="0"/>
                </a:rPr>
                <a:t>具體目標是在</a:t>
              </a:r>
              <a:r>
                <a:rPr kumimoji="0" lang="en-US" altLang="zh-TW" sz="24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a:cs typeface="Times New Roman" panose="02020603050405020304" pitchFamily="18" charset="0"/>
                </a:rPr>
                <a:t>2030</a:t>
              </a:r>
              <a:r>
                <a:rPr kumimoji="0" lang="zh-TW" altLang="en-US" sz="24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a:cs typeface="Times New Roman" panose="02020603050405020304" pitchFamily="18" charset="0"/>
                </a:rPr>
                <a:t>年以前</a:t>
              </a:r>
              <a:r>
                <a:rPr kumimoji="0" lang="zh-TW" altLang="en-US" sz="2400" b="0" i="0" u="none" strike="noStrike" kern="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大幅</a:t>
              </a:r>
              <a:r>
                <a:rPr kumimoji="0" lang="zh-TW" altLang="en-US" sz="24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增加產業用水效率</a:t>
              </a:r>
              <a:r>
                <a:rPr kumimoji="0" lang="zh-TW" altLang="en-US" sz="24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a:cs typeface="Times New Roman" panose="02020603050405020304" pitchFamily="18" charset="0"/>
                </a:rPr>
                <a:t>。</a:t>
              </a:r>
            </a:p>
          </p:txBody>
        </p:sp>
        <p:pic>
          <p:nvPicPr>
            <p:cNvPr id="8" name="圖片 7">
              <a:extLst>
                <a:ext uri="{FF2B5EF4-FFF2-40B4-BE49-F238E27FC236}">
                  <a16:creationId xmlns:a16="http://schemas.microsoft.com/office/drawing/2014/main" id="{28C9FFC8-0041-7E5A-3BB7-A29F7CB3D40D}"/>
                </a:ext>
              </a:extLst>
            </p:cNvPr>
            <p:cNvPicPr>
              <a:picLocks noChangeAspect="1"/>
            </p:cNvPicPr>
            <p:nvPr/>
          </p:nvPicPr>
          <p:blipFill>
            <a:blip r:embed="rId3"/>
            <a:stretch>
              <a:fillRect/>
            </a:stretch>
          </p:blipFill>
          <p:spPr>
            <a:xfrm>
              <a:off x="474984" y="3232404"/>
              <a:ext cx="1554187" cy="2202006"/>
            </a:xfrm>
            <a:prstGeom prst="rect">
              <a:avLst/>
            </a:prstGeom>
          </p:spPr>
        </p:pic>
        <p:sp>
          <p:nvSpPr>
            <p:cNvPr id="9" name="文字方塊 8">
              <a:extLst>
                <a:ext uri="{FF2B5EF4-FFF2-40B4-BE49-F238E27FC236}">
                  <a16:creationId xmlns:a16="http://schemas.microsoft.com/office/drawing/2014/main" id="{5AF61F75-6BEE-C6DE-ED72-36D5EDB03340}"/>
                </a:ext>
              </a:extLst>
            </p:cNvPr>
            <p:cNvSpPr txBox="1"/>
            <p:nvPr/>
          </p:nvSpPr>
          <p:spPr>
            <a:xfrm>
              <a:off x="2241381" y="3326217"/>
              <a:ext cx="6783858" cy="2014382"/>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zh-TW" altLang="en-US" sz="24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a:cs typeface="Times New Roman" panose="02020603050405020304" pitchFamily="18" charset="0"/>
                </a:rPr>
                <a:t>聯合國</a:t>
              </a:r>
              <a:r>
                <a:rPr kumimoji="0" lang="en-US" altLang="zh-TW" sz="24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a:cs typeface="Times New Roman" panose="02020603050405020304" pitchFamily="18" charset="0"/>
                </a:rPr>
                <a:t>2020</a:t>
              </a:r>
              <a:r>
                <a:rPr kumimoji="0" lang="zh-TW" altLang="en-US" sz="24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a:cs typeface="Times New Roman" panose="02020603050405020304" pitchFamily="18" charset="0"/>
                </a:rPr>
                <a:t>年發布</a:t>
              </a:r>
              <a:r>
                <a:rPr kumimoji="0" lang="zh-TW" altLang="en-US" sz="24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400" b="1" i="0"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世界水資源發展報告書</a:t>
              </a:r>
              <a:r>
                <a:rPr kumimoji="0" lang="zh-TW" altLang="en-US" sz="24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4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a:cs typeface="Times New Roman" panose="02020603050405020304" pitchFamily="18" charset="0"/>
                </a:rPr>
                <a:t> </a:t>
              </a:r>
              <a:r>
                <a:rPr kumimoji="0" lang="en-US" altLang="zh-TW" sz="24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a:cs typeface="Times New Roman" panose="02020603050405020304" pitchFamily="18" charset="0"/>
                </a:rPr>
                <a:t>(WWDR)</a:t>
              </a:r>
              <a:r>
                <a:rPr kumimoji="0" lang="zh-TW" altLang="en-US" sz="24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a:cs typeface="Times New Roman" panose="02020603050405020304" pitchFamily="18" charset="0"/>
                </a:rPr>
                <a:t>中指出，水資源的使用量在過去一世紀提升</a:t>
              </a:r>
              <a:r>
                <a:rPr kumimoji="0" lang="en-US" altLang="zh-TW" sz="32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6</a:t>
              </a:r>
              <a:r>
                <a:rPr kumimoji="0" lang="zh-TW" altLang="en-US" sz="2400" b="0"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倍</a:t>
              </a:r>
              <a:r>
                <a:rPr kumimoji="0" lang="zh-TW" altLang="en-US" sz="24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a:cs typeface="Times New Roman" panose="02020603050405020304" pitchFamily="18" charset="0"/>
                </a:rPr>
                <a:t>，並仍以每年</a:t>
              </a:r>
              <a:r>
                <a:rPr kumimoji="0" lang="en-US" altLang="zh-TW" sz="32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1%</a:t>
              </a:r>
              <a:r>
                <a:rPr kumimoji="0" lang="zh-TW" altLang="en-US" sz="2400" b="0" i="0" u="none" strike="noStrike" kern="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a:cs typeface="Times New Roman" panose="02020603050405020304" pitchFamily="18" charset="0"/>
                </a:rPr>
                <a:t>的幅度上升當中，良好的水資源管理，除了能度過當今的難題，更是改善氣候問題的一個著手點。</a:t>
              </a:r>
            </a:p>
          </p:txBody>
        </p:sp>
        <p:sp>
          <p:nvSpPr>
            <p:cNvPr id="10" name="文字方塊 9">
              <a:extLst>
                <a:ext uri="{FF2B5EF4-FFF2-40B4-BE49-F238E27FC236}">
                  <a16:creationId xmlns:a16="http://schemas.microsoft.com/office/drawing/2014/main" id="{12353AB7-42D9-5BA2-55CB-FA9D43DE177F}"/>
                </a:ext>
              </a:extLst>
            </p:cNvPr>
            <p:cNvSpPr txBox="1"/>
            <p:nvPr/>
          </p:nvSpPr>
          <p:spPr>
            <a:xfrm>
              <a:off x="323523" y="6353914"/>
              <a:ext cx="8854748" cy="716983"/>
            </a:xfrm>
            <a:prstGeom prst="rect">
              <a:avLst/>
            </a:prstGeom>
            <a:solidFill>
              <a:srgbClr val="44546A">
                <a:lumMod val="60000"/>
                <a:lumOff val="40000"/>
              </a:srgbClr>
            </a:solidFill>
            <a:ln>
              <a:noFill/>
            </a:ln>
            <a:effectLst>
              <a:outerShdw blurRad="57150" dist="19050" dir="5400000" algn="ctr" rotWithShape="0">
                <a:srgbClr val="000000">
                  <a:alpha val="63000"/>
                </a:srgbClr>
              </a:outerShdw>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水資源管理</a:t>
              </a:r>
              <a:r>
                <a:rPr kumimoji="0" lang="zh-TW" alt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及</a:t>
              </a:r>
              <a:r>
                <a:rPr kumimoji="0" lang="zh-TW" alt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用水效率提升</a:t>
              </a:r>
              <a:r>
                <a:rPr kumimoji="0" lang="zh-TW" alt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anose="020B0503020204020204" pitchFamily="34" charset="-122"/>
                  <a:ea typeface="Microsoft YaHei" panose="020B0503020204020204" pitchFamily="34" charset="-122"/>
                  <a:cs typeface="+mn-cs"/>
                </a:rPr>
                <a:t>日漸受到重視</a:t>
              </a:r>
            </a:p>
          </p:txBody>
        </p:sp>
      </p:grpSp>
    </p:spTree>
    <p:extLst>
      <p:ext uri="{BB962C8B-B14F-4D97-AF65-F5344CB8AC3E}">
        <p14:creationId xmlns:p14="http://schemas.microsoft.com/office/powerpoint/2010/main" val="327029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14</a:t>
            </a:fld>
            <a:endParaRPr lang="en-US" dirty="0"/>
          </a:p>
        </p:txBody>
      </p:sp>
      <p:sp>
        <p:nvSpPr>
          <p:cNvPr id="2" name="TextBox 11">
            <a:extLst>
              <a:ext uri="{FF2B5EF4-FFF2-40B4-BE49-F238E27FC236}">
                <a16:creationId xmlns:a16="http://schemas.microsoft.com/office/drawing/2014/main" id="{6046371C-788B-5187-73E8-1BC9C5131D89}"/>
              </a:ext>
            </a:extLst>
          </p:cNvPr>
          <p:cNvSpPr txBox="1"/>
          <p:nvPr/>
        </p:nvSpPr>
        <p:spPr>
          <a:xfrm>
            <a:off x="959668" y="428140"/>
            <a:ext cx="8667503" cy="492443"/>
          </a:xfrm>
          <a:prstGeom prst="rect">
            <a:avLst/>
          </a:prstGeom>
          <a:noFill/>
        </p:spPr>
        <p:txBody>
          <a:bodyPr wrap="square" lIns="0" tIns="0" rIns="0" bIns="0" rtlCol="0">
            <a:spAutoFit/>
            <a:scene3d>
              <a:camera prst="orthographicFront"/>
              <a:lightRig rig="threePt" dir="t"/>
            </a:scene3d>
            <a:sp3d contourW="12700"/>
          </a:bodyPr>
          <a:lstStyle/>
          <a:p>
            <a:r>
              <a:rPr lang="zh-TW" altLang="en-US" sz="3200" b="1" dirty="0">
                <a:solidFill>
                  <a:prstClr val="black">
                    <a:lumMod val="75000"/>
                    <a:lumOff val="25000"/>
                  </a:prstClr>
                </a:solidFill>
                <a:latin typeface="Arial"/>
                <a:ea typeface="微软雅黑"/>
              </a:rPr>
              <a:t>國際水資源管理系統</a:t>
            </a:r>
            <a:endParaRPr lang="en-US" altLang="zh-TW" sz="2400" b="1" dirty="0">
              <a:solidFill>
                <a:prstClr val="black">
                  <a:lumMod val="75000"/>
                  <a:lumOff val="25000"/>
                </a:prstClr>
              </a:solidFill>
              <a:latin typeface="Arial"/>
              <a:ea typeface="微软雅黑"/>
            </a:endParaRPr>
          </a:p>
        </p:txBody>
      </p:sp>
      <p:grpSp>
        <p:nvGrpSpPr>
          <p:cNvPr id="3" name="群組 2">
            <a:extLst>
              <a:ext uri="{FF2B5EF4-FFF2-40B4-BE49-F238E27FC236}">
                <a16:creationId xmlns:a16="http://schemas.microsoft.com/office/drawing/2014/main" id="{B04A871B-692D-3F0F-F9E0-554DE0DA6F53}"/>
              </a:ext>
            </a:extLst>
          </p:cNvPr>
          <p:cNvGrpSpPr/>
          <p:nvPr/>
        </p:nvGrpSpPr>
        <p:grpSpPr>
          <a:xfrm>
            <a:off x="499300" y="1293825"/>
            <a:ext cx="11009344" cy="5176259"/>
            <a:chOff x="88853" y="1269392"/>
            <a:chExt cx="8887951" cy="5176259"/>
          </a:xfrm>
        </p:grpSpPr>
        <p:grpSp>
          <p:nvGrpSpPr>
            <p:cNvPr id="4" name="群組 3">
              <a:extLst>
                <a:ext uri="{FF2B5EF4-FFF2-40B4-BE49-F238E27FC236}">
                  <a16:creationId xmlns:a16="http://schemas.microsoft.com/office/drawing/2014/main" id="{8C487E03-717D-D96D-33C6-32632DD14C5F}"/>
                </a:ext>
              </a:extLst>
            </p:cNvPr>
            <p:cNvGrpSpPr/>
            <p:nvPr/>
          </p:nvGrpSpPr>
          <p:grpSpPr>
            <a:xfrm>
              <a:off x="88853" y="1269392"/>
              <a:ext cx="8887951" cy="5176259"/>
              <a:chOff x="2200631" y="133237"/>
              <a:chExt cx="8269713" cy="6900783"/>
            </a:xfrm>
          </p:grpSpPr>
          <p:grpSp>
            <p:nvGrpSpPr>
              <p:cNvPr id="8" name="群組 7">
                <a:extLst>
                  <a:ext uri="{FF2B5EF4-FFF2-40B4-BE49-F238E27FC236}">
                    <a16:creationId xmlns:a16="http://schemas.microsoft.com/office/drawing/2014/main" id="{920BC14B-4808-4340-6BEA-DD298C225983}"/>
                  </a:ext>
                </a:extLst>
              </p:cNvPr>
              <p:cNvGrpSpPr/>
              <p:nvPr/>
            </p:nvGrpSpPr>
            <p:grpSpPr>
              <a:xfrm>
                <a:off x="3053519" y="133237"/>
                <a:ext cx="7416825" cy="2045153"/>
                <a:chOff x="268757" y="-1331036"/>
                <a:chExt cx="7416825" cy="2045153"/>
              </a:xfrm>
            </p:grpSpPr>
            <p:sp>
              <p:nvSpPr>
                <p:cNvPr id="14" name="文字方塊 13">
                  <a:extLst>
                    <a:ext uri="{FF2B5EF4-FFF2-40B4-BE49-F238E27FC236}">
                      <a16:creationId xmlns:a16="http://schemas.microsoft.com/office/drawing/2014/main" id="{17E66C1D-8BA6-B4AF-F10C-079C0B7CEADC}"/>
                    </a:ext>
                  </a:extLst>
                </p:cNvPr>
                <p:cNvSpPr txBox="1"/>
                <p:nvPr/>
              </p:nvSpPr>
              <p:spPr>
                <a:xfrm>
                  <a:off x="301465" y="-1331036"/>
                  <a:ext cx="4110799" cy="533411"/>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algn="ctr" defTabSz="457200" fontAlgn="base">
                    <a:defRPr/>
                  </a:pPr>
                  <a:r>
                    <a:rPr lang="en-US" altLang="zh-TW" sz="2000" b="1" kern="0" dirty="0">
                      <a:solidFill>
                        <a:srgbClr val="FFFF00"/>
                      </a:solidFill>
                      <a:effectLst>
                        <a:outerShdw blurRad="38100" dist="38100" dir="2700000" algn="tl">
                          <a:srgbClr val="000000">
                            <a:alpha val="43137"/>
                          </a:srgbClr>
                        </a:outerShdw>
                      </a:effectLst>
                      <a:latin typeface="微软雅黑"/>
                      <a:ea typeface="微软雅黑"/>
                    </a:rPr>
                    <a:t>AWS</a:t>
                  </a:r>
                  <a:r>
                    <a:rPr lang="zh-TW" altLang="en-US" sz="2000" b="1" kern="0" dirty="0">
                      <a:solidFill>
                        <a:srgbClr val="FFFF00"/>
                      </a:solidFill>
                      <a:effectLst>
                        <a:outerShdw blurRad="38100" dist="38100" dir="2700000" algn="tl">
                          <a:srgbClr val="000000">
                            <a:alpha val="43137"/>
                          </a:srgbClr>
                        </a:outerShdw>
                      </a:effectLst>
                      <a:latin typeface="微软雅黑"/>
                      <a:ea typeface="微软雅黑"/>
                    </a:rPr>
                    <a:t>國際可持續水資源管理標準</a:t>
                  </a:r>
                  <a:r>
                    <a:rPr lang="en-US" altLang="zh-TW" sz="2000" b="1" kern="0" dirty="0">
                      <a:solidFill>
                        <a:srgbClr val="FFFF00"/>
                      </a:solidFill>
                      <a:effectLst>
                        <a:outerShdw blurRad="38100" dist="38100" dir="2700000" algn="tl">
                          <a:srgbClr val="000000">
                            <a:alpha val="43137"/>
                          </a:srgbClr>
                        </a:outerShdw>
                      </a:effectLst>
                      <a:latin typeface="微软雅黑"/>
                      <a:ea typeface="微软雅黑"/>
                    </a:rPr>
                    <a:t>(2010</a:t>
                  </a:r>
                  <a:r>
                    <a:rPr lang="zh-TW" altLang="en-US" sz="2000" b="1" kern="0" dirty="0">
                      <a:solidFill>
                        <a:srgbClr val="FFFF00"/>
                      </a:solidFill>
                      <a:effectLst>
                        <a:outerShdw blurRad="38100" dist="38100" dir="2700000" algn="tl">
                          <a:srgbClr val="000000">
                            <a:alpha val="43137"/>
                          </a:srgbClr>
                        </a:outerShdw>
                      </a:effectLst>
                      <a:latin typeface="微软雅黑"/>
                      <a:ea typeface="微软雅黑"/>
                    </a:rPr>
                    <a:t>年</a:t>
                  </a:r>
                  <a:r>
                    <a:rPr lang="en-US" altLang="zh-TW" sz="2000" b="1" kern="0" dirty="0">
                      <a:solidFill>
                        <a:srgbClr val="FFFF00"/>
                      </a:solidFill>
                      <a:effectLst>
                        <a:outerShdw blurRad="38100" dist="38100" dir="2700000" algn="tl">
                          <a:srgbClr val="000000">
                            <a:alpha val="43137"/>
                          </a:srgbClr>
                        </a:outerShdw>
                      </a:effectLst>
                      <a:latin typeface="微软雅黑"/>
                      <a:ea typeface="微软雅黑"/>
                    </a:rPr>
                    <a:t>)</a:t>
                  </a:r>
                  <a:endParaRPr lang="zh-TW" altLang="en-US" sz="2000" b="1" kern="0" dirty="0">
                    <a:solidFill>
                      <a:srgbClr val="FFFF00"/>
                    </a:solidFill>
                    <a:effectLst>
                      <a:outerShdw blurRad="38100" dist="38100" dir="2700000" algn="tl">
                        <a:srgbClr val="000000">
                          <a:alpha val="43137"/>
                        </a:srgbClr>
                      </a:outerShdw>
                    </a:effectLst>
                    <a:latin typeface="微软雅黑"/>
                    <a:ea typeface="微软雅黑"/>
                  </a:endParaRPr>
                </a:p>
              </p:txBody>
            </p:sp>
            <p:sp>
              <p:nvSpPr>
                <p:cNvPr id="15" name="文字方塊 14">
                  <a:extLst>
                    <a:ext uri="{FF2B5EF4-FFF2-40B4-BE49-F238E27FC236}">
                      <a16:creationId xmlns:a16="http://schemas.microsoft.com/office/drawing/2014/main" id="{7B109ABB-EF7C-08C3-0587-75D34D5A2532}"/>
                    </a:ext>
                  </a:extLst>
                </p:cNvPr>
                <p:cNvSpPr txBox="1"/>
                <p:nvPr/>
              </p:nvSpPr>
              <p:spPr>
                <a:xfrm>
                  <a:off x="268757" y="-516830"/>
                  <a:ext cx="7416825" cy="1230947"/>
                </a:xfrm>
                <a:prstGeom prst="rect">
                  <a:avLst/>
                </a:prstGeom>
                <a:noFill/>
              </p:spPr>
              <p:txBody>
                <a:bodyPr wrap="square">
                  <a:spAutoFit/>
                </a:bodyPr>
                <a:lstStyle/>
                <a:p>
                  <a:pPr algn="just" defTabSz="457200">
                    <a:defRPr/>
                  </a:pPr>
                  <a:r>
                    <a:rPr lang="zh-TW" altLang="en-US" kern="0" dirty="0">
                      <a:solidFill>
                        <a:prstClr val="black"/>
                      </a:solidFill>
                      <a:latin typeface="微软雅黑"/>
                      <a:ea typeface="微软雅黑"/>
                    </a:rPr>
                    <a:t>為有效管理可用水資源，</a:t>
                  </a:r>
                  <a:r>
                    <a:rPr lang="zh-TW" altLang="en-US" b="1" kern="0" dirty="0">
                      <a:solidFill>
                        <a:srgbClr val="FF0000"/>
                      </a:solidFill>
                      <a:latin typeface="微软雅黑"/>
                      <a:ea typeface="微软雅黑"/>
                    </a:rPr>
                    <a:t>水資源管理聯盟 </a:t>
                  </a:r>
                  <a:r>
                    <a:rPr lang="en-US" altLang="zh-TW" kern="0" dirty="0">
                      <a:solidFill>
                        <a:prstClr val="black"/>
                      </a:solidFill>
                      <a:latin typeface="微软雅黑"/>
                      <a:ea typeface="微软雅黑"/>
                    </a:rPr>
                    <a:t>(Alliance for Water Stewardship, </a:t>
                  </a:r>
                  <a:r>
                    <a:rPr lang="en-US" altLang="zh-TW" b="1" kern="0" dirty="0">
                      <a:solidFill>
                        <a:srgbClr val="FF0000"/>
                      </a:solidFill>
                      <a:latin typeface="微软雅黑"/>
                      <a:ea typeface="微软雅黑"/>
                    </a:rPr>
                    <a:t>AWS</a:t>
                  </a:r>
                  <a:r>
                    <a:rPr lang="en-US" altLang="zh-TW" kern="0" dirty="0">
                      <a:solidFill>
                        <a:prstClr val="black"/>
                      </a:solidFill>
                      <a:latin typeface="微软雅黑"/>
                      <a:ea typeface="微软雅黑"/>
                    </a:rPr>
                    <a:t>)</a:t>
                  </a:r>
                  <a:r>
                    <a:rPr lang="zh-TW" altLang="en-US" kern="0" dirty="0">
                      <a:solidFill>
                        <a:prstClr val="black"/>
                      </a:solidFill>
                      <a:latin typeface="微软雅黑"/>
                      <a:ea typeface="微软雅黑"/>
                    </a:rPr>
                    <a:t> 於</a:t>
                  </a:r>
                  <a:r>
                    <a:rPr lang="en-US" altLang="zh-TW" kern="0" dirty="0">
                      <a:solidFill>
                        <a:prstClr val="black"/>
                      </a:solidFill>
                      <a:latin typeface="微软雅黑"/>
                      <a:ea typeface="微软雅黑"/>
                    </a:rPr>
                    <a:t>2010</a:t>
                  </a:r>
                  <a:r>
                    <a:rPr lang="zh-TW" altLang="en-US" kern="0" dirty="0">
                      <a:solidFill>
                        <a:prstClr val="black"/>
                      </a:solidFill>
                      <a:latin typeface="微软雅黑"/>
                      <a:ea typeface="微软雅黑"/>
                    </a:rPr>
                    <a:t>年啟動並建立</a:t>
                  </a:r>
                  <a:r>
                    <a:rPr lang="zh-TW" altLang="en-US" b="1" kern="0" dirty="0">
                      <a:solidFill>
                        <a:srgbClr val="0070C0"/>
                      </a:solidFill>
                      <a:latin typeface="微软雅黑"/>
                      <a:ea typeface="微软雅黑"/>
                    </a:rPr>
                    <a:t>適用全球之水管理標準</a:t>
                  </a:r>
                  <a:r>
                    <a:rPr lang="zh-TW" altLang="en-US" kern="0" dirty="0">
                      <a:solidFill>
                        <a:prstClr val="black"/>
                      </a:solidFill>
                      <a:latin typeface="微软雅黑"/>
                      <a:ea typeface="微软雅黑"/>
                    </a:rPr>
                    <a:t>，使用水者可透過此標準顯示</a:t>
                  </a:r>
                  <a:r>
                    <a:rPr lang="zh-TW" altLang="en-US" b="1" kern="0" dirty="0">
                      <a:solidFill>
                        <a:srgbClr val="0070C0"/>
                      </a:solidFill>
                      <a:latin typeface="微软雅黑"/>
                      <a:ea typeface="微软雅黑"/>
                    </a:rPr>
                    <a:t>用水效能</a:t>
                  </a:r>
                  <a:r>
                    <a:rPr lang="zh-TW" altLang="en-US" kern="0" dirty="0">
                      <a:solidFill>
                        <a:prstClr val="black"/>
                      </a:solidFill>
                      <a:latin typeface="微软雅黑"/>
                      <a:ea typeface="微软雅黑"/>
                    </a:rPr>
                    <a:t>及</a:t>
                  </a:r>
                  <a:r>
                    <a:rPr lang="zh-TW" altLang="en-US" b="1" kern="0" dirty="0">
                      <a:solidFill>
                        <a:srgbClr val="0070C0"/>
                      </a:solidFill>
                      <a:latin typeface="微软雅黑"/>
                      <a:ea typeface="微软雅黑"/>
                    </a:rPr>
                    <a:t>社會</a:t>
                  </a:r>
                  <a:r>
                    <a:rPr lang="zh-TW" altLang="en-US" kern="0" dirty="0">
                      <a:solidFill>
                        <a:prstClr val="black"/>
                      </a:solidFill>
                      <a:latin typeface="微软雅黑"/>
                      <a:ea typeface="微软雅黑"/>
                    </a:rPr>
                    <a:t>、</a:t>
                  </a:r>
                  <a:r>
                    <a:rPr lang="zh-TW" altLang="en-US" b="1" kern="0" dirty="0">
                      <a:solidFill>
                        <a:srgbClr val="0070C0"/>
                      </a:solidFill>
                      <a:latin typeface="微软雅黑"/>
                      <a:ea typeface="微软雅黑"/>
                    </a:rPr>
                    <a:t>環境</a:t>
                  </a:r>
                  <a:r>
                    <a:rPr lang="zh-TW" altLang="en-US" kern="0" dirty="0">
                      <a:solidFill>
                        <a:prstClr val="black"/>
                      </a:solidFill>
                      <a:latin typeface="微软雅黑"/>
                      <a:ea typeface="微软雅黑"/>
                    </a:rPr>
                    <a:t>及</a:t>
                  </a:r>
                  <a:r>
                    <a:rPr lang="zh-TW" altLang="en-US" b="1" kern="0" dirty="0">
                      <a:solidFill>
                        <a:srgbClr val="0070C0"/>
                      </a:solidFill>
                      <a:latin typeface="微软雅黑"/>
                      <a:ea typeface="微软雅黑"/>
                    </a:rPr>
                    <a:t>經濟永續</a:t>
                  </a:r>
                  <a:r>
                    <a:rPr lang="zh-TW" altLang="en-US" kern="0" dirty="0">
                      <a:solidFill>
                        <a:prstClr val="black"/>
                      </a:solidFill>
                      <a:latin typeface="微软雅黑"/>
                      <a:ea typeface="微软雅黑"/>
                    </a:rPr>
                    <a:t>達成程度促進淡水使用責任，益於社會及環境永續。</a:t>
                  </a:r>
                </a:p>
              </p:txBody>
            </p:sp>
          </p:grpSp>
          <p:grpSp>
            <p:nvGrpSpPr>
              <p:cNvPr id="9" name="群組 8">
                <a:extLst>
                  <a:ext uri="{FF2B5EF4-FFF2-40B4-BE49-F238E27FC236}">
                    <a16:creationId xmlns:a16="http://schemas.microsoft.com/office/drawing/2014/main" id="{861BC85F-7029-2A73-BA67-C6F731D89A43}"/>
                  </a:ext>
                </a:extLst>
              </p:cNvPr>
              <p:cNvGrpSpPr/>
              <p:nvPr/>
            </p:nvGrpSpPr>
            <p:grpSpPr>
              <a:xfrm>
                <a:off x="2998126" y="5101921"/>
                <a:ext cx="7416825" cy="1932099"/>
                <a:chOff x="213365" y="2053193"/>
                <a:chExt cx="7416825" cy="1932099"/>
              </a:xfrm>
            </p:grpSpPr>
            <p:sp>
              <p:nvSpPr>
                <p:cNvPr id="11" name="文字方塊 10">
                  <a:extLst>
                    <a:ext uri="{FF2B5EF4-FFF2-40B4-BE49-F238E27FC236}">
                      <a16:creationId xmlns:a16="http://schemas.microsoft.com/office/drawing/2014/main" id="{5FF688A0-7202-2488-E104-5BB464646EFF}"/>
                    </a:ext>
                  </a:extLst>
                </p:cNvPr>
                <p:cNvSpPr txBox="1"/>
                <p:nvPr/>
              </p:nvSpPr>
              <p:spPr>
                <a:xfrm>
                  <a:off x="301466" y="2053193"/>
                  <a:ext cx="4110799" cy="492377"/>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algn="ctr" defTabSz="457200" fontAlgn="base">
                    <a:defRPr/>
                  </a:pPr>
                  <a:r>
                    <a:rPr lang="zh-TW" altLang="en-US" b="1" kern="0" dirty="0">
                      <a:solidFill>
                        <a:srgbClr val="FFFF00"/>
                      </a:solidFill>
                      <a:effectLst>
                        <a:outerShdw blurRad="38100" dist="38100" dir="2700000" algn="tl">
                          <a:srgbClr val="000000">
                            <a:alpha val="43137"/>
                          </a:srgbClr>
                        </a:outerShdw>
                      </a:effectLst>
                      <a:latin typeface="微软雅黑"/>
                      <a:ea typeface="微软雅黑"/>
                    </a:rPr>
                    <a:t>水資源效率管理系統</a:t>
                  </a:r>
                  <a:r>
                    <a:rPr lang="en-US" altLang="zh-TW" b="1" kern="0" dirty="0">
                      <a:solidFill>
                        <a:srgbClr val="FFFF00"/>
                      </a:solidFill>
                      <a:effectLst>
                        <a:outerShdw blurRad="38100" dist="38100" dir="2700000" algn="tl">
                          <a:srgbClr val="000000">
                            <a:alpha val="43137"/>
                          </a:srgbClr>
                        </a:outerShdw>
                      </a:effectLst>
                      <a:latin typeface="微软雅黑"/>
                      <a:ea typeface="微软雅黑"/>
                    </a:rPr>
                    <a:t>-</a:t>
                  </a:r>
                  <a:r>
                    <a:rPr lang="en-US" altLang="zh-TW" b="1" kern="0" dirty="0">
                      <a:solidFill>
                        <a:prstClr val="white"/>
                      </a:solidFill>
                      <a:effectLst>
                        <a:outerShdw blurRad="38100" dist="38100" dir="2700000" algn="tl">
                          <a:srgbClr val="000000">
                            <a:alpha val="43137"/>
                          </a:srgbClr>
                        </a:outerShdw>
                      </a:effectLst>
                      <a:latin typeface="微软雅黑"/>
                      <a:ea typeface="微软雅黑"/>
                    </a:rPr>
                    <a:t>ISO 46001</a:t>
                  </a:r>
                  <a:r>
                    <a:rPr lang="en-US" altLang="zh-TW" b="1" kern="0" dirty="0">
                      <a:solidFill>
                        <a:srgbClr val="FFFF00"/>
                      </a:solidFill>
                      <a:effectLst>
                        <a:outerShdw blurRad="38100" dist="38100" dir="2700000" algn="tl">
                          <a:srgbClr val="000000">
                            <a:alpha val="43137"/>
                          </a:srgbClr>
                        </a:outerShdw>
                      </a:effectLst>
                      <a:latin typeface="微软雅黑"/>
                      <a:ea typeface="微软雅黑"/>
                    </a:rPr>
                    <a:t>(2019</a:t>
                  </a:r>
                  <a:r>
                    <a:rPr lang="zh-TW" altLang="en-US" b="1" kern="0" dirty="0">
                      <a:solidFill>
                        <a:srgbClr val="FFFF00"/>
                      </a:solidFill>
                      <a:effectLst>
                        <a:outerShdw blurRad="38100" dist="38100" dir="2700000" algn="tl">
                          <a:srgbClr val="000000">
                            <a:alpha val="43137"/>
                          </a:srgbClr>
                        </a:outerShdw>
                      </a:effectLst>
                      <a:latin typeface="微软雅黑"/>
                      <a:ea typeface="微软雅黑"/>
                    </a:rPr>
                    <a:t>年</a:t>
                  </a:r>
                  <a:r>
                    <a:rPr lang="en-US" altLang="zh-TW" b="1" kern="0" dirty="0">
                      <a:solidFill>
                        <a:srgbClr val="FFFF00"/>
                      </a:solidFill>
                      <a:effectLst>
                        <a:outerShdw blurRad="38100" dist="38100" dir="2700000" algn="tl">
                          <a:srgbClr val="000000">
                            <a:alpha val="43137"/>
                          </a:srgbClr>
                        </a:outerShdw>
                      </a:effectLst>
                      <a:latin typeface="微软雅黑"/>
                      <a:ea typeface="微软雅黑"/>
                    </a:rPr>
                    <a:t>)</a:t>
                  </a:r>
                  <a:endParaRPr lang="zh-TW" altLang="en-US" b="1" kern="0" dirty="0">
                    <a:solidFill>
                      <a:srgbClr val="FFFF00"/>
                    </a:solidFill>
                    <a:effectLst>
                      <a:outerShdw blurRad="38100" dist="38100" dir="2700000" algn="tl">
                        <a:srgbClr val="000000">
                          <a:alpha val="43137"/>
                        </a:srgbClr>
                      </a:outerShdw>
                    </a:effectLst>
                    <a:latin typeface="微软雅黑"/>
                    <a:ea typeface="微软雅黑"/>
                  </a:endParaRPr>
                </a:p>
              </p:txBody>
            </p:sp>
            <p:sp>
              <p:nvSpPr>
                <p:cNvPr id="13" name="文字方塊 12">
                  <a:extLst>
                    <a:ext uri="{FF2B5EF4-FFF2-40B4-BE49-F238E27FC236}">
                      <a16:creationId xmlns:a16="http://schemas.microsoft.com/office/drawing/2014/main" id="{897554D3-6D0E-8830-F2C8-F526F1EC5CA2}"/>
                    </a:ext>
                  </a:extLst>
                </p:cNvPr>
                <p:cNvSpPr txBox="1"/>
                <p:nvPr/>
              </p:nvSpPr>
              <p:spPr>
                <a:xfrm>
                  <a:off x="213365" y="2754345"/>
                  <a:ext cx="7416825" cy="1230947"/>
                </a:xfrm>
                <a:prstGeom prst="rect">
                  <a:avLst/>
                </a:prstGeom>
                <a:solidFill>
                  <a:sysClr val="window" lastClr="FFFFFF"/>
                </a:solidFill>
              </p:spPr>
              <p:txBody>
                <a:bodyPr wrap="square">
                  <a:spAutoFit/>
                </a:bodyPr>
                <a:lstStyle/>
                <a:p>
                  <a:pPr algn="just" defTabSz="457200">
                    <a:defRPr/>
                  </a:pPr>
                  <a:r>
                    <a:rPr lang="zh-TW" altLang="en-US" kern="0" dirty="0">
                      <a:solidFill>
                        <a:prstClr val="black"/>
                      </a:solidFill>
                      <a:latin typeface="微软雅黑"/>
                      <a:ea typeface="微软雅黑"/>
                      <a:cs typeface="Arial" panose="020B0604020202020204" pitchFamily="34" charset="0"/>
                    </a:rPr>
                    <a:t>為進一步提高水資源使用效率，</a:t>
                  </a:r>
                  <a:r>
                    <a:rPr lang="en-US" altLang="zh-TW" kern="0" dirty="0">
                      <a:solidFill>
                        <a:prstClr val="black"/>
                      </a:solidFill>
                      <a:latin typeface="微软雅黑"/>
                      <a:ea typeface="微软雅黑"/>
                      <a:cs typeface="Arial" panose="020B0604020202020204" pitchFamily="34" charset="0"/>
                    </a:rPr>
                    <a:t>ISO(</a:t>
                  </a:r>
                  <a:r>
                    <a:rPr lang="zh-TW" altLang="en-US" kern="0" dirty="0">
                      <a:solidFill>
                        <a:prstClr val="black"/>
                      </a:solidFill>
                      <a:latin typeface="微软雅黑"/>
                      <a:ea typeface="微软雅黑"/>
                      <a:cs typeface="Arial" panose="020B0604020202020204" pitchFamily="34" charset="0"/>
                    </a:rPr>
                    <a:t>國際標準化組織</a:t>
                  </a:r>
                  <a:r>
                    <a:rPr lang="en-US" altLang="zh-TW" kern="0" dirty="0">
                      <a:solidFill>
                        <a:prstClr val="black"/>
                      </a:solidFill>
                      <a:latin typeface="微软雅黑"/>
                      <a:ea typeface="微软雅黑"/>
                      <a:cs typeface="Arial" panose="020B0604020202020204" pitchFamily="34" charset="0"/>
                    </a:rPr>
                    <a:t>)</a:t>
                  </a:r>
                  <a:r>
                    <a:rPr lang="zh-TW" altLang="en-US" kern="0" dirty="0">
                      <a:solidFill>
                        <a:prstClr val="black"/>
                      </a:solidFill>
                      <a:latin typeface="微软雅黑"/>
                      <a:ea typeface="微软雅黑"/>
                      <a:cs typeface="Arial" panose="020B0604020202020204" pitchFamily="34" charset="0"/>
                    </a:rPr>
                    <a:t>於</a:t>
                  </a:r>
                  <a:r>
                    <a:rPr lang="en-US" altLang="zh-TW" kern="0" dirty="0">
                      <a:solidFill>
                        <a:prstClr val="black"/>
                      </a:solidFill>
                      <a:latin typeface="微软雅黑"/>
                      <a:ea typeface="微软雅黑"/>
                      <a:cs typeface="Arial" panose="020B0604020202020204" pitchFamily="34" charset="0"/>
                    </a:rPr>
                    <a:t>2019</a:t>
                  </a:r>
                  <a:r>
                    <a:rPr lang="zh-TW" altLang="en-US" kern="0" dirty="0">
                      <a:solidFill>
                        <a:prstClr val="black"/>
                      </a:solidFill>
                      <a:latin typeface="微软雅黑"/>
                      <a:ea typeface="微软雅黑"/>
                      <a:cs typeface="Arial" panose="020B0604020202020204" pitchFamily="34" charset="0"/>
                    </a:rPr>
                    <a:t>年發布新標準：</a:t>
                  </a:r>
                  <a:r>
                    <a:rPr lang="zh-TW" altLang="en-US" b="1" kern="0" dirty="0">
                      <a:solidFill>
                        <a:srgbClr val="FF0000"/>
                      </a:solidFill>
                      <a:latin typeface="微软雅黑"/>
                      <a:ea typeface="微软雅黑"/>
                      <a:cs typeface="Arial" panose="020B0604020202020204" pitchFamily="34" charset="0"/>
                    </a:rPr>
                    <a:t>水資源效率管理系統 </a:t>
                  </a:r>
                  <a:r>
                    <a:rPr lang="en-US" altLang="zh-TW" kern="0" dirty="0">
                      <a:solidFill>
                        <a:prstClr val="black"/>
                      </a:solidFill>
                      <a:latin typeface="微软雅黑"/>
                      <a:ea typeface="微软雅黑"/>
                      <a:cs typeface="Arial" panose="020B0604020202020204" pitchFamily="34" charset="0"/>
                    </a:rPr>
                    <a:t>(</a:t>
                  </a:r>
                  <a:r>
                    <a:rPr lang="en-US" altLang="zh-TW" b="1" kern="0" dirty="0">
                      <a:solidFill>
                        <a:srgbClr val="FF0000"/>
                      </a:solidFill>
                      <a:latin typeface="微软雅黑"/>
                      <a:ea typeface="微软雅黑"/>
                      <a:cs typeface="Arial" panose="020B0604020202020204" pitchFamily="34" charset="0"/>
                    </a:rPr>
                    <a:t>ISO 46001</a:t>
                  </a:r>
                  <a:r>
                    <a:rPr lang="en-US" altLang="zh-TW" kern="0" dirty="0">
                      <a:solidFill>
                        <a:prstClr val="black"/>
                      </a:solidFill>
                      <a:latin typeface="微软雅黑"/>
                      <a:ea typeface="微软雅黑"/>
                      <a:cs typeface="Arial" panose="020B0604020202020204" pitchFamily="34" charset="0"/>
                    </a:rPr>
                    <a:t>)</a:t>
                  </a:r>
                  <a:r>
                    <a:rPr lang="zh-TW" altLang="en-US" kern="0" dirty="0">
                      <a:solidFill>
                        <a:prstClr val="black"/>
                      </a:solidFill>
                      <a:latin typeface="微软雅黑"/>
                      <a:ea typeface="微软雅黑"/>
                      <a:cs typeface="Arial" panose="020B0604020202020204" pitchFamily="34" charset="0"/>
                    </a:rPr>
                    <a:t>，文件中提供了</a:t>
                  </a:r>
                  <a:r>
                    <a:rPr lang="zh-TW" altLang="en-US" b="1" kern="0" dirty="0">
                      <a:solidFill>
                        <a:srgbClr val="0070C0"/>
                      </a:solidFill>
                      <a:latin typeface="微软雅黑"/>
                      <a:ea typeface="微软雅黑"/>
                      <a:cs typeface="Arial" panose="020B0604020202020204" pitchFamily="34" charset="0"/>
                    </a:rPr>
                    <a:t>評估和核算用水的方法和工具</a:t>
                  </a:r>
                  <a:r>
                    <a:rPr lang="zh-TW" altLang="en-US" kern="0" dirty="0">
                      <a:solidFill>
                        <a:prstClr val="black"/>
                      </a:solidFill>
                      <a:latin typeface="微软雅黑"/>
                      <a:ea typeface="微软雅黑"/>
                      <a:cs typeface="Arial" panose="020B0604020202020204" pitchFamily="34" charset="0"/>
                    </a:rPr>
                    <a:t>，用以確定和實施優化用水措施的方法。有效執行水效率管理計畫不僅可以節省大量的水和能源，可進一步減少排水對環境的影響。</a:t>
                  </a:r>
                </a:p>
              </p:txBody>
            </p:sp>
          </p:grpSp>
          <p:sp>
            <p:nvSpPr>
              <p:cNvPr id="10" name="箭號: 向下 9">
                <a:extLst>
                  <a:ext uri="{FF2B5EF4-FFF2-40B4-BE49-F238E27FC236}">
                    <a16:creationId xmlns:a16="http://schemas.microsoft.com/office/drawing/2014/main" id="{CF41EE34-3165-080E-EBA2-32A1A45E55E4}"/>
                  </a:ext>
                </a:extLst>
              </p:cNvPr>
              <p:cNvSpPr/>
              <p:nvPr/>
            </p:nvSpPr>
            <p:spPr>
              <a:xfrm>
                <a:off x="2200631" y="1185858"/>
                <a:ext cx="797495" cy="4278537"/>
              </a:xfrm>
              <a:prstGeom prst="downArrow">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vert="eaVert" rtlCol="0" anchor="ctr"/>
              <a:lstStyle/>
              <a:p>
                <a:pPr algn="ctr" defTabSz="457200">
                  <a:defRPr/>
                </a:pPr>
                <a:r>
                  <a:rPr lang="zh-TW" altLang="en-US" sz="2000" b="1" kern="0" dirty="0">
                    <a:solidFill>
                      <a:prstClr val="black"/>
                    </a:solidFill>
                    <a:latin typeface="微软雅黑"/>
                    <a:ea typeface="微软雅黑"/>
                  </a:rPr>
                  <a:t>水資源管理指標與系統</a:t>
                </a:r>
              </a:p>
            </p:txBody>
          </p:sp>
        </p:grpSp>
        <p:sp>
          <p:nvSpPr>
            <p:cNvPr id="6" name="文字方塊 5">
              <a:extLst>
                <a:ext uri="{FF2B5EF4-FFF2-40B4-BE49-F238E27FC236}">
                  <a16:creationId xmlns:a16="http://schemas.microsoft.com/office/drawing/2014/main" id="{3CE1D747-F021-3355-BBB0-1256ABC501BE}"/>
                </a:ext>
              </a:extLst>
            </p:cNvPr>
            <p:cNvSpPr txBox="1"/>
            <p:nvPr/>
          </p:nvSpPr>
          <p:spPr>
            <a:xfrm>
              <a:off x="1040656" y="3043763"/>
              <a:ext cx="4418120" cy="40011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algn="ctr" defTabSz="457200" fontAlgn="base">
                <a:defRPr/>
              </a:pPr>
              <a:r>
                <a:rPr lang="zh-TW" altLang="en-US" sz="2000" b="1" kern="0" dirty="0">
                  <a:solidFill>
                    <a:srgbClr val="FFFF00"/>
                  </a:solidFill>
                  <a:effectLst>
                    <a:outerShdw blurRad="38100" dist="38100" dir="2700000" algn="tl">
                      <a:srgbClr val="000000">
                        <a:alpha val="43137"/>
                      </a:srgbClr>
                    </a:outerShdw>
                  </a:effectLst>
                  <a:latin typeface="微软雅黑"/>
                  <a:ea typeface="微软雅黑"/>
                </a:rPr>
                <a:t>水足跡標準</a:t>
              </a:r>
              <a:r>
                <a:rPr lang="en-US" altLang="zh-TW" sz="2000" b="1" kern="0" dirty="0">
                  <a:solidFill>
                    <a:srgbClr val="FFFF00"/>
                  </a:solidFill>
                  <a:effectLst>
                    <a:outerShdw blurRad="38100" dist="38100" dir="2700000" algn="tl">
                      <a:srgbClr val="000000">
                        <a:alpha val="43137"/>
                      </a:srgbClr>
                    </a:outerShdw>
                  </a:effectLst>
                  <a:latin typeface="微软雅黑"/>
                  <a:ea typeface="微软雅黑"/>
                </a:rPr>
                <a:t>-</a:t>
              </a:r>
              <a:r>
                <a:rPr lang="en-US" altLang="zh-TW" sz="2000" b="1" kern="0" dirty="0">
                  <a:solidFill>
                    <a:prstClr val="white"/>
                  </a:solidFill>
                  <a:effectLst>
                    <a:outerShdw blurRad="38100" dist="38100" dir="2700000" algn="tl">
                      <a:srgbClr val="000000">
                        <a:alpha val="43137"/>
                      </a:srgbClr>
                    </a:outerShdw>
                  </a:effectLst>
                  <a:latin typeface="微软雅黑"/>
                  <a:ea typeface="微软雅黑"/>
                </a:rPr>
                <a:t>ISO 14046</a:t>
              </a:r>
              <a:r>
                <a:rPr lang="en-US" altLang="zh-TW" sz="2000" b="1" kern="0" dirty="0">
                  <a:solidFill>
                    <a:srgbClr val="FFFF00"/>
                  </a:solidFill>
                  <a:effectLst>
                    <a:outerShdw blurRad="38100" dist="38100" dir="2700000" algn="tl">
                      <a:srgbClr val="000000">
                        <a:alpha val="43137"/>
                      </a:srgbClr>
                    </a:outerShdw>
                  </a:effectLst>
                  <a:latin typeface="微软雅黑"/>
                  <a:ea typeface="微软雅黑"/>
                </a:rPr>
                <a:t> (2014</a:t>
              </a:r>
              <a:r>
                <a:rPr lang="zh-TW" altLang="en-US" sz="2000" b="1" kern="0" dirty="0">
                  <a:solidFill>
                    <a:srgbClr val="FFFF00"/>
                  </a:solidFill>
                  <a:effectLst>
                    <a:outerShdw blurRad="38100" dist="38100" dir="2700000" algn="tl">
                      <a:srgbClr val="000000">
                        <a:alpha val="43137"/>
                      </a:srgbClr>
                    </a:outerShdw>
                  </a:effectLst>
                  <a:latin typeface="微软雅黑"/>
                  <a:ea typeface="微软雅黑"/>
                </a:rPr>
                <a:t>年</a:t>
              </a:r>
              <a:r>
                <a:rPr lang="en-US" altLang="zh-TW" sz="2000" b="1" kern="0" dirty="0">
                  <a:solidFill>
                    <a:srgbClr val="FFFF00"/>
                  </a:solidFill>
                  <a:effectLst>
                    <a:outerShdw blurRad="38100" dist="38100" dir="2700000" algn="tl">
                      <a:srgbClr val="000000">
                        <a:alpha val="43137"/>
                      </a:srgbClr>
                    </a:outerShdw>
                  </a:effectLst>
                  <a:latin typeface="微软雅黑"/>
                  <a:ea typeface="微软雅黑"/>
                </a:rPr>
                <a:t>)</a:t>
              </a:r>
              <a:endParaRPr lang="zh-TW" altLang="en-US" sz="2000" b="1" kern="0" dirty="0">
                <a:solidFill>
                  <a:srgbClr val="FFFF00"/>
                </a:solidFill>
                <a:effectLst>
                  <a:outerShdw blurRad="38100" dist="38100" dir="2700000" algn="tl">
                    <a:srgbClr val="000000">
                      <a:alpha val="43137"/>
                    </a:srgbClr>
                  </a:outerShdw>
                </a:effectLst>
                <a:latin typeface="微软雅黑"/>
                <a:ea typeface="微软雅黑"/>
              </a:endParaRPr>
            </a:p>
          </p:txBody>
        </p:sp>
        <p:sp>
          <p:nvSpPr>
            <p:cNvPr id="7" name="文字方塊 6">
              <a:extLst>
                <a:ext uri="{FF2B5EF4-FFF2-40B4-BE49-F238E27FC236}">
                  <a16:creationId xmlns:a16="http://schemas.microsoft.com/office/drawing/2014/main" id="{82E1DB39-FACB-FEF4-27BB-781418EFCE5F}"/>
                </a:ext>
              </a:extLst>
            </p:cNvPr>
            <p:cNvSpPr txBox="1"/>
            <p:nvPr/>
          </p:nvSpPr>
          <p:spPr>
            <a:xfrm>
              <a:off x="1005502" y="3639458"/>
              <a:ext cx="7971302" cy="1200329"/>
            </a:xfrm>
            <a:prstGeom prst="rect">
              <a:avLst/>
            </a:prstGeom>
            <a:noFill/>
          </p:spPr>
          <p:txBody>
            <a:bodyPr wrap="square">
              <a:spAutoFit/>
            </a:bodyPr>
            <a:lstStyle/>
            <a:p>
              <a:pPr algn="just" defTabSz="457200">
                <a:defRPr/>
              </a:pPr>
              <a:r>
                <a:rPr lang="en-US" altLang="zh-TW" kern="0" dirty="0">
                  <a:solidFill>
                    <a:prstClr val="black"/>
                  </a:solidFill>
                  <a:latin typeface="微软雅黑"/>
                  <a:ea typeface="微软雅黑"/>
                </a:rPr>
                <a:t>ISO</a:t>
              </a:r>
              <a:r>
                <a:rPr lang="zh-TW" altLang="en-US" kern="0" dirty="0">
                  <a:solidFill>
                    <a:prstClr val="black"/>
                  </a:solidFill>
                  <a:latin typeface="微软雅黑"/>
                  <a:ea typeface="微软雅黑"/>
                </a:rPr>
                <a:t>的水足跡標準係以</a:t>
              </a:r>
              <a:r>
                <a:rPr lang="en-US" altLang="zh-TW" kern="0" dirty="0">
                  <a:solidFill>
                    <a:prstClr val="black"/>
                  </a:solidFill>
                  <a:latin typeface="微软雅黑"/>
                  <a:ea typeface="微软雅黑"/>
                </a:rPr>
                <a:t>ISO 14044</a:t>
              </a:r>
              <a:r>
                <a:rPr lang="zh-TW" altLang="en-US" kern="0" dirty="0">
                  <a:solidFill>
                    <a:prstClr val="black"/>
                  </a:solidFill>
                  <a:latin typeface="微软雅黑"/>
                  <a:ea typeface="微软雅黑"/>
                </a:rPr>
                <a:t>的生命週期評估為依據，將</a:t>
              </a:r>
              <a:r>
                <a:rPr lang="zh-TW" altLang="en-US" b="1" kern="0" dirty="0">
                  <a:solidFill>
                    <a:srgbClr val="FF0000"/>
                  </a:solidFill>
                  <a:latin typeface="微软雅黑"/>
                  <a:ea typeface="微软雅黑"/>
                </a:rPr>
                <a:t>產品在製造及使用過程等不同的生命週期階段的用水與水污染皆納入考量</a:t>
              </a:r>
              <a:r>
                <a:rPr lang="zh-TW" altLang="en-US" kern="0" dirty="0">
                  <a:solidFill>
                    <a:prstClr val="black"/>
                  </a:solidFill>
                  <a:latin typeface="微软雅黑"/>
                  <a:ea typeface="微软雅黑"/>
                </a:rPr>
                <a:t>，提供企業辨識其產品及整體產業與水相關的環境風險，並可</a:t>
              </a:r>
              <a:r>
                <a:rPr lang="zh-TW" altLang="en-US" b="1" kern="0" dirty="0">
                  <a:solidFill>
                    <a:srgbClr val="0070C0"/>
                  </a:solidFill>
                  <a:latin typeface="微软雅黑"/>
                  <a:ea typeface="微软雅黑"/>
                </a:rPr>
                <a:t>供決策者做為制定水資源相關政策時的參考依據</a:t>
              </a:r>
              <a:r>
                <a:rPr lang="zh-TW" altLang="en-US" kern="0" dirty="0">
                  <a:solidFill>
                    <a:prstClr val="black"/>
                  </a:solidFill>
                  <a:latin typeface="微软雅黑"/>
                  <a:ea typeface="微软雅黑"/>
                </a:rPr>
                <a:t>，成為國內外企業或產業用於評估產品或服務水足跡之重要依循標準之一。</a:t>
              </a:r>
            </a:p>
          </p:txBody>
        </p:sp>
      </p:grpSp>
    </p:spTree>
    <p:extLst>
      <p:ext uri="{BB962C8B-B14F-4D97-AF65-F5344CB8AC3E}">
        <p14:creationId xmlns:p14="http://schemas.microsoft.com/office/powerpoint/2010/main" val="3877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15</a:t>
            </a:fld>
            <a:endParaRPr lang="en-US" dirty="0"/>
          </a:p>
        </p:txBody>
      </p:sp>
      <p:sp>
        <p:nvSpPr>
          <p:cNvPr id="2" name="TextBox 11">
            <a:extLst>
              <a:ext uri="{FF2B5EF4-FFF2-40B4-BE49-F238E27FC236}">
                <a16:creationId xmlns:a16="http://schemas.microsoft.com/office/drawing/2014/main" id="{50317B76-52D6-2CEF-3D4F-1AD97EDA9D88}"/>
              </a:ext>
            </a:extLst>
          </p:cNvPr>
          <p:cNvSpPr txBox="1"/>
          <p:nvPr/>
        </p:nvSpPr>
        <p:spPr>
          <a:xfrm>
            <a:off x="959668" y="397556"/>
            <a:ext cx="8667503" cy="492443"/>
          </a:xfrm>
          <a:prstGeom prst="rect">
            <a:avLst/>
          </a:prstGeom>
          <a:noFill/>
        </p:spPr>
        <p:txBody>
          <a:bodyPr wrap="square" lIns="0" tIns="0" rIns="0" bIns="0" rtlCol="0">
            <a:spAutoFit/>
            <a:scene3d>
              <a:camera prst="orthographicFront"/>
              <a:lightRig rig="threePt" dir="t"/>
            </a:scene3d>
            <a:sp3d contourW="12700"/>
          </a:bodyPr>
          <a:lstStyle/>
          <a:p>
            <a:r>
              <a:rPr lang="en-US" altLang="zh-TW" sz="3200" b="1" dirty="0">
                <a:solidFill>
                  <a:prstClr val="black">
                    <a:lumMod val="75000"/>
                    <a:lumOff val="25000"/>
                  </a:prstClr>
                </a:solidFill>
                <a:latin typeface="Arial"/>
                <a:ea typeface="微软雅黑"/>
              </a:rPr>
              <a:t>ISO 46001:2019 </a:t>
            </a:r>
            <a:r>
              <a:rPr lang="zh-TW" altLang="en-US" sz="3200" b="1" dirty="0">
                <a:solidFill>
                  <a:prstClr val="black">
                    <a:lumMod val="75000"/>
                    <a:lumOff val="25000"/>
                  </a:prstClr>
                </a:solidFill>
                <a:latin typeface="Arial"/>
                <a:ea typeface="微软雅黑"/>
              </a:rPr>
              <a:t>水資源效率管理系統</a:t>
            </a:r>
            <a:r>
              <a:rPr lang="en-US" altLang="zh-TW" sz="2400" b="1" dirty="0">
                <a:solidFill>
                  <a:prstClr val="black">
                    <a:lumMod val="75000"/>
                    <a:lumOff val="25000"/>
                  </a:prstClr>
                </a:solidFill>
                <a:latin typeface="Arial"/>
                <a:ea typeface="微软雅黑"/>
              </a:rPr>
              <a:t>(1/8)</a:t>
            </a:r>
          </a:p>
        </p:txBody>
      </p:sp>
      <p:sp>
        <p:nvSpPr>
          <p:cNvPr id="3" name="圓角矩形 29">
            <a:extLst>
              <a:ext uri="{FF2B5EF4-FFF2-40B4-BE49-F238E27FC236}">
                <a16:creationId xmlns:a16="http://schemas.microsoft.com/office/drawing/2014/main" id="{C7E16204-93BA-99B9-7E66-99B9DD305095}"/>
              </a:ext>
            </a:extLst>
          </p:cNvPr>
          <p:cNvSpPr/>
          <p:nvPr/>
        </p:nvSpPr>
        <p:spPr bwMode="auto">
          <a:xfrm>
            <a:off x="798393" y="1382461"/>
            <a:ext cx="10722578" cy="1291883"/>
          </a:xfrm>
          <a:prstGeom prst="roundRect">
            <a:avLst/>
          </a:prstGeom>
          <a:solidFill>
            <a:srgbClr val="44546A">
              <a:lumMod val="20000"/>
              <a:lumOff val="80000"/>
              <a:alpha val="60000"/>
            </a:srgbClr>
          </a:solidFill>
          <a:ln w="9525">
            <a:noFill/>
            <a:miter lim="800000"/>
            <a:headEnd/>
            <a:tailEnd/>
          </a:ln>
          <a:effectLst/>
          <a:scene3d>
            <a:camera prst="orthographicFront">
              <a:rot lat="0" lon="0" rev="0"/>
            </a:camera>
            <a:lightRig rig="contrasting" dir="t">
              <a:rot lat="0" lon="0" rev="7800000"/>
            </a:lightRig>
          </a:scene3d>
          <a:sp3d/>
        </p:spPr>
        <p:txBody>
          <a:bodyPr vert="horz" wrap="square" lIns="91440" tIns="45720" rIns="91440" bIns="45720" numCol="1" anchor="ctr" anchorCtr="0" compatLnSpc="1">
            <a:prstTxWarp prst="textNoShape">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endParaRPr kumimoji="1" lang="zh-TW" altLang="en-US" sz="2400" b="1" kern="0" spc="50" dirty="0">
              <a:ln w="11430"/>
              <a:solidFill>
                <a:srgbClr val="44546A"/>
              </a:solidFill>
              <a:latin typeface="Microsoft YaHei" panose="020B0503020204020204" pitchFamily="34" charset="-122"/>
              <a:ea typeface="Microsoft YaHei" panose="020B0503020204020204" pitchFamily="34" charset="-122"/>
              <a:cs typeface="Times New Roman" pitchFamily="18" charset="0"/>
            </a:endParaRPr>
          </a:p>
        </p:txBody>
      </p:sp>
      <p:grpSp>
        <p:nvGrpSpPr>
          <p:cNvPr id="4" name="群組 3">
            <a:extLst>
              <a:ext uri="{FF2B5EF4-FFF2-40B4-BE49-F238E27FC236}">
                <a16:creationId xmlns:a16="http://schemas.microsoft.com/office/drawing/2014/main" id="{4AB5D018-E8F2-306B-2249-5B7AE39EB6AD}"/>
              </a:ext>
            </a:extLst>
          </p:cNvPr>
          <p:cNvGrpSpPr/>
          <p:nvPr/>
        </p:nvGrpSpPr>
        <p:grpSpPr>
          <a:xfrm>
            <a:off x="393034" y="4151711"/>
            <a:ext cx="1885353" cy="792088"/>
            <a:chOff x="3634583" y="1340768"/>
            <a:chExt cx="1592385" cy="648072"/>
          </a:xfrm>
        </p:grpSpPr>
        <p:sp>
          <p:nvSpPr>
            <p:cNvPr id="6" name="五边形 37">
              <a:extLst>
                <a:ext uri="{FF2B5EF4-FFF2-40B4-BE49-F238E27FC236}">
                  <a16:creationId xmlns:a16="http://schemas.microsoft.com/office/drawing/2014/main" id="{5CF97743-B953-BB93-B360-5D91A58DF386}"/>
                </a:ext>
              </a:extLst>
            </p:cNvPr>
            <p:cNvSpPr/>
            <p:nvPr/>
          </p:nvSpPr>
          <p:spPr>
            <a:xfrm>
              <a:off x="3642792" y="1484784"/>
              <a:ext cx="1584176" cy="504056"/>
            </a:xfrm>
            <a:prstGeom prst="homePlate">
              <a:avLst/>
            </a:prstGeom>
            <a:solidFill>
              <a:srgbClr val="5B9BD5">
                <a:lumMod val="40000"/>
                <a:lumOff val="60000"/>
              </a:srgb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Microsoft YaHei" panose="020B0503020204020204" pitchFamily="34" charset="-122"/>
                <a:ea typeface="Microsoft YaHei" panose="020B0503020204020204" pitchFamily="34" charset="-122"/>
              </a:endParaRPr>
            </a:p>
          </p:txBody>
        </p:sp>
        <p:sp>
          <p:nvSpPr>
            <p:cNvPr id="7" name="矩形 6">
              <a:extLst>
                <a:ext uri="{FF2B5EF4-FFF2-40B4-BE49-F238E27FC236}">
                  <a16:creationId xmlns:a16="http://schemas.microsoft.com/office/drawing/2014/main" id="{69BDEBE8-2E4D-7DB9-7C98-70FDAF7F2F80}"/>
                </a:ext>
              </a:extLst>
            </p:cNvPr>
            <p:cNvSpPr/>
            <p:nvPr/>
          </p:nvSpPr>
          <p:spPr>
            <a:xfrm>
              <a:off x="3786808" y="1357912"/>
              <a:ext cx="1296144" cy="565737"/>
            </a:xfrm>
            <a:prstGeom prst="rect">
              <a:avLst/>
            </a:prstGeom>
            <a:solidFill>
              <a:srgbClr val="ED7D31">
                <a:lumMod val="60000"/>
                <a:lumOff val="40000"/>
              </a:srgbClr>
            </a:solidFill>
            <a:ln w="12700" cap="flat" cmpd="sng" algn="ctr">
              <a:noFill/>
              <a:prstDash val="solid"/>
              <a:miter lim="800000"/>
            </a:ln>
            <a:effectLst/>
          </p:spPr>
          <p:txBody>
            <a:bodyPr rtlCol="0" anchor="ctr"/>
            <a:lstStyle/>
            <a:p>
              <a:pPr algn="ctr">
                <a:defRPr/>
              </a:pPr>
              <a:endParaRPr lang="zh-CN" altLang="en-US" sz="2400" b="1" kern="0" dirty="0">
                <a:solidFill>
                  <a:prstClr val="white"/>
                </a:solidFill>
                <a:latin typeface="Microsoft YaHei" panose="020B0503020204020204" pitchFamily="34" charset="-122"/>
                <a:ea typeface="Microsoft YaHei" panose="020B0503020204020204" pitchFamily="34" charset="-122"/>
              </a:endParaRPr>
            </a:p>
          </p:txBody>
        </p:sp>
        <p:sp>
          <p:nvSpPr>
            <p:cNvPr id="8" name="等腰三角形 7">
              <a:extLst>
                <a:ext uri="{FF2B5EF4-FFF2-40B4-BE49-F238E27FC236}">
                  <a16:creationId xmlns:a16="http://schemas.microsoft.com/office/drawing/2014/main" id="{8B492D45-F31F-A436-C2F7-BCC8CE801CCE}"/>
                </a:ext>
              </a:extLst>
            </p:cNvPr>
            <p:cNvSpPr/>
            <p:nvPr/>
          </p:nvSpPr>
          <p:spPr>
            <a:xfrm rot="16200000">
              <a:off x="3634947" y="1357547"/>
              <a:ext cx="151498" cy="152225"/>
            </a:xfrm>
            <a:prstGeom prst="triangle">
              <a:avLst>
                <a:gd name="adj" fmla="val 0"/>
              </a:avLst>
            </a:prstGeom>
            <a:solidFill>
              <a:srgbClr val="E7E6E6">
                <a:lumMod val="25000"/>
              </a:srgb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Microsoft YaHei" panose="020B0503020204020204" pitchFamily="34" charset="-122"/>
                <a:ea typeface="Microsoft YaHei" panose="020B0503020204020204" pitchFamily="34" charset="-122"/>
              </a:endParaRPr>
            </a:p>
          </p:txBody>
        </p:sp>
        <p:sp>
          <p:nvSpPr>
            <p:cNvPr id="9" name="矩形 8">
              <a:extLst>
                <a:ext uri="{FF2B5EF4-FFF2-40B4-BE49-F238E27FC236}">
                  <a16:creationId xmlns:a16="http://schemas.microsoft.com/office/drawing/2014/main" id="{BF9B088C-1916-3668-2138-FD2F586AE2BE}"/>
                </a:ext>
              </a:extLst>
            </p:cNvPr>
            <p:cNvSpPr/>
            <p:nvPr/>
          </p:nvSpPr>
          <p:spPr>
            <a:xfrm>
              <a:off x="3963913" y="1340768"/>
              <a:ext cx="946654" cy="528816"/>
            </a:xfrm>
            <a:prstGeom prst="rect">
              <a:avLst/>
            </a:prstGeom>
            <a:noFill/>
            <a:ln>
              <a:no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lang="zh-TW" altLang="en-US" sz="3600" b="1" kern="0" spc="50" dirty="0">
                  <a:ln w="11430"/>
                  <a:solidFill>
                    <a:prstClr val="black"/>
                  </a:solidFill>
                  <a:effectLst>
                    <a:outerShdw blurRad="76200" dist="50800" dir="5400000" algn="tl" rotWithShape="0">
                      <a:srgbClr val="000000">
                        <a:alpha val="65000"/>
                      </a:srgbClr>
                    </a:outerShdw>
                  </a:effectLst>
                  <a:latin typeface="Microsoft YaHei" panose="020B0503020204020204" pitchFamily="34" charset="-122"/>
                  <a:ea typeface="Microsoft YaHei" panose="020B0503020204020204" pitchFamily="34" charset="-122"/>
                </a:rPr>
                <a:t>內涵</a:t>
              </a:r>
            </a:p>
          </p:txBody>
        </p:sp>
      </p:grpSp>
      <p:sp>
        <p:nvSpPr>
          <p:cNvPr id="10" name="矩形 9">
            <a:extLst>
              <a:ext uri="{FF2B5EF4-FFF2-40B4-BE49-F238E27FC236}">
                <a16:creationId xmlns:a16="http://schemas.microsoft.com/office/drawing/2014/main" id="{0431EC56-C86C-1AF3-9767-C24D1BC88202}"/>
              </a:ext>
            </a:extLst>
          </p:cNvPr>
          <p:cNvSpPr/>
          <p:nvPr/>
        </p:nvSpPr>
        <p:spPr>
          <a:xfrm>
            <a:off x="1147689" y="1427223"/>
            <a:ext cx="10023985" cy="961097"/>
          </a:xfrm>
          <a:prstGeom prst="rect">
            <a:avLst/>
          </a:prstGeom>
        </p:spPr>
        <p:txBody>
          <a:bodyPr wrap="square">
            <a:spAutoFit/>
          </a:bodyPr>
          <a:lstStyle/>
          <a:p>
            <a:pPr algn="just">
              <a:lnSpc>
                <a:spcPct val="150000"/>
              </a:lnSpc>
            </a:pPr>
            <a:r>
              <a:rPr lang="en-US" altLang="zh-TW" sz="2000"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ISO 46001</a:t>
            </a:r>
            <a:r>
              <a:rPr lang="zh-TW" altLang="en-US" sz="2000"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a:t>
            </a:r>
            <a:r>
              <a:rPr lang="en-US" altLang="zh-TW" sz="2000"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2019 </a:t>
            </a:r>
            <a:r>
              <a:rPr lang="zh-TW" altLang="en-US" sz="2000"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水資源效率管理系統 </a:t>
            </a:r>
            <a:r>
              <a:rPr lang="en-US" altLang="zh-TW" sz="2000"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(Water efficiency management systems,</a:t>
            </a:r>
            <a:r>
              <a:rPr lang="zh-TW" altLang="en-US" sz="2000"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TW" sz="2000"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WEMS ) </a:t>
            </a:r>
            <a:r>
              <a:rPr lang="zh-TW" altLang="en-US" sz="2000"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是</a:t>
            </a:r>
            <a:r>
              <a:rPr lang="en-US" altLang="zh-TW" sz="2000"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ISO</a:t>
            </a:r>
            <a:r>
              <a:rPr lang="zh-TW" altLang="en-US" sz="2000"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參考新加坡的國家標準</a:t>
            </a:r>
            <a:r>
              <a:rPr lang="en-US" altLang="zh-TW" sz="2000"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(SS577:2012)</a:t>
            </a:r>
            <a:r>
              <a:rPr lang="zh-TW" altLang="en-US" sz="2000"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，於</a:t>
            </a:r>
            <a:r>
              <a:rPr lang="en-US" altLang="zh-TW" sz="2000"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2019</a:t>
            </a:r>
            <a:r>
              <a:rPr lang="zh-TW" altLang="en-US" sz="2000"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年所發布的全球第一項水資源管理標準。</a:t>
            </a:r>
            <a:endParaRPr lang="en-US" altLang="zh-TW" sz="2000"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1" name="文字方塊 10">
            <a:extLst>
              <a:ext uri="{FF2B5EF4-FFF2-40B4-BE49-F238E27FC236}">
                <a16:creationId xmlns:a16="http://schemas.microsoft.com/office/drawing/2014/main" id="{5A776C69-D09F-BE98-BE35-7D375ABBAA02}"/>
              </a:ext>
            </a:extLst>
          </p:cNvPr>
          <p:cNvSpPr txBox="1"/>
          <p:nvPr/>
        </p:nvSpPr>
        <p:spPr>
          <a:xfrm>
            <a:off x="2362201" y="3341708"/>
            <a:ext cx="9031406" cy="2500172"/>
          </a:xfrm>
          <a:prstGeom prst="rect">
            <a:avLst/>
          </a:prstGeom>
          <a:noFill/>
        </p:spPr>
        <p:txBody>
          <a:bodyPr wrap="square">
            <a:spAutoFit/>
          </a:bodyPr>
          <a:lstStyle/>
          <a:p>
            <a:pPr marL="144000" indent="-144000" algn="just">
              <a:lnSpc>
                <a:spcPct val="150000"/>
              </a:lnSpc>
              <a:spcBef>
                <a:spcPts val="600"/>
              </a:spcBef>
              <a:spcAft>
                <a:spcPts val="600"/>
              </a:spcAft>
              <a:buFont typeface="Arial" panose="020B0604020202020204" pitchFamily="34" charset="0"/>
              <a:buChar char="•"/>
            </a:pPr>
            <a:r>
              <a:rPr lang="zh-TW" altLang="en-US" sz="2000" spc="67" dirty="0">
                <a:ln w="11430"/>
                <a:solidFill>
                  <a:srgbClr val="77933C"/>
                </a:solidFill>
                <a:latin typeface="Microsoft YaHei" panose="020B0503020204020204" pitchFamily="34" charset="-122"/>
                <a:ea typeface="Microsoft YaHei" panose="020B0503020204020204" pitchFamily="34" charset="-122"/>
              </a:rPr>
              <a:t>企業透過管理系統來建立用水績效</a:t>
            </a:r>
            <a:r>
              <a:rPr lang="zh-TW" altLang="en-US" sz="2000" b="1" spc="67" dirty="0">
                <a:ln w="11430"/>
                <a:solidFill>
                  <a:srgbClr val="0070C0"/>
                </a:solidFill>
                <a:latin typeface="Microsoft YaHei" panose="020B0503020204020204" pitchFamily="34" charset="-122"/>
                <a:ea typeface="Microsoft YaHei" panose="020B0503020204020204" pitchFamily="34" charset="-122"/>
              </a:rPr>
              <a:t>目標</a:t>
            </a:r>
            <a:r>
              <a:rPr lang="zh-TW" altLang="en-US" sz="2000" spc="67" dirty="0">
                <a:ln w="11430"/>
                <a:solidFill>
                  <a:srgbClr val="77933C"/>
                </a:solidFill>
                <a:latin typeface="Microsoft YaHei" panose="020B0503020204020204" pitchFamily="34" charset="-122"/>
                <a:ea typeface="Microsoft YaHei" panose="020B0503020204020204" pitchFamily="34" charset="-122"/>
              </a:rPr>
              <a:t>、</a:t>
            </a:r>
            <a:r>
              <a:rPr lang="zh-TW" altLang="en-US" sz="2000" b="1" spc="67" dirty="0">
                <a:ln w="11430"/>
                <a:solidFill>
                  <a:srgbClr val="0070C0"/>
                </a:solidFill>
                <a:latin typeface="Microsoft YaHei" panose="020B0503020204020204" pitchFamily="34" charset="-122"/>
                <a:ea typeface="Microsoft YaHei" panose="020B0503020204020204" pitchFamily="34" charset="-122"/>
              </a:rPr>
              <a:t>行動計畫</a:t>
            </a:r>
            <a:r>
              <a:rPr lang="zh-TW" altLang="en-US" sz="2000" spc="67" dirty="0">
                <a:ln w="11430"/>
                <a:solidFill>
                  <a:srgbClr val="77933C"/>
                </a:solidFill>
                <a:latin typeface="Microsoft YaHei" panose="020B0503020204020204" pitchFamily="34" charset="-122"/>
                <a:ea typeface="Microsoft YaHei" panose="020B0503020204020204" pitchFamily="34" charset="-122"/>
              </a:rPr>
              <a:t>、</a:t>
            </a:r>
            <a:r>
              <a:rPr lang="zh-TW" altLang="en-US" sz="2000" b="1" spc="67" dirty="0">
                <a:ln w="11430"/>
                <a:solidFill>
                  <a:srgbClr val="0070C0"/>
                </a:solidFill>
                <a:latin typeface="Microsoft YaHei" panose="020B0503020204020204" pitchFamily="34" charset="-122"/>
                <a:ea typeface="Microsoft YaHei" panose="020B0503020204020204" pitchFamily="34" charset="-122"/>
              </a:rPr>
              <a:t>績效指標與基準</a:t>
            </a:r>
            <a:r>
              <a:rPr lang="zh-TW" altLang="en-US" sz="2000" spc="67" dirty="0">
                <a:ln w="11430"/>
                <a:solidFill>
                  <a:srgbClr val="77933C"/>
                </a:solidFill>
                <a:latin typeface="Microsoft YaHei" panose="020B0503020204020204" pitchFamily="34" charset="-122"/>
                <a:ea typeface="Microsoft YaHei" panose="020B0503020204020204" pitchFamily="34" charset="-122"/>
              </a:rPr>
              <a:t>、</a:t>
            </a:r>
            <a:r>
              <a:rPr lang="zh-TW" altLang="en-US" sz="2000" b="1" spc="67" dirty="0">
                <a:ln w="11430"/>
                <a:solidFill>
                  <a:srgbClr val="0070C0"/>
                </a:solidFill>
                <a:latin typeface="Microsoft YaHei" panose="020B0503020204020204" pitchFamily="34" charset="-122"/>
                <a:ea typeface="Microsoft YaHei" panose="020B0503020204020204" pitchFamily="34" charset="-122"/>
              </a:rPr>
              <a:t>監控與分析</a:t>
            </a:r>
            <a:r>
              <a:rPr lang="zh-TW" altLang="en-US" sz="2000" spc="67" dirty="0">
                <a:ln w="11430"/>
                <a:solidFill>
                  <a:srgbClr val="77933C"/>
                </a:solidFill>
                <a:latin typeface="Microsoft YaHei" panose="020B0503020204020204" pitchFamily="34" charset="-122"/>
                <a:ea typeface="Microsoft YaHei" panose="020B0503020204020204" pitchFamily="34" charset="-122"/>
              </a:rPr>
              <a:t>、定期</a:t>
            </a:r>
            <a:r>
              <a:rPr lang="zh-TW" altLang="en-US" sz="2000" b="1" spc="67" dirty="0">
                <a:ln w="11430"/>
                <a:solidFill>
                  <a:srgbClr val="0070C0"/>
                </a:solidFill>
                <a:latin typeface="Microsoft YaHei" panose="020B0503020204020204" pitchFamily="34" charset="-122"/>
                <a:ea typeface="Microsoft YaHei" panose="020B0503020204020204" pitchFamily="34" charset="-122"/>
              </a:rPr>
              <a:t>檢討</a:t>
            </a:r>
            <a:r>
              <a:rPr lang="zh-TW" altLang="en-US" sz="2000" spc="67" dirty="0">
                <a:ln w="11430"/>
                <a:solidFill>
                  <a:srgbClr val="77933C"/>
                </a:solidFill>
                <a:latin typeface="Microsoft YaHei" panose="020B0503020204020204" pitchFamily="34" charset="-122"/>
                <a:ea typeface="Microsoft YaHei" panose="020B0503020204020204" pitchFamily="34" charset="-122"/>
              </a:rPr>
              <a:t>及</a:t>
            </a:r>
            <a:r>
              <a:rPr lang="zh-TW" altLang="en-US" sz="2000" b="1" spc="67" dirty="0">
                <a:ln w="11430"/>
                <a:solidFill>
                  <a:srgbClr val="0070C0"/>
                </a:solidFill>
                <a:latin typeface="Microsoft YaHei" panose="020B0503020204020204" pitchFamily="34" charset="-122"/>
                <a:ea typeface="Microsoft YaHei" panose="020B0503020204020204" pitchFamily="34" charset="-122"/>
              </a:rPr>
              <a:t>審查</a:t>
            </a:r>
            <a:r>
              <a:rPr lang="zh-TW" altLang="en-US" sz="2000" spc="67" dirty="0">
                <a:ln w="11430"/>
                <a:solidFill>
                  <a:srgbClr val="77933C"/>
                </a:solidFill>
                <a:latin typeface="Microsoft YaHei" panose="020B0503020204020204" pitchFamily="34" charset="-122"/>
                <a:ea typeface="Microsoft YaHei" panose="020B0503020204020204" pitchFamily="34" charset="-122"/>
              </a:rPr>
              <a:t>機制等管理行動，實現有效的水資源管理，並透過</a:t>
            </a:r>
            <a:r>
              <a:rPr lang="zh-TW" altLang="en-US" sz="2000" b="1" spc="67" dirty="0">
                <a:ln w="11430"/>
                <a:solidFill>
                  <a:srgbClr val="FF0000"/>
                </a:solidFill>
                <a:latin typeface="Microsoft YaHei" panose="020B0503020204020204" pitchFamily="34" charset="-122"/>
                <a:ea typeface="Microsoft YaHei" panose="020B0503020204020204" pitchFamily="34" charset="-122"/>
              </a:rPr>
              <a:t>減少</a:t>
            </a:r>
            <a:r>
              <a:rPr lang="zh-TW" altLang="en-US" sz="2000" spc="67" dirty="0">
                <a:ln w="11430"/>
                <a:solidFill>
                  <a:srgbClr val="77933C"/>
                </a:solidFill>
                <a:latin typeface="Microsoft YaHei" panose="020B0503020204020204" pitchFamily="34" charset="-122"/>
                <a:ea typeface="Microsoft YaHei" panose="020B0503020204020204" pitchFamily="34" charset="-122"/>
              </a:rPr>
              <a:t>、</a:t>
            </a:r>
            <a:r>
              <a:rPr lang="zh-TW" altLang="en-US" sz="2000" b="1" spc="67" dirty="0">
                <a:ln w="11430"/>
                <a:solidFill>
                  <a:srgbClr val="FF0000"/>
                </a:solidFill>
                <a:latin typeface="Microsoft YaHei" panose="020B0503020204020204" pitchFamily="34" charset="-122"/>
                <a:ea typeface="Microsoft YaHei" panose="020B0503020204020204" pitchFamily="34" charset="-122"/>
              </a:rPr>
              <a:t>替代</a:t>
            </a:r>
            <a:r>
              <a:rPr lang="zh-TW" altLang="en-US" sz="2000" spc="67" dirty="0">
                <a:ln w="11430"/>
                <a:solidFill>
                  <a:srgbClr val="77933C"/>
                </a:solidFill>
                <a:latin typeface="Microsoft YaHei" panose="020B0503020204020204" pitchFamily="34" charset="-122"/>
                <a:ea typeface="Microsoft YaHei" panose="020B0503020204020204" pitchFamily="34" charset="-122"/>
              </a:rPr>
              <a:t>或</a:t>
            </a:r>
            <a:r>
              <a:rPr lang="zh-TW" altLang="en-US" sz="2000" b="1" spc="67" dirty="0">
                <a:ln w="11430"/>
                <a:solidFill>
                  <a:srgbClr val="FF0000"/>
                </a:solidFill>
                <a:latin typeface="Microsoft YaHei" panose="020B0503020204020204" pitchFamily="34" charset="-122"/>
                <a:ea typeface="Microsoft YaHei" panose="020B0503020204020204" pitchFamily="34" charset="-122"/>
              </a:rPr>
              <a:t>再利用</a:t>
            </a:r>
            <a:r>
              <a:rPr lang="zh-TW" altLang="en-US" sz="2000" spc="67" dirty="0">
                <a:ln w="11430"/>
                <a:solidFill>
                  <a:srgbClr val="77933C"/>
                </a:solidFill>
                <a:latin typeface="Microsoft YaHei" panose="020B0503020204020204" pitchFamily="34" charset="-122"/>
                <a:ea typeface="Microsoft YaHei" panose="020B0503020204020204" pitchFamily="34" charset="-122"/>
              </a:rPr>
              <a:t>的方法來提升企業水資源利用效率。</a:t>
            </a:r>
          </a:p>
          <a:p>
            <a:pPr marL="144000" indent="-144000" algn="just">
              <a:lnSpc>
                <a:spcPct val="150000"/>
              </a:lnSpc>
              <a:spcBef>
                <a:spcPts val="600"/>
              </a:spcBef>
              <a:spcAft>
                <a:spcPts val="600"/>
              </a:spcAft>
              <a:buFont typeface="Arial" panose="020B0604020202020204" pitchFamily="34" charset="0"/>
              <a:buChar char="•"/>
            </a:pPr>
            <a:r>
              <a:rPr lang="zh-TW" altLang="en-US" sz="2000" spc="67" dirty="0">
                <a:ln w="11430"/>
                <a:solidFill>
                  <a:srgbClr val="77933C"/>
                </a:solidFill>
                <a:latin typeface="Microsoft YaHei" panose="020B0503020204020204" pitchFamily="34" charset="-122"/>
                <a:ea typeface="Microsoft YaHei" panose="020B0503020204020204" pitchFamily="34" charset="-122"/>
              </a:rPr>
              <a:t>透過水資源有效性管理結構和方向，依</a:t>
            </a:r>
            <a:r>
              <a:rPr lang="en-US" altLang="zh-TW" sz="2000" spc="67" dirty="0">
                <a:ln w="11430"/>
                <a:solidFill>
                  <a:srgbClr val="77933C"/>
                </a:solidFill>
                <a:latin typeface="Microsoft YaHei" panose="020B0503020204020204" pitchFamily="34" charset="-122"/>
                <a:ea typeface="Microsoft YaHei" panose="020B0503020204020204" pitchFamily="34" charset="-122"/>
              </a:rPr>
              <a:t>PDCA</a:t>
            </a:r>
            <a:r>
              <a:rPr lang="zh-TW" altLang="en-US" sz="2000" spc="67" dirty="0">
                <a:ln w="11430"/>
                <a:solidFill>
                  <a:srgbClr val="77933C"/>
                </a:solidFill>
                <a:latin typeface="Microsoft YaHei" panose="020B0503020204020204" pitchFamily="34" charset="-122"/>
                <a:ea typeface="Microsoft YaHei" panose="020B0503020204020204" pitchFamily="34" charset="-122"/>
              </a:rPr>
              <a:t>定期審查與評估企業水資源效率，以鑑別和實施改進機會。</a:t>
            </a:r>
            <a:endParaRPr lang="en-US" altLang="zh-TW" sz="2000" spc="67" dirty="0">
              <a:ln w="11430"/>
              <a:solidFill>
                <a:srgbClr val="77933C"/>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43089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16</a:t>
            </a:fld>
            <a:endParaRPr lang="en-US" dirty="0"/>
          </a:p>
        </p:txBody>
      </p:sp>
      <p:sp>
        <p:nvSpPr>
          <p:cNvPr id="2" name="TextBox 11">
            <a:extLst>
              <a:ext uri="{FF2B5EF4-FFF2-40B4-BE49-F238E27FC236}">
                <a16:creationId xmlns:a16="http://schemas.microsoft.com/office/drawing/2014/main" id="{4D72D1B2-DD4C-A1B6-32C5-0DAABEF25967}"/>
              </a:ext>
            </a:extLst>
          </p:cNvPr>
          <p:cNvSpPr txBox="1"/>
          <p:nvPr/>
        </p:nvSpPr>
        <p:spPr>
          <a:xfrm>
            <a:off x="959668" y="357864"/>
            <a:ext cx="8667503" cy="492443"/>
          </a:xfrm>
          <a:prstGeom prst="rect">
            <a:avLst/>
          </a:prstGeom>
          <a:noFill/>
        </p:spPr>
        <p:txBody>
          <a:bodyPr wrap="square" lIns="0" tIns="0" rIns="0" bIns="0" rtlCol="0">
            <a:spAutoFit/>
            <a:scene3d>
              <a:camera prst="orthographicFront"/>
              <a:lightRig rig="threePt" dir="t"/>
            </a:scene3d>
            <a:sp3d contourW="12700"/>
          </a:bodyPr>
          <a:lstStyle/>
          <a:p>
            <a:r>
              <a:rPr lang="en-US" altLang="zh-TW" sz="3200" b="1" dirty="0">
                <a:solidFill>
                  <a:prstClr val="black">
                    <a:lumMod val="75000"/>
                    <a:lumOff val="25000"/>
                  </a:prstClr>
                </a:solidFill>
                <a:latin typeface="Arial"/>
                <a:ea typeface="微软雅黑"/>
              </a:rPr>
              <a:t>ISO 46001:2019 </a:t>
            </a:r>
            <a:r>
              <a:rPr lang="zh-TW" altLang="en-US" sz="3200" b="1" dirty="0">
                <a:solidFill>
                  <a:prstClr val="black">
                    <a:lumMod val="75000"/>
                    <a:lumOff val="25000"/>
                  </a:prstClr>
                </a:solidFill>
                <a:latin typeface="Arial"/>
                <a:ea typeface="微软雅黑"/>
              </a:rPr>
              <a:t>水資源效率管理系統</a:t>
            </a:r>
            <a:r>
              <a:rPr lang="en-US" altLang="zh-TW" sz="2400" b="1" dirty="0">
                <a:solidFill>
                  <a:prstClr val="black">
                    <a:lumMod val="75000"/>
                    <a:lumOff val="25000"/>
                  </a:prstClr>
                </a:solidFill>
                <a:latin typeface="Arial"/>
                <a:ea typeface="微软雅黑"/>
              </a:rPr>
              <a:t>(2/8)</a:t>
            </a:r>
          </a:p>
        </p:txBody>
      </p:sp>
      <p:sp>
        <p:nvSpPr>
          <p:cNvPr id="3" name="文字方塊 2">
            <a:extLst>
              <a:ext uri="{FF2B5EF4-FFF2-40B4-BE49-F238E27FC236}">
                <a16:creationId xmlns:a16="http://schemas.microsoft.com/office/drawing/2014/main" id="{DD4C1F65-3629-AFAB-F8B9-9A08CB5CD9F1}"/>
              </a:ext>
            </a:extLst>
          </p:cNvPr>
          <p:cNvSpPr txBox="1"/>
          <p:nvPr/>
        </p:nvSpPr>
        <p:spPr>
          <a:xfrm>
            <a:off x="959668" y="1171020"/>
            <a:ext cx="4872446" cy="523220"/>
          </a:xfrm>
          <a:prstGeom prst="rect">
            <a:avLst/>
          </a:prstGeom>
          <a:noFill/>
        </p:spPr>
        <p:txBody>
          <a:bodyPr wrap="square" rtlCol="0">
            <a:spAutoFit/>
          </a:bodyPr>
          <a:lstStyle/>
          <a:p>
            <a:pPr marL="571500" indent="-571500">
              <a:spcBef>
                <a:spcPts val="600"/>
              </a:spcBef>
              <a:spcAft>
                <a:spcPts val="600"/>
              </a:spcAft>
              <a:buFont typeface="Arial" panose="020B0604020202020204" pitchFamily="34" charset="0"/>
              <a:buChar char="•"/>
            </a:pPr>
            <a:r>
              <a:rPr lang="zh-TW" altLang="en-US" sz="2800" b="1" dirty="0">
                <a:gradFill flip="none" rotWithShape="1">
                  <a:gsLst>
                    <a:gs pos="0">
                      <a:srgbClr val="04B5EC"/>
                    </a:gs>
                    <a:gs pos="100000">
                      <a:srgbClr val="00C88A"/>
                    </a:gs>
                  </a:gsLst>
                  <a:lin ang="0" scaled="1"/>
                  <a:tileRect/>
                </a:gradFill>
                <a:latin typeface="Arial"/>
                <a:ea typeface="微软雅黑" pitchFamily="34" charset="-122"/>
              </a:rPr>
              <a:t>水資源效率管理概念</a:t>
            </a:r>
            <a:endParaRPr lang="en-US" altLang="zh-TW" sz="2800" b="1" dirty="0">
              <a:gradFill flip="none" rotWithShape="1">
                <a:gsLst>
                  <a:gs pos="0">
                    <a:srgbClr val="04B5EC"/>
                  </a:gs>
                  <a:gs pos="100000">
                    <a:srgbClr val="00C88A"/>
                  </a:gs>
                </a:gsLst>
                <a:lin ang="0" scaled="1"/>
                <a:tileRect/>
              </a:gradFill>
              <a:latin typeface="Arial"/>
              <a:ea typeface="微软雅黑" pitchFamily="34" charset="-122"/>
            </a:endParaRPr>
          </a:p>
        </p:txBody>
      </p:sp>
      <p:pic>
        <p:nvPicPr>
          <p:cNvPr id="4" name="圖片 3">
            <a:extLst>
              <a:ext uri="{FF2B5EF4-FFF2-40B4-BE49-F238E27FC236}">
                <a16:creationId xmlns:a16="http://schemas.microsoft.com/office/drawing/2014/main" id="{A500B52A-F708-44F9-85FE-41E514955FA4}"/>
              </a:ext>
            </a:extLst>
          </p:cNvPr>
          <p:cNvPicPr>
            <a:picLocks noChangeAspect="1"/>
          </p:cNvPicPr>
          <p:nvPr/>
        </p:nvPicPr>
        <p:blipFill>
          <a:blip r:embed="rId2"/>
          <a:stretch>
            <a:fillRect/>
          </a:stretch>
        </p:blipFill>
        <p:spPr>
          <a:xfrm>
            <a:off x="2362201" y="1784407"/>
            <a:ext cx="7845098" cy="5022130"/>
          </a:xfrm>
          <a:prstGeom prst="rect">
            <a:avLst/>
          </a:prstGeom>
        </p:spPr>
      </p:pic>
      <p:sp>
        <p:nvSpPr>
          <p:cNvPr id="6" name="文字方塊 5">
            <a:extLst>
              <a:ext uri="{FF2B5EF4-FFF2-40B4-BE49-F238E27FC236}">
                <a16:creationId xmlns:a16="http://schemas.microsoft.com/office/drawing/2014/main" id="{72F01319-0408-4266-B8B8-CFD1CBCA7F0C}"/>
              </a:ext>
            </a:extLst>
          </p:cNvPr>
          <p:cNvSpPr txBox="1"/>
          <p:nvPr/>
        </p:nvSpPr>
        <p:spPr>
          <a:xfrm>
            <a:off x="9059474" y="4722471"/>
            <a:ext cx="2156749" cy="276999"/>
          </a:xfrm>
          <a:prstGeom prst="rect">
            <a:avLst/>
          </a:prstGeom>
          <a:noFill/>
        </p:spPr>
        <p:txBody>
          <a:bodyPr wrap="square" rtlCol="0">
            <a:spAutoFit/>
          </a:bodyPr>
          <a:lstStyle/>
          <a:p>
            <a:r>
              <a:rPr lang="en-US" altLang="zh-TW" sz="1200" dirty="0">
                <a:latin typeface="Times New Roman" panose="02020603050405020304" pitchFamily="18" charset="0"/>
                <a:ea typeface="Microsoft JhengHei Light" panose="020B0304030504040204" pitchFamily="34" charset="-120"/>
                <a:cs typeface="Times New Roman" panose="02020603050405020304" pitchFamily="18" charset="0"/>
              </a:rPr>
              <a:t>(Exe.</a:t>
            </a:r>
            <a:r>
              <a:rPr lang="zh-TW" altLang="en-US" sz="1200" dirty="0">
                <a:latin typeface="Times New Roman" panose="02020603050405020304" pitchFamily="18" charset="0"/>
                <a:ea typeface="Microsoft JhengHei Light" panose="020B0304030504040204" pitchFamily="34" charset="-120"/>
                <a:cs typeface="Times New Roman" panose="02020603050405020304" pitchFamily="18" charset="0"/>
              </a:rPr>
              <a:t>產品數量、員工數量</a:t>
            </a:r>
            <a:r>
              <a:rPr lang="en-US" altLang="zh-TW" sz="1200" dirty="0">
                <a:latin typeface="Times New Roman" panose="02020603050405020304" pitchFamily="18" charset="0"/>
                <a:ea typeface="Microsoft JhengHei Light" panose="020B0304030504040204" pitchFamily="34" charset="-120"/>
                <a:cs typeface="Times New Roman" panose="02020603050405020304" pitchFamily="18" charset="0"/>
              </a:rPr>
              <a:t>)</a:t>
            </a:r>
            <a:endParaRPr lang="zh-TW" altLang="en-US" sz="1200" dirty="0">
              <a:latin typeface="Times New Roman" panose="02020603050405020304" pitchFamily="18" charset="0"/>
              <a:ea typeface="Microsoft JhengHei Light" panose="020B0304030504040204" pitchFamily="34" charset="-120"/>
              <a:cs typeface="Times New Roman" panose="02020603050405020304" pitchFamily="18" charset="0"/>
            </a:endParaRPr>
          </a:p>
        </p:txBody>
      </p:sp>
    </p:spTree>
    <p:extLst>
      <p:ext uri="{BB962C8B-B14F-4D97-AF65-F5344CB8AC3E}">
        <p14:creationId xmlns:p14="http://schemas.microsoft.com/office/powerpoint/2010/main" val="286832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17</a:t>
            </a:fld>
            <a:endParaRPr lang="en-US" dirty="0"/>
          </a:p>
        </p:txBody>
      </p:sp>
      <p:sp>
        <p:nvSpPr>
          <p:cNvPr id="2" name="TextBox 11">
            <a:extLst>
              <a:ext uri="{FF2B5EF4-FFF2-40B4-BE49-F238E27FC236}">
                <a16:creationId xmlns:a16="http://schemas.microsoft.com/office/drawing/2014/main" id="{4DD95C52-1299-DDC4-3435-D9676D54692C}"/>
              </a:ext>
            </a:extLst>
          </p:cNvPr>
          <p:cNvSpPr txBox="1"/>
          <p:nvPr/>
        </p:nvSpPr>
        <p:spPr>
          <a:xfrm>
            <a:off x="952500" y="396544"/>
            <a:ext cx="8667503" cy="492443"/>
          </a:xfrm>
          <a:prstGeom prst="rect">
            <a:avLst/>
          </a:prstGeom>
          <a:noFill/>
        </p:spPr>
        <p:txBody>
          <a:bodyPr wrap="square" lIns="0" tIns="0" rIns="0" bIns="0" rtlCol="0">
            <a:spAutoFit/>
            <a:scene3d>
              <a:camera prst="orthographicFront"/>
              <a:lightRig rig="threePt" dir="t"/>
            </a:scene3d>
            <a:sp3d contourW="12700"/>
          </a:bodyPr>
          <a:lstStyle/>
          <a:p>
            <a:r>
              <a:rPr lang="en-US" altLang="zh-TW" sz="3200" b="1" dirty="0">
                <a:solidFill>
                  <a:prstClr val="black">
                    <a:lumMod val="75000"/>
                    <a:lumOff val="25000"/>
                  </a:prstClr>
                </a:solidFill>
                <a:latin typeface="Arial"/>
                <a:ea typeface="微软雅黑"/>
              </a:rPr>
              <a:t>ISO 46001:2019 </a:t>
            </a:r>
            <a:r>
              <a:rPr lang="zh-TW" altLang="en-US" sz="3200" b="1" dirty="0">
                <a:solidFill>
                  <a:prstClr val="black">
                    <a:lumMod val="75000"/>
                    <a:lumOff val="25000"/>
                  </a:prstClr>
                </a:solidFill>
                <a:latin typeface="Arial"/>
                <a:ea typeface="微软雅黑"/>
              </a:rPr>
              <a:t>水資源效率管理系統</a:t>
            </a:r>
            <a:r>
              <a:rPr lang="en-US" altLang="zh-TW" sz="2400" b="1" dirty="0">
                <a:solidFill>
                  <a:prstClr val="black">
                    <a:lumMod val="75000"/>
                    <a:lumOff val="25000"/>
                  </a:prstClr>
                </a:solidFill>
                <a:latin typeface="Arial"/>
                <a:ea typeface="微软雅黑"/>
              </a:rPr>
              <a:t>(3/8)</a:t>
            </a:r>
          </a:p>
        </p:txBody>
      </p:sp>
      <p:sp>
        <p:nvSpPr>
          <p:cNvPr id="3" name="文字方塊 2">
            <a:extLst>
              <a:ext uri="{FF2B5EF4-FFF2-40B4-BE49-F238E27FC236}">
                <a16:creationId xmlns:a16="http://schemas.microsoft.com/office/drawing/2014/main" id="{450D63E0-E42F-75E0-A348-5349449B5038}"/>
              </a:ext>
            </a:extLst>
          </p:cNvPr>
          <p:cNvSpPr txBox="1"/>
          <p:nvPr/>
        </p:nvSpPr>
        <p:spPr>
          <a:xfrm>
            <a:off x="843643" y="1133345"/>
            <a:ext cx="5709920" cy="523220"/>
          </a:xfrm>
          <a:prstGeom prst="rect">
            <a:avLst/>
          </a:prstGeom>
          <a:noFill/>
        </p:spPr>
        <p:txBody>
          <a:bodyPr wrap="square" rtlCol="0">
            <a:spAutoFit/>
          </a:bodyPr>
          <a:lstStyle/>
          <a:p>
            <a:pPr marL="571500" indent="-571500">
              <a:spcBef>
                <a:spcPts val="600"/>
              </a:spcBef>
              <a:spcAft>
                <a:spcPts val="600"/>
              </a:spcAft>
              <a:buFont typeface="Arial" panose="020B0604020202020204" pitchFamily="34" charset="0"/>
              <a:buChar char="•"/>
            </a:pPr>
            <a:r>
              <a:rPr lang="zh-TW" altLang="en-US" sz="2800" b="1" dirty="0">
                <a:gradFill flip="none" rotWithShape="1">
                  <a:gsLst>
                    <a:gs pos="0">
                      <a:srgbClr val="04B5EC"/>
                    </a:gs>
                    <a:gs pos="100000">
                      <a:srgbClr val="00C88A"/>
                    </a:gs>
                  </a:gsLst>
                  <a:lin ang="0" scaled="1"/>
                  <a:tileRect/>
                </a:gradFill>
                <a:latin typeface="Arial"/>
                <a:ea typeface="微软雅黑" pitchFamily="34" charset="-122"/>
              </a:rPr>
              <a:t>導入 </a:t>
            </a:r>
            <a:r>
              <a:rPr lang="en-US" altLang="zh-TW" sz="2800" b="1" dirty="0">
                <a:gradFill flip="none" rotWithShape="1">
                  <a:gsLst>
                    <a:gs pos="0">
                      <a:srgbClr val="04B5EC"/>
                    </a:gs>
                    <a:gs pos="100000">
                      <a:srgbClr val="00C88A"/>
                    </a:gs>
                  </a:gsLst>
                  <a:lin ang="0" scaled="1"/>
                  <a:tileRect/>
                </a:gradFill>
                <a:latin typeface="Arial"/>
                <a:ea typeface="微软雅黑" pitchFamily="34" charset="-122"/>
              </a:rPr>
              <a:t>ISO 46001 </a:t>
            </a:r>
            <a:r>
              <a:rPr lang="zh-TW" altLang="en-US" sz="2800" b="1" dirty="0">
                <a:gradFill flip="none" rotWithShape="1">
                  <a:gsLst>
                    <a:gs pos="0">
                      <a:srgbClr val="04B5EC"/>
                    </a:gs>
                    <a:gs pos="100000">
                      <a:srgbClr val="00C88A"/>
                    </a:gs>
                  </a:gsLst>
                  <a:lin ang="0" scaled="1"/>
                  <a:tileRect/>
                </a:gradFill>
                <a:latin typeface="Arial"/>
                <a:ea typeface="微软雅黑" pitchFamily="34" charset="-122"/>
              </a:rPr>
              <a:t>之 </a:t>
            </a:r>
            <a:r>
              <a:rPr lang="en-US" altLang="zh-TW" sz="2800" b="1" dirty="0">
                <a:gradFill flip="none" rotWithShape="1">
                  <a:gsLst>
                    <a:gs pos="0">
                      <a:srgbClr val="04B5EC"/>
                    </a:gs>
                    <a:gs pos="100000">
                      <a:srgbClr val="00C88A"/>
                    </a:gs>
                  </a:gsLst>
                  <a:lin ang="0" scaled="1"/>
                  <a:tileRect/>
                </a:gradFill>
                <a:latin typeface="Arial"/>
                <a:ea typeface="微软雅黑" pitchFamily="34" charset="-122"/>
              </a:rPr>
              <a:t>PDCA </a:t>
            </a:r>
            <a:r>
              <a:rPr lang="zh-TW" altLang="en-US" sz="2800" b="1" dirty="0">
                <a:gradFill flip="none" rotWithShape="1">
                  <a:gsLst>
                    <a:gs pos="0">
                      <a:srgbClr val="04B5EC"/>
                    </a:gs>
                    <a:gs pos="100000">
                      <a:srgbClr val="00C88A"/>
                    </a:gs>
                  </a:gsLst>
                  <a:lin ang="0" scaled="1"/>
                  <a:tileRect/>
                </a:gradFill>
                <a:latin typeface="Arial"/>
                <a:ea typeface="微软雅黑" pitchFamily="34" charset="-122"/>
              </a:rPr>
              <a:t>步驟</a:t>
            </a:r>
          </a:p>
        </p:txBody>
      </p:sp>
      <p:pic>
        <p:nvPicPr>
          <p:cNvPr id="4" name="圖片 3">
            <a:extLst>
              <a:ext uri="{FF2B5EF4-FFF2-40B4-BE49-F238E27FC236}">
                <a16:creationId xmlns:a16="http://schemas.microsoft.com/office/drawing/2014/main" id="{29D7561F-0B1D-9F5B-1D38-3DB4054EB5E8}"/>
              </a:ext>
            </a:extLst>
          </p:cNvPr>
          <p:cNvPicPr>
            <a:picLocks noChangeAspect="1"/>
          </p:cNvPicPr>
          <p:nvPr/>
        </p:nvPicPr>
        <p:blipFill>
          <a:blip r:embed="rId2"/>
          <a:stretch>
            <a:fillRect/>
          </a:stretch>
        </p:blipFill>
        <p:spPr>
          <a:xfrm>
            <a:off x="1052302" y="1709058"/>
            <a:ext cx="9910337" cy="5058145"/>
          </a:xfrm>
          <a:prstGeom prst="rect">
            <a:avLst/>
          </a:prstGeom>
        </p:spPr>
      </p:pic>
    </p:spTree>
    <p:extLst>
      <p:ext uri="{BB962C8B-B14F-4D97-AF65-F5344CB8AC3E}">
        <p14:creationId xmlns:p14="http://schemas.microsoft.com/office/powerpoint/2010/main" val="397423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18</a:t>
            </a:fld>
            <a:endParaRPr lang="en-US" dirty="0"/>
          </a:p>
        </p:txBody>
      </p:sp>
      <p:sp>
        <p:nvSpPr>
          <p:cNvPr id="2" name="TextBox 11">
            <a:extLst>
              <a:ext uri="{FF2B5EF4-FFF2-40B4-BE49-F238E27FC236}">
                <a16:creationId xmlns:a16="http://schemas.microsoft.com/office/drawing/2014/main" id="{F125786F-6168-389F-18EB-D20E3B3F1591}"/>
              </a:ext>
            </a:extLst>
          </p:cNvPr>
          <p:cNvSpPr txBox="1"/>
          <p:nvPr/>
        </p:nvSpPr>
        <p:spPr>
          <a:xfrm>
            <a:off x="959668" y="420014"/>
            <a:ext cx="8667503" cy="492443"/>
          </a:xfrm>
          <a:prstGeom prst="rect">
            <a:avLst/>
          </a:prstGeom>
          <a:noFill/>
        </p:spPr>
        <p:txBody>
          <a:bodyPr wrap="square" lIns="0" tIns="0" rIns="0" bIns="0" rtlCol="0">
            <a:spAutoFit/>
            <a:scene3d>
              <a:camera prst="orthographicFront"/>
              <a:lightRig rig="threePt" dir="t"/>
            </a:scene3d>
            <a:sp3d contourW="12700"/>
          </a:bodyPr>
          <a:lstStyle/>
          <a:p>
            <a:r>
              <a:rPr lang="en-US" altLang="zh-TW" sz="3200" b="1" dirty="0">
                <a:solidFill>
                  <a:prstClr val="black">
                    <a:lumMod val="75000"/>
                    <a:lumOff val="25000"/>
                  </a:prstClr>
                </a:solidFill>
                <a:latin typeface="Arial"/>
                <a:ea typeface="微软雅黑"/>
              </a:rPr>
              <a:t>ISO 46001:2019 </a:t>
            </a:r>
            <a:r>
              <a:rPr lang="zh-TW" altLang="en-US" sz="3200" b="1" dirty="0">
                <a:solidFill>
                  <a:prstClr val="black">
                    <a:lumMod val="75000"/>
                    <a:lumOff val="25000"/>
                  </a:prstClr>
                </a:solidFill>
                <a:latin typeface="Arial"/>
                <a:ea typeface="微软雅黑"/>
              </a:rPr>
              <a:t>水資源效率管理系統</a:t>
            </a:r>
            <a:r>
              <a:rPr lang="en-US" altLang="zh-TW" sz="2400" b="1" dirty="0">
                <a:solidFill>
                  <a:prstClr val="black">
                    <a:lumMod val="75000"/>
                    <a:lumOff val="25000"/>
                  </a:prstClr>
                </a:solidFill>
                <a:latin typeface="Arial"/>
                <a:ea typeface="微软雅黑"/>
              </a:rPr>
              <a:t>(4/8)</a:t>
            </a:r>
          </a:p>
        </p:txBody>
      </p:sp>
      <p:sp>
        <p:nvSpPr>
          <p:cNvPr id="3" name="文字方塊 2">
            <a:extLst>
              <a:ext uri="{FF2B5EF4-FFF2-40B4-BE49-F238E27FC236}">
                <a16:creationId xmlns:a16="http://schemas.microsoft.com/office/drawing/2014/main" id="{9765B98E-1763-5E9D-4315-53F0E9C3A819}"/>
              </a:ext>
            </a:extLst>
          </p:cNvPr>
          <p:cNvSpPr txBox="1"/>
          <p:nvPr/>
        </p:nvSpPr>
        <p:spPr>
          <a:xfrm>
            <a:off x="857727" y="1152502"/>
            <a:ext cx="3887342" cy="523220"/>
          </a:xfrm>
          <a:prstGeom prst="rect">
            <a:avLst/>
          </a:prstGeom>
          <a:noFill/>
        </p:spPr>
        <p:txBody>
          <a:bodyPr wrap="square" rtlCol="0">
            <a:spAutoFit/>
          </a:bodyPr>
          <a:lstStyle/>
          <a:p>
            <a:pPr marL="571500" indent="-571500">
              <a:spcBef>
                <a:spcPts val="600"/>
              </a:spcBef>
              <a:spcAft>
                <a:spcPts val="600"/>
              </a:spcAft>
              <a:buFont typeface="Arial" panose="020B0604020202020204" pitchFamily="34" charset="0"/>
              <a:buChar char="•"/>
            </a:pPr>
            <a:r>
              <a:rPr lang="zh-TW" altLang="en-US" sz="2800" b="1" dirty="0">
                <a:gradFill flip="none" rotWithShape="1">
                  <a:gsLst>
                    <a:gs pos="0">
                      <a:srgbClr val="04B5EC"/>
                    </a:gs>
                    <a:gs pos="100000">
                      <a:srgbClr val="00C88A"/>
                    </a:gs>
                  </a:gsLst>
                  <a:lin ang="0" scaled="1"/>
                  <a:tileRect/>
                </a:gradFill>
                <a:latin typeface="Arial"/>
                <a:ea typeface="微软雅黑" pitchFamily="34" charset="-122"/>
              </a:rPr>
              <a:t>水資源效率指標</a:t>
            </a:r>
            <a:endParaRPr lang="en-US" altLang="zh-TW" sz="2800" b="1" dirty="0">
              <a:gradFill flip="none" rotWithShape="1">
                <a:gsLst>
                  <a:gs pos="0">
                    <a:srgbClr val="04B5EC"/>
                  </a:gs>
                  <a:gs pos="100000">
                    <a:srgbClr val="00C88A"/>
                  </a:gs>
                </a:gsLst>
                <a:lin ang="0" scaled="1"/>
                <a:tileRect/>
              </a:gradFill>
              <a:latin typeface="Arial"/>
              <a:ea typeface="微软雅黑" pitchFamily="34" charset="-122"/>
            </a:endParaRPr>
          </a:p>
        </p:txBody>
      </p:sp>
      <p:grpSp>
        <p:nvGrpSpPr>
          <p:cNvPr id="4" name="群組 3">
            <a:extLst>
              <a:ext uri="{FF2B5EF4-FFF2-40B4-BE49-F238E27FC236}">
                <a16:creationId xmlns:a16="http://schemas.microsoft.com/office/drawing/2014/main" id="{27D91A3C-0E22-9FE4-446B-CFCE0289DC99}"/>
              </a:ext>
            </a:extLst>
          </p:cNvPr>
          <p:cNvGrpSpPr/>
          <p:nvPr/>
        </p:nvGrpSpPr>
        <p:grpSpPr>
          <a:xfrm>
            <a:off x="932973" y="1489292"/>
            <a:ext cx="10326053" cy="4969907"/>
            <a:chOff x="1292192" y="1241151"/>
            <a:chExt cx="10326053" cy="4969907"/>
          </a:xfrm>
        </p:grpSpPr>
        <p:sp>
          <p:nvSpPr>
            <p:cNvPr id="6" name="手繪多邊形 25">
              <a:extLst>
                <a:ext uri="{FF2B5EF4-FFF2-40B4-BE49-F238E27FC236}">
                  <a16:creationId xmlns:a16="http://schemas.microsoft.com/office/drawing/2014/main" id="{30B1398A-F761-586C-50A9-18B6F4CCBE3F}"/>
                </a:ext>
              </a:extLst>
            </p:cNvPr>
            <p:cNvSpPr>
              <a:spLocks noChangeAspect="1"/>
            </p:cNvSpPr>
            <p:nvPr/>
          </p:nvSpPr>
          <p:spPr bwMode="auto">
            <a:xfrm>
              <a:off x="6386432" y="2077152"/>
              <a:ext cx="5231813" cy="4133905"/>
            </a:xfrm>
            <a:custGeom>
              <a:avLst/>
              <a:gdLst>
                <a:gd name="connsiteX0" fmla="*/ 0 w 8128000"/>
                <a:gd name="connsiteY0" fmla="*/ 94298 h 942975"/>
                <a:gd name="connsiteX1" fmla="*/ 94298 w 8128000"/>
                <a:gd name="connsiteY1" fmla="*/ 0 h 942975"/>
                <a:gd name="connsiteX2" fmla="*/ 8033703 w 8128000"/>
                <a:gd name="connsiteY2" fmla="*/ 0 h 942975"/>
                <a:gd name="connsiteX3" fmla="*/ 8128001 w 8128000"/>
                <a:gd name="connsiteY3" fmla="*/ 94298 h 942975"/>
                <a:gd name="connsiteX4" fmla="*/ 8128000 w 8128000"/>
                <a:gd name="connsiteY4" fmla="*/ 848678 h 942975"/>
                <a:gd name="connsiteX5" fmla="*/ 8033702 w 8128000"/>
                <a:gd name="connsiteY5" fmla="*/ 942976 h 942975"/>
                <a:gd name="connsiteX6" fmla="*/ 94298 w 8128000"/>
                <a:gd name="connsiteY6" fmla="*/ 942975 h 942975"/>
                <a:gd name="connsiteX7" fmla="*/ 0 w 8128000"/>
                <a:gd name="connsiteY7" fmla="*/ 848677 h 942975"/>
                <a:gd name="connsiteX8" fmla="*/ 0 w 8128000"/>
                <a:gd name="connsiteY8" fmla="*/ 94298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942975">
                  <a:moveTo>
                    <a:pt x="0" y="94298"/>
                  </a:moveTo>
                  <a:cubicBezTo>
                    <a:pt x="0" y="42219"/>
                    <a:pt x="42219" y="0"/>
                    <a:pt x="94298" y="0"/>
                  </a:cubicBezTo>
                  <a:lnTo>
                    <a:pt x="8033703" y="0"/>
                  </a:lnTo>
                  <a:cubicBezTo>
                    <a:pt x="8085782" y="0"/>
                    <a:pt x="8128001" y="42219"/>
                    <a:pt x="8128001" y="94298"/>
                  </a:cubicBezTo>
                  <a:cubicBezTo>
                    <a:pt x="8128001" y="345758"/>
                    <a:pt x="8128000" y="597218"/>
                    <a:pt x="8128000" y="848678"/>
                  </a:cubicBezTo>
                  <a:cubicBezTo>
                    <a:pt x="8128000" y="900757"/>
                    <a:pt x="8085781" y="942976"/>
                    <a:pt x="8033702" y="942976"/>
                  </a:cubicBezTo>
                  <a:lnTo>
                    <a:pt x="94298" y="942975"/>
                  </a:lnTo>
                  <a:cubicBezTo>
                    <a:pt x="42219" y="942975"/>
                    <a:pt x="0" y="900756"/>
                    <a:pt x="0" y="848677"/>
                  </a:cubicBezTo>
                  <a:lnTo>
                    <a:pt x="0" y="94298"/>
                  </a:lnTo>
                  <a:close/>
                </a:path>
              </a:pathLst>
            </a:custGeom>
            <a:solidFill>
              <a:srgbClr val="22374C">
                <a:lumMod val="20000"/>
                <a:lumOff val="80000"/>
              </a:srgbClr>
            </a:solidFill>
            <a:ln>
              <a:noFill/>
            </a:ln>
            <a:effectLst>
              <a:softEdge rad="63500"/>
            </a:effectLst>
          </p:spPr>
          <p:txBody>
            <a:bodyPr lIns="184888" tIns="184888" rIns="5873747" bIns="184888" spcCol="127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155314" rtl="0" eaLnBrk="1" fontAlgn="auto" latinLnBrk="0" hangingPunct="1">
                <a:lnSpc>
                  <a:spcPct val="90000"/>
                </a:lnSpc>
                <a:spcBef>
                  <a:spcPct val="0"/>
                </a:spcBef>
                <a:spcAft>
                  <a:spcPct val="35000"/>
                </a:spcAft>
                <a:buClrTx/>
                <a:buSzTx/>
                <a:buFontTx/>
                <a:buNone/>
                <a:tabLst/>
                <a:defRPr/>
              </a:pPr>
              <a:endParaRPr kumimoji="0" lang="zh-TW" altLang="en-US" sz="2600" b="1" i="0" u="none" strike="noStrike" kern="0" cap="none" spc="0" normalizeH="0" baseline="0" noProof="0" dirty="0">
                <a:ln>
                  <a:noFill/>
                </a:ln>
                <a:solidFill>
                  <a:prstClr val="black">
                    <a:hueOff val="0"/>
                    <a:satOff val="0"/>
                    <a:lumOff val="0"/>
                    <a:alphaOff val="0"/>
                  </a:prstClr>
                </a:solidFill>
                <a:effectLst/>
                <a:uLnTx/>
                <a:uFillTx/>
                <a:latin typeface="Arial" pitchFamily="34" charset="0"/>
                <a:ea typeface="微軟正黑體" pitchFamily="34" charset="-120"/>
                <a:cs typeface="Arial" pitchFamily="34" charset="0"/>
              </a:endParaRPr>
            </a:p>
          </p:txBody>
        </p:sp>
        <p:grpSp>
          <p:nvGrpSpPr>
            <p:cNvPr id="7" name="群組 6">
              <a:extLst>
                <a:ext uri="{FF2B5EF4-FFF2-40B4-BE49-F238E27FC236}">
                  <a16:creationId xmlns:a16="http://schemas.microsoft.com/office/drawing/2014/main" id="{73866101-1F85-8561-7707-C71A8FFFFA7F}"/>
                </a:ext>
              </a:extLst>
            </p:cNvPr>
            <p:cNvGrpSpPr/>
            <p:nvPr/>
          </p:nvGrpSpPr>
          <p:grpSpPr>
            <a:xfrm>
              <a:off x="1292192" y="1241151"/>
              <a:ext cx="9907568" cy="4969907"/>
              <a:chOff x="-757515" y="975656"/>
              <a:chExt cx="9907568" cy="4969907"/>
            </a:xfrm>
          </p:grpSpPr>
          <p:sp>
            <p:nvSpPr>
              <p:cNvPr id="17" name="手繪多邊形 25">
                <a:extLst>
                  <a:ext uri="{FF2B5EF4-FFF2-40B4-BE49-F238E27FC236}">
                    <a16:creationId xmlns:a16="http://schemas.microsoft.com/office/drawing/2014/main" id="{185768E8-DCBE-5829-3D44-E09C633B5911}"/>
                  </a:ext>
                </a:extLst>
              </p:cNvPr>
              <p:cNvSpPr>
                <a:spLocks noChangeAspect="1"/>
              </p:cNvSpPr>
              <p:nvPr/>
            </p:nvSpPr>
            <p:spPr bwMode="auto">
              <a:xfrm>
                <a:off x="-757515" y="1811658"/>
                <a:ext cx="5231813" cy="4133905"/>
              </a:xfrm>
              <a:custGeom>
                <a:avLst/>
                <a:gdLst>
                  <a:gd name="connsiteX0" fmla="*/ 0 w 8128000"/>
                  <a:gd name="connsiteY0" fmla="*/ 94298 h 942975"/>
                  <a:gd name="connsiteX1" fmla="*/ 94298 w 8128000"/>
                  <a:gd name="connsiteY1" fmla="*/ 0 h 942975"/>
                  <a:gd name="connsiteX2" fmla="*/ 8033703 w 8128000"/>
                  <a:gd name="connsiteY2" fmla="*/ 0 h 942975"/>
                  <a:gd name="connsiteX3" fmla="*/ 8128001 w 8128000"/>
                  <a:gd name="connsiteY3" fmla="*/ 94298 h 942975"/>
                  <a:gd name="connsiteX4" fmla="*/ 8128000 w 8128000"/>
                  <a:gd name="connsiteY4" fmla="*/ 848678 h 942975"/>
                  <a:gd name="connsiteX5" fmla="*/ 8033702 w 8128000"/>
                  <a:gd name="connsiteY5" fmla="*/ 942976 h 942975"/>
                  <a:gd name="connsiteX6" fmla="*/ 94298 w 8128000"/>
                  <a:gd name="connsiteY6" fmla="*/ 942975 h 942975"/>
                  <a:gd name="connsiteX7" fmla="*/ 0 w 8128000"/>
                  <a:gd name="connsiteY7" fmla="*/ 848677 h 942975"/>
                  <a:gd name="connsiteX8" fmla="*/ 0 w 8128000"/>
                  <a:gd name="connsiteY8" fmla="*/ 94298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942975">
                    <a:moveTo>
                      <a:pt x="0" y="94298"/>
                    </a:moveTo>
                    <a:cubicBezTo>
                      <a:pt x="0" y="42219"/>
                      <a:pt x="42219" y="0"/>
                      <a:pt x="94298" y="0"/>
                    </a:cubicBezTo>
                    <a:lnTo>
                      <a:pt x="8033703" y="0"/>
                    </a:lnTo>
                    <a:cubicBezTo>
                      <a:pt x="8085782" y="0"/>
                      <a:pt x="8128001" y="42219"/>
                      <a:pt x="8128001" y="94298"/>
                    </a:cubicBezTo>
                    <a:cubicBezTo>
                      <a:pt x="8128001" y="345758"/>
                      <a:pt x="8128000" y="597218"/>
                      <a:pt x="8128000" y="848678"/>
                    </a:cubicBezTo>
                    <a:cubicBezTo>
                      <a:pt x="8128000" y="900757"/>
                      <a:pt x="8085781" y="942976"/>
                      <a:pt x="8033702" y="942976"/>
                    </a:cubicBezTo>
                    <a:lnTo>
                      <a:pt x="94298" y="942975"/>
                    </a:lnTo>
                    <a:cubicBezTo>
                      <a:pt x="42219" y="942975"/>
                      <a:pt x="0" y="900756"/>
                      <a:pt x="0" y="848677"/>
                    </a:cubicBezTo>
                    <a:lnTo>
                      <a:pt x="0" y="94298"/>
                    </a:lnTo>
                    <a:close/>
                  </a:path>
                </a:pathLst>
              </a:custGeom>
              <a:solidFill>
                <a:srgbClr val="70AD47">
                  <a:lumMod val="20000"/>
                  <a:lumOff val="80000"/>
                </a:srgbClr>
              </a:solidFill>
              <a:ln>
                <a:noFill/>
              </a:ln>
              <a:effectLst>
                <a:softEdge rad="63500"/>
              </a:effectLst>
            </p:spPr>
            <p:txBody>
              <a:bodyPr lIns="184888" tIns="184888" rIns="5873747" bIns="184888" spcCol="127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155314" rtl="0" eaLnBrk="1" fontAlgn="auto" latinLnBrk="0" hangingPunct="1">
                  <a:lnSpc>
                    <a:spcPct val="90000"/>
                  </a:lnSpc>
                  <a:spcBef>
                    <a:spcPct val="0"/>
                  </a:spcBef>
                  <a:spcAft>
                    <a:spcPct val="35000"/>
                  </a:spcAft>
                  <a:buClrTx/>
                  <a:buSzTx/>
                  <a:buFontTx/>
                  <a:buNone/>
                  <a:tabLst/>
                  <a:defRPr/>
                </a:pPr>
                <a:endParaRPr kumimoji="0" lang="zh-TW" altLang="en-US" sz="2600" b="1" i="0" u="none" strike="noStrike" kern="0" cap="none" spc="0" normalizeH="0" baseline="0" noProof="0">
                  <a:ln>
                    <a:noFill/>
                  </a:ln>
                  <a:solidFill>
                    <a:prstClr val="black">
                      <a:hueOff val="0"/>
                      <a:satOff val="0"/>
                      <a:lumOff val="0"/>
                      <a:alphaOff val="0"/>
                    </a:prstClr>
                  </a:solidFill>
                  <a:effectLst/>
                  <a:uLnTx/>
                  <a:uFillTx/>
                  <a:latin typeface="Arial" pitchFamily="34" charset="0"/>
                  <a:ea typeface="微軟正黑體" pitchFamily="34" charset="-120"/>
                  <a:cs typeface="Arial" pitchFamily="34" charset="0"/>
                </a:endParaRPr>
              </a:p>
            </p:txBody>
          </p:sp>
          <p:sp>
            <p:nvSpPr>
              <p:cNvPr id="18" name="矩形 17">
                <a:extLst>
                  <a:ext uri="{FF2B5EF4-FFF2-40B4-BE49-F238E27FC236}">
                    <a16:creationId xmlns:a16="http://schemas.microsoft.com/office/drawing/2014/main" id="{78A27932-6F19-7A7E-650B-3D6D2741ED6B}"/>
                  </a:ext>
                </a:extLst>
              </p:cNvPr>
              <p:cNvSpPr/>
              <p:nvPr/>
            </p:nvSpPr>
            <p:spPr bwMode="auto">
              <a:xfrm>
                <a:off x="2927782" y="975656"/>
                <a:ext cx="2668863" cy="685641"/>
              </a:xfrm>
              <a:prstGeom prst="rect">
                <a:avLst/>
              </a:prstGeom>
              <a:solidFill>
                <a:srgbClr val="70AD47">
                  <a:lumMod val="50000"/>
                </a:srgbClr>
              </a:solidFill>
              <a:ln w="190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lIns="114441" tIns="114441" rIns="114441" bIns="114441" anchor="ctr"/>
              <a:lstStyle/>
              <a:p>
                <a:pPr marL="0" marR="0" lvl="0" indent="0" algn="ctr" defTabSz="1066444" eaLnBrk="1" fontAlgn="base" latinLnBrk="0" hangingPunct="1">
                  <a:lnSpc>
                    <a:spcPct val="90000"/>
                  </a:lnSpc>
                  <a:spcBef>
                    <a:spcPct val="0"/>
                  </a:spcBef>
                  <a:spcAft>
                    <a:spcPts val="0"/>
                  </a:spcAft>
                  <a:buClrTx/>
                  <a:buSzTx/>
                  <a:buFontTx/>
                  <a:buNone/>
                  <a:tabLst/>
                  <a:defRPr/>
                </a:pPr>
                <a:r>
                  <a:rPr kumimoji="0" lang="zh-TW" altLang="en-US" sz="2800" b="1" i="0" u="none" strike="noStrike" kern="0" cap="none" spc="0" normalizeH="0" baseline="0" noProof="0" dirty="0">
                    <a:ln>
                      <a:noFill/>
                    </a:ln>
                    <a:solidFill>
                      <a:srgbClr val="FFFF00"/>
                    </a:solidFill>
                    <a:effectLst/>
                    <a:uLnTx/>
                    <a:uFillTx/>
                    <a:latin typeface="Arial" pitchFamily="34" charset="0"/>
                    <a:ea typeface="微軟正黑體" pitchFamily="34" charset="-120"/>
                    <a:cs typeface="Arial" pitchFamily="34" charset="0"/>
                  </a:rPr>
                  <a:t>效率指標</a:t>
                </a:r>
                <a:endParaRPr kumimoji="0" lang="en-US" altLang="zh-TW" sz="2800" b="1" i="0" u="none" strike="noStrike" kern="0" cap="none" spc="0" normalizeH="0" baseline="0" noProof="0" dirty="0">
                  <a:ln>
                    <a:noFill/>
                  </a:ln>
                  <a:solidFill>
                    <a:srgbClr val="FFFF00"/>
                  </a:solidFill>
                  <a:effectLst/>
                  <a:uLnTx/>
                  <a:uFillTx/>
                  <a:latin typeface="Arial" pitchFamily="34" charset="0"/>
                  <a:ea typeface="微軟正黑體" pitchFamily="34" charset="-120"/>
                  <a:cs typeface="Arial" pitchFamily="34" charset="0"/>
                </a:endParaRPr>
              </a:p>
            </p:txBody>
          </p:sp>
          <p:grpSp>
            <p:nvGrpSpPr>
              <p:cNvPr id="19" name="群組 18">
                <a:extLst>
                  <a:ext uri="{FF2B5EF4-FFF2-40B4-BE49-F238E27FC236}">
                    <a16:creationId xmlns:a16="http://schemas.microsoft.com/office/drawing/2014/main" id="{F7B8391E-5738-D78A-C603-A4C3C18FCF9E}"/>
                  </a:ext>
                </a:extLst>
              </p:cNvPr>
              <p:cNvGrpSpPr/>
              <p:nvPr/>
            </p:nvGrpSpPr>
            <p:grpSpPr>
              <a:xfrm>
                <a:off x="-524340" y="1661297"/>
                <a:ext cx="4786555" cy="3928410"/>
                <a:chOff x="-524340" y="1661297"/>
                <a:chExt cx="4786555" cy="3928410"/>
              </a:xfrm>
            </p:grpSpPr>
            <p:sp>
              <p:nvSpPr>
                <p:cNvPr id="25" name="矩形 24">
                  <a:extLst>
                    <a:ext uri="{FF2B5EF4-FFF2-40B4-BE49-F238E27FC236}">
                      <a16:creationId xmlns:a16="http://schemas.microsoft.com/office/drawing/2014/main" id="{51D5D68C-38F8-8EE1-6322-97D5B9417410}"/>
                    </a:ext>
                  </a:extLst>
                </p:cNvPr>
                <p:cNvSpPr/>
                <p:nvPr/>
              </p:nvSpPr>
              <p:spPr bwMode="auto">
                <a:xfrm>
                  <a:off x="885294" y="1961426"/>
                  <a:ext cx="1808622" cy="641941"/>
                </a:xfrm>
                <a:prstGeom prst="rect">
                  <a:avLst/>
                </a:prstGeom>
                <a:solidFill>
                  <a:srgbClr val="0070C0"/>
                </a:solidFill>
                <a:ln w="190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lIns="57299" tIns="57299" rIns="57299" bIns="57299" spcCol="127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399917" rtl="0" eaLnBrk="1" fontAlgn="auto" latinLnBrk="0" hangingPunct="1">
                    <a:lnSpc>
                      <a:spcPct val="90000"/>
                    </a:lnSpc>
                    <a:spcBef>
                      <a:spcPct val="0"/>
                    </a:spcBef>
                    <a:spcAft>
                      <a:spcPts val="300"/>
                    </a:spcAft>
                    <a:buClrTx/>
                    <a:buSzTx/>
                    <a:buFontTx/>
                    <a:buNone/>
                    <a:tabLst/>
                    <a:defRPr/>
                  </a:pPr>
                  <a:r>
                    <a:rPr kumimoji="0" lang="zh-TW"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微軟正黑體" pitchFamily="34" charset="-120"/>
                      <a:cs typeface="Arial" pitchFamily="34" charset="0"/>
                    </a:rPr>
                    <a:t>製程</a:t>
                  </a:r>
                  <a:endParaRPr kumimoji="0" lang="en-US" altLang="zh-TW"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微軟正黑體" pitchFamily="34" charset="-120"/>
                    <a:cs typeface="Arial" pitchFamily="34" charset="0"/>
                  </a:endParaRPr>
                </a:p>
              </p:txBody>
            </p:sp>
            <p:sp>
              <p:nvSpPr>
                <p:cNvPr id="26" name="矩形 25">
                  <a:extLst>
                    <a:ext uri="{FF2B5EF4-FFF2-40B4-BE49-F238E27FC236}">
                      <a16:creationId xmlns:a16="http://schemas.microsoft.com/office/drawing/2014/main" id="{5A715FF0-0B62-810A-85D0-0D8BDB84DE33}"/>
                    </a:ext>
                  </a:extLst>
                </p:cNvPr>
                <p:cNvSpPr/>
                <p:nvPr/>
              </p:nvSpPr>
              <p:spPr bwMode="auto">
                <a:xfrm>
                  <a:off x="-524340" y="3044906"/>
                  <a:ext cx="1360873" cy="2529046"/>
                </a:xfrm>
                <a:prstGeom prst="rect">
                  <a:avLst/>
                </a:prstGeom>
                <a:solidFill>
                  <a:srgbClr val="92D050"/>
                </a:solidFill>
                <a:ln w="19050" cap="flat" cmpd="sng" algn="ctr">
                  <a:solidFill>
                    <a:sysClr val="window" lastClr="FFFFFF"/>
                  </a:solidFill>
                  <a:prstDash val="solid"/>
                  <a:miter lim="800000"/>
                </a:ln>
                <a:effectLst/>
              </p:spPr>
              <p:txBody>
                <a:bodyPr lIns="57299" tIns="57299" rIns="57299" bIns="57299" spcCol="1270"/>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399917" rtl="0" eaLnBrk="1" fontAlgn="auto" latinLnBrk="0" hangingPunct="1">
                    <a:lnSpc>
                      <a:spcPct val="90000"/>
                    </a:lnSpc>
                    <a:spcBef>
                      <a:spcPct val="0"/>
                    </a:spcBef>
                    <a:spcAft>
                      <a:spcPts val="300"/>
                    </a:spcAft>
                    <a:buClrTx/>
                    <a:buSzTx/>
                    <a:buFontTx/>
                    <a:buNone/>
                    <a:tabLst/>
                    <a:defRPr/>
                  </a:pPr>
                  <a:endParaRPr kumimoji="0" lang="en-US" altLang="zh-TW" sz="1000" b="1" i="0" u="none" strike="noStrike" kern="1200" cap="none" spc="0" normalizeH="0" baseline="0" noProof="0" dirty="0">
                    <a:ln>
                      <a:noFill/>
                    </a:ln>
                    <a:solidFill>
                      <a:prstClr val="white"/>
                    </a:solidFill>
                    <a:effectLst/>
                    <a:uLnTx/>
                    <a:uFillTx/>
                    <a:latin typeface="Arial" pitchFamily="34" charset="0"/>
                    <a:ea typeface="微軟正黑體" pitchFamily="34" charset="-120"/>
                    <a:cs typeface="Arial" pitchFamily="34" charset="0"/>
                  </a:endParaRPr>
                </a:p>
              </p:txBody>
            </p:sp>
            <p:sp>
              <p:nvSpPr>
                <p:cNvPr id="27" name="矩形 26">
                  <a:extLst>
                    <a:ext uri="{FF2B5EF4-FFF2-40B4-BE49-F238E27FC236}">
                      <a16:creationId xmlns:a16="http://schemas.microsoft.com/office/drawing/2014/main" id="{BEEFE3DF-E127-6A90-A0DE-4E7DA9E7D4E5}"/>
                    </a:ext>
                  </a:extLst>
                </p:cNvPr>
                <p:cNvSpPr/>
                <p:nvPr/>
              </p:nvSpPr>
              <p:spPr bwMode="auto">
                <a:xfrm>
                  <a:off x="1083799" y="3044906"/>
                  <a:ext cx="1399655" cy="2544801"/>
                </a:xfrm>
                <a:prstGeom prst="rect">
                  <a:avLst/>
                </a:prstGeom>
                <a:solidFill>
                  <a:srgbClr val="00B050"/>
                </a:solidFill>
                <a:ln w="19050" cap="flat" cmpd="sng" algn="ctr">
                  <a:solidFill>
                    <a:sysClr val="window" lastClr="FFFFFF"/>
                  </a:solidFill>
                  <a:prstDash val="solid"/>
                  <a:miter lim="800000"/>
                </a:ln>
                <a:effectLst/>
              </p:spPr>
              <p:txBody>
                <a:bodyPr lIns="57299" tIns="57299" rIns="57299" bIns="57299" spcCol="1270"/>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399917" rtl="0" eaLnBrk="1" fontAlgn="auto" latinLnBrk="0" hangingPunct="1">
                    <a:lnSpc>
                      <a:spcPct val="90000"/>
                    </a:lnSpc>
                    <a:spcBef>
                      <a:spcPct val="0"/>
                    </a:spcBef>
                    <a:spcAft>
                      <a:spcPts val="300"/>
                    </a:spcAft>
                    <a:buClrTx/>
                    <a:buSzTx/>
                    <a:buFontTx/>
                    <a:buNone/>
                    <a:tabLst/>
                    <a:defRPr/>
                  </a:pPr>
                  <a:endParaRPr kumimoji="0" lang="en-US" altLang="zh-TW"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微軟正黑體" pitchFamily="34" charset="-120"/>
                    <a:cs typeface="Arial" pitchFamily="34" charset="0"/>
                  </a:endParaRPr>
                </a:p>
              </p:txBody>
            </p:sp>
            <p:cxnSp>
              <p:nvCxnSpPr>
                <p:cNvPr id="28" name="肘形接點 38">
                  <a:extLst>
                    <a:ext uri="{FF2B5EF4-FFF2-40B4-BE49-F238E27FC236}">
                      <a16:creationId xmlns:a16="http://schemas.microsoft.com/office/drawing/2014/main" id="{B3CA2FB1-9BFA-9F99-3B09-A795DB21B198}"/>
                    </a:ext>
                  </a:extLst>
                </p:cNvPr>
                <p:cNvCxnSpPr>
                  <a:cxnSpLocks/>
                  <a:stCxn id="18" idx="2"/>
                  <a:endCxn id="25" idx="0"/>
                </p:cNvCxnSpPr>
                <p:nvPr/>
              </p:nvCxnSpPr>
              <p:spPr bwMode="auto">
                <a:xfrm rot="5400000">
                  <a:off x="2875846" y="575057"/>
                  <a:ext cx="300129" cy="2472609"/>
                </a:xfrm>
                <a:prstGeom prst="bentConnector3">
                  <a:avLst>
                    <a:gd name="adj1" fmla="val 50000"/>
                  </a:avLst>
                </a:prstGeom>
                <a:noFill/>
                <a:ln w="38100" cap="flat" cmpd="sng" algn="ctr">
                  <a:solidFill>
                    <a:srgbClr val="000000"/>
                  </a:solidFill>
                  <a:prstDash val="solid"/>
                </a:ln>
                <a:effectLst/>
              </p:spPr>
            </p:cxnSp>
            <p:cxnSp>
              <p:nvCxnSpPr>
                <p:cNvPr id="29" name="肘形接點 40">
                  <a:extLst>
                    <a:ext uri="{FF2B5EF4-FFF2-40B4-BE49-F238E27FC236}">
                      <a16:creationId xmlns:a16="http://schemas.microsoft.com/office/drawing/2014/main" id="{4861ABE1-6AB8-E683-A0D7-6043CF11F304}"/>
                    </a:ext>
                  </a:extLst>
                </p:cNvPr>
                <p:cNvCxnSpPr>
                  <a:cxnSpLocks/>
                  <a:stCxn id="26" idx="0"/>
                  <a:endCxn id="25" idx="2"/>
                </p:cNvCxnSpPr>
                <p:nvPr/>
              </p:nvCxnSpPr>
              <p:spPr bwMode="auto">
                <a:xfrm rot="5400000" flipH="1" flipV="1">
                  <a:off x="752082" y="2007383"/>
                  <a:ext cx="441539" cy="1633508"/>
                </a:xfrm>
                <a:prstGeom prst="bentConnector3">
                  <a:avLst>
                    <a:gd name="adj1" fmla="val 50000"/>
                  </a:avLst>
                </a:prstGeom>
                <a:noFill/>
                <a:ln w="38100" cap="flat" cmpd="sng" algn="ctr">
                  <a:solidFill>
                    <a:srgbClr val="000000"/>
                  </a:solidFill>
                  <a:prstDash val="solid"/>
                </a:ln>
                <a:effectLst/>
              </p:spPr>
            </p:cxnSp>
            <p:cxnSp>
              <p:nvCxnSpPr>
                <p:cNvPr id="30" name="肘形接點 41">
                  <a:extLst>
                    <a:ext uri="{FF2B5EF4-FFF2-40B4-BE49-F238E27FC236}">
                      <a16:creationId xmlns:a16="http://schemas.microsoft.com/office/drawing/2014/main" id="{4172C665-5417-51C5-6ADD-A40693270196}"/>
                    </a:ext>
                  </a:extLst>
                </p:cNvPr>
                <p:cNvCxnSpPr>
                  <a:stCxn id="27" idx="0"/>
                  <a:endCxn id="25" idx="2"/>
                </p:cNvCxnSpPr>
                <p:nvPr/>
              </p:nvCxnSpPr>
              <p:spPr bwMode="auto">
                <a:xfrm rot="5400000" flipH="1" flipV="1">
                  <a:off x="1565847" y="2821148"/>
                  <a:ext cx="441539" cy="5978"/>
                </a:xfrm>
                <a:prstGeom prst="bentConnector3">
                  <a:avLst>
                    <a:gd name="adj1" fmla="val 50000"/>
                  </a:avLst>
                </a:prstGeom>
                <a:noFill/>
                <a:ln w="38100" cap="flat" cmpd="sng" algn="ctr">
                  <a:solidFill>
                    <a:srgbClr val="000000"/>
                  </a:solidFill>
                  <a:prstDash val="solid"/>
                </a:ln>
                <a:effectLst/>
              </p:spPr>
            </p:cxnSp>
          </p:grpSp>
          <p:sp>
            <p:nvSpPr>
              <p:cNvPr id="20" name="矩形 19">
                <a:extLst>
                  <a:ext uri="{FF2B5EF4-FFF2-40B4-BE49-F238E27FC236}">
                    <a16:creationId xmlns:a16="http://schemas.microsoft.com/office/drawing/2014/main" id="{21E32DDA-A539-017C-FEE0-AEF0B97C8B31}"/>
                  </a:ext>
                </a:extLst>
              </p:cNvPr>
              <p:cNvSpPr/>
              <p:nvPr/>
            </p:nvSpPr>
            <p:spPr bwMode="auto">
              <a:xfrm>
                <a:off x="5844298" y="1961426"/>
                <a:ext cx="2050981" cy="641941"/>
              </a:xfrm>
              <a:prstGeom prst="rect">
                <a:avLst/>
              </a:prstGeom>
              <a:solidFill>
                <a:srgbClr val="70AD47">
                  <a:lumMod val="75000"/>
                </a:srgbClr>
              </a:solidFill>
              <a:ln w="190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lIns="91584" tIns="91584" rIns="91584" bIns="91584" spcCol="127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399917" rtl="0" eaLnBrk="1" fontAlgn="auto" latinLnBrk="0" hangingPunct="1">
                  <a:lnSpc>
                    <a:spcPct val="90000"/>
                  </a:lnSpc>
                  <a:spcBef>
                    <a:spcPct val="0"/>
                  </a:spcBef>
                  <a:spcAft>
                    <a:spcPts val="300"/>
                  </a:spcAft>
                  <a:buClrTx/>
                  <a:buSzTx/>
                  <a:buFontTx/>
                  <a:buNone/>
                  <a:tabLst/>
                  <a:defRPr/>
                </a:pPr>
                <a:r>
                  <a:rPr kumimoji="0" lang="zh-TW"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微軟正黑體" pitchFamily="34" charset="-120"/>
                    <a:cs typeface="Arial" pitchFamily="34" charset="0"/>
                  </a:rPr>
                  <a:t>廠務</a:t>
                </a:r>
              </a:p>
            </p:txBody>
          </p:sp>
          <p:sp>
            <p:nvSpPr>
              <p:cNvPr id="21" name="矩形 20">
                <a:extLst>
                  <a:ext uri="{FF2B5EF4-FFF2-40B4-BE49-F238E27FC236}">
                    <a16:creationId xmlns:a16="http://schemas.microsoft.com/office/drawing/2014/main" id="{725B2602-A67B-2EE8-BAFF-46247B3DFA1F}"/>
                  </a:ext>
                </a:extLst>
              </p:cNvPr>
              <p:cNvSpPr/>
              <p:nvPr/>
            </p:nvSpPr>
            <p:spPr bwMode="auto">
              <a:xfrm>
                <a:off x="7635687" y="3031879"/>
                <a:ext cx="1514366" cy="2517563"/>
              </a:xfrm>
              <a:prstGeom prst="rect">
                <a:avLst/>
              </a:prstGeom>
              <a:solidFill>
                <a:srgbClr val="22374C"/>
              </a:solidFill>
              <a:ln w="19050" cap="flat" cmpd="sng" algn="ctr">
                <a:solidFill>
                  <a:sysClr val="window" lastClr="FFFFFF"/>
                </a:solidFill>
                <a:prstDash val="solid"/>
                <a:miter lim="800000"/>
              </a:ln>
              <a:effectLst/>
            </p:spPr>
            <p:txBody>
              <a:bodyPr lIns="57299" tIns="57299" rIns="57299" bIns="57299" spcCol="1270"/>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399917" rtl="0" eaLnBrk="1" fontAlgn="auto" latinLnBrk="0" hangingPunct="1">
                  <a:lnSpc>
                    <a:spcPct val="90000"/>
                  </a:lnSpc>
                  <a:spcBef>
                    <a:spcPct val="0"/>
                  </a:spcBef>
                  <a:spcAft>
                    <a:spcPts val="600"/>
                  </a:spcAft>
                  <a:buClrTx/>
                  <a:buSzTx/>
                  <a:buFontTx/>
                  <a:buNone/>
                  <a:tabLst/>
                  <a:defRPr/>
                </a:pPr>
                <a:endParaRPr kumimoji="0" lang="en-US" altLang="zh-TW" sz="1400" b="1" i="0" u="none" strike="noStrike" kern="0" cap="none" spc="0" normalizeH="0" baseline="0" noProof="0" dirty="0">
                  <a:ln>
                    <a:noFill/>
                  </a:ln>
                  <a:solidFill>
                    <a:prstClr val="white"/>
                  </a:solidFill>
                  <a:effectLst/>
                  <a:uLnTx/>
                  <a:uFillTx/>
                  <a:latin typeface="Arial" pitchFamily="34" charset="0"/>
                  <a:ea typeface="微軟正黑體" pitchFamily="34" charset="-120"/>
                  <a:cs typeface="Arial" pitchFamily="34" charset="0"/>
                </a:endParaRPr>
              </a:p>
            </p:txBody>
          </p:sp>
          <p:cxnSp>
            <p:nvCxnSpPr>
              <p:cNvPr id="22" name="肘形接點 39">
                <a:extLst>
                  <a:ext uri="{FF2B5EF4-FFF2-40B4-BE49-F238E27FC236}">
                    <a16:creationId xmlns:a16="http://schemas.microsoft.com/office/drawing/2014/main" id="{E02D93DE-E9A9-D9EC-F335-7CF2E4CD11C0}"/>
                  </a:ext>
                </a:extLst>
              </p:cNvPr>
              <p:cNvCxnSpPr>
                <a:cxnSpLocks/>
                <a:stCxn id="20" idx="0"/>
                <a:endCxn id="18" idx="2"/>
              </p:cNvCxnSpPr>
              <p:nvPr/>
            </p:nvCxnSpPr>
            <p:spPr bwMode="auto">
              <a:xfrm rot="16200000" flipV="1">
                <a:off x="5415938" y="507574"/>
                <a:ext cx="300129" cy="2607575"/>
              </a:xfrm>
              <a:prstGeom prst="bentConnector3">
                <a:avLst>
                  <a:gd name="adj1" fmla="val 50000"/>
                </a:avLst>
              </a:prstGeom>
              <a:noFill/>
              <a:ln w="38100" cap="flat" cmpd="sng" algn="ctr">
                <a:solidFill>
                  <a:srgbClr val="000000"/>
                </a:solidFill>
                <a:prstDash val="solid"/>
              </a:ln>
              <a:effectLst/>
            </p:spPr>
          </p:cxnSp>
          <p:cxnSp>
            <p:nvCxnSpPr>
              <p:cNvPr id="23" name="肘形接點 43">
                <a:extLst>
                  <a:ext uri="{FF2B5EF4-FFF2-40B4-BE49-F238E27FC236}">
                    <a16:creationId xmlns:a16="http://schemas.microsoft.com/office/drawing/2014/main" id="{34AFF7C3-6D43-6276-24FF-922EFA94DE84}"/>
                  </a:ext>
                </a:extLst>
              </p:cNvPr>
              <p:cNvCxnSpPr>
                <a:cxnSpLocks/>
                <a:stCxn id="21" idx="0"/>
                <a:endCxn id="20" idx="2"/>
              </p:cNvCxnSpPr>
              <p:nvPr/>
            </p:nvCxnSpPr>
            <p:spPr bwMode="auto">
              <a:xfrm rot="16200000" flipV="1">
                <a:off x="7417074" y="2056082"/>
                <a:ext cx="428512" cy="1523081"/>
              </a:xfrm>
              <a:prstGeom prst="bentConnector3">
                <a:avLst>
                  <a:gd name="adj1" fmla="val 50000"/>
                </a:avLst>
              </a:prstGeom>
              <a:noFill/>
              <a:ln w="38100" cap="flat" cmpd="sng" algn="ctr">
                <a:solidFill>
                  <a:srgbClr val="000000"/>
                </a:solidFill>
                <a:prstDash val="solid"/>
              </a:ln>
              <a:effectLst/>
            </p:spPr>
          </p:cxnSp>
          <p:sp>
            <p:nvSpPr>
              <p:cNvPr id="24" name="矩形 23">
                <a:extLst>
                  <a:ext uri="{FF2B5EF4-FFF2-40B4-BE49-F238E27FC236}">
                    <a16:creationId xmlns:a16="http://schemas.microsoft.com/office/drawing/2014/main" id="{05939F22-AE5E-6C26-7B16-9BCBA87F3FD7}"/>
                  </a:ext>
                </a:extLst>
              </p:cNvPr>
              <p:cNvSpPr/>
              <p:nvPr/>
            </p:nvSpPr>
            <p:spPr bwMode="auto">
              <a:xfrm>
                <a:off x="4724229" y="3063719"/>
                <a:ext cx="1410559" cy="2491418"/>
              </a:xfrm>
              <a:prstGeom prst="rect">
                <a:avLst/>
              </a:prstGeom>
              <a:solidFill>
                <a:srgbClr val="FFFF99"/>
              </a:solidFill>
              <a:ln w="25400" cap="flat" cmpd="sng" algn="ctr">
                <a:solidFill>
                  <a:sysClr val="window" lastClr="FFFFFF"/>
                </a:solidFill>
                <a:prstDash val="solid"/>
                <a:miter lim="800000"/>
              </a:ln>
              <a:effectLst/>
            </p:spPr>
            <p:txBody>
              <a:bodyPr lIns="76346" tIns="71991" rIns="76346" bIns="76346" spcCol="1270"/>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22093" rtl="0" eaLnBrk="1" fontAlgn="auto" latinLnBrk="0" hangingPunct="1">
                  <a:lnSpc>
                    <a:spcPct val="90000"/>
                  </a:lnSpc>
                  <a:spcBef>
                    <a:spcPts val="0"/>
                  </a:spcBef>
                  <a:spcAft>
                    <a:spcPts val="600"/>
                  </a:spcAft>
                  <a:buClrTx/>
                  <a:buSzTx/>
                  <a:buFontTx/>
                  <a:buNone/>
                  <a:tabLst/>
                  <a:defRPr/>
                </a:pPr>
                <a:endParaRPr kumimoji="0" lang="en-US" altLang="zh-TW" sz="1400" b="1" i="0" u="none" strike="noStrike" kern="0" cap="none" spc="0" normalizeH="0" baseline="0" noProof="0" dirty="0">
                  <a:ln>
                    <a:noFill/>
                  </a:ln>
                  <a:solidFill>
                    <a:prstClr val="black"/>
                  </a:solidFill>
                  <a:effectLst/>
                  <a:uLnTx/>
                  <a:uFillTx/>
                  <a:latin typeface="Arial" pitchFamily="34" charset="0"/>
                  <a:ea typeface="微軟正黑體" pitchFamily="34" charset="-120"/>
                  <a:cs typeface="Arial" pitchFamily="34" charset="0"/>
                </a:endParaRPr>
              </a:p>
            </p:txBody>
          </p:sp>
        </p:grpSp>
        <p:sp>
          <p:nvSpPr>
            <p:cNvPr id="8" name="文字方塊 7">
              <a:extLst>
                <a:ext uri="{FF2B5EF4-FFF2-40B4-BE49-F238E27FC236}">
                  <a16:creationId xmlns:a16="http://schemas.microsoft.com/office/drawing/2014/main" id="{0728EB90-2BF5-0D77-F7D1-E4762C5044A1}"/>
                </a:ext>
              </a:extLst>
            </p:cNvPr>
            <p:cNvSpPr txBox="1"/>
            <p:nvPr/>
          </p:nvSpPr>
          <p:spPr>
            <a:xfrm>
              <a:off x="1934193" y="3554793"/>
              <a:ext cx="492443" cy="2002727"/>
            </a:xfrm>
            <a:prstGeom prst="rect">
              <a:avLst/>
            </a:prstGeom>
            <a:noFill/>
          </p:spPr>
          <p:txBody>
            <a:bodyPr vert="eaVert"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2000" b="0" i="0" u="none" strike="noStrike" kern="0" cap="none" spc="0" normalizeH="0" baseline="0" noProof="0" dirty="0">
                  <a:ln>
                    <a:noFill/>
                  </a:ln>
                  <a:solidFill>
                    <a:prstClr val="white"/>
                  </a:solidFill>
                  <a:effectLst/>
                  <a:uLnTx/>
                  <a:uFillTx/>
                  <a:latin typeface="Arial"/>
                  <a:ea typeface="微软雅黑"/>
                </a:rPr>
                <a:t>單位產品用水量</a:t>
              </a:r>
            </a:p>
          </p:txBody>
        </p:sp>
        <p:sp>
          <p:nvSpPr>
            <p:cNvPr id="9" name="文字方塊 8">
              <a:extLst>
                <a:ext uri="{FF2B5EF4-FFF2-40B4-BE49-F238E27FC236}">
                  <a16:creationId xmlns:a16="http://schemas.microsoft.com/office/drawing/2014/main" id="{08C5CDC1-09BA-A49F-872B-21CE86388018}"/>
                </a:ext>
              </a:extLst>
            </p:cNvPr>
            <p:cNvSpPr txBox="1"/>
            <p:nvPr/>
          </p:nvSpPr>
          <p:spPr>
            <a:xfrm>
              <a:off x="3568611" y="3610998"/>
              <a:ext cx="492443" cy="1737473"/>
            </a:xfrm>
            <a:prstGeom prst="rect">
              <a:avLst/>
            </a:prstGeom>
            <a:noFill/>
          </p:spPr>
          <p:txBody>
            <a:bodyPr vert="eaVert"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2000" b="0" i="0" u="none" strike="noStrike" kern="0" cap="none" spc="0" normalizeH="0" baseline="0" noProof="0" dirty="0">
                  <a:ln>
                    <a:noFill/>
                  </a:ln>
                  <a:solidFill>
                    <a:prstClr val="white"/>
                  </a:solidFill>
                  <a:effectLst/>
                  <a:uLnTx/>
                  <a:uFillTx/>
                  <a:latin typeface="Arial"/>
                  <a:ea typeface="微软雅黑"/>
                </a:rPr>
                <a:t>製程水回收率</a:t>
              </a:r>
            </a:p>
          </p:txBody>
        </p:sp>
        <p:sp>
          <p:nvSpPr>
            <p:cNvPr id="10" name="矩形 9">
              <a:extLst>
                <a:ext uri="{FF2B5EF4-FFF2-40B4-BE49-F238E27FC236}">
                  <a16:creationId xmlns:a16="http://schemas.microsoft.com/office/drawing/2014/main" id="{94793E41-3BB6-0128-C8C1-F17AF921DCAB}"/>
                </a:ext>
              </a:extLst>
            </p:cNvPr>
            <p:cNvSpPr/>
            <p:nvPr/>
          </p:nvSpPr>
          <p:spPr bwMode="auto">
            <a:xfrm>
              <a:off x="4875970" y="3302523"/>
              <a:ext cx="1399655" cy="2544801"/>
            </a:xfrm>
            <a:prstGeom prst="rect">
              <a:avLst/>
            </a:prstGeom>
            <a:solidFill>
              <a:srgbClr val="7F7F7F"/>
            </a:solidFill>
            <a:ln w="19050" cap="flat" cmpd="sng" algn="ctr">
              <a:solidFill>
                <a:sysClr val="window" lastClr="FFFFFF"/>
              </a:solidFill>
              <a:prstDash val="solid"/>
              <a:miter lim="800000"/>
            </a:ln>
            <a:effectLst/>
          </p:spPr>
          <p:txBody>
            <a:bodyPr lIns="57299" tIns="57299" rIns="57299" bIns="57299" spcCol="1270"/>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399917" rtl="0" eaLnBrk="1" fontAlgn="auto" latinLnBrk="0" hangingPunct="1">
                <a:lnSpc>
                  <a:spcPct val="90000"/>
                </a:lnSpc>
                <a:spcBef>
                  <a:spcPct val="0"/>
                </a:spcBef>
                <a:spcAft>
                  <a:spcPts val="300"/>
                </a:spcAft>
                <a:buClrTx/>
                <a:buSzTx/>
                <a:buFontTx/>
                <a:buNone/>
                <a:tabLst/>
                <a:defRPr/>
              </a:pPr>
              <a:endParaRPr kumimoji="0" lang="en-US" altLang="zh-TW"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微軟正黑體" pitchFamily="34" charset="-120"/>
                <a:cs typeface="Arial" pitchFamily="34" charset="0"/>
              </a:endParaRPr>
            </a:p>
          </p:txBody>
        </p:sp>
        <p:sp>
          <p:nvSpPr>
            <p:cNvPr id="11" name="文字方塊 10">
              <a:extLst>
                <a:ext uri="{FF2B5EF4-FFF2-40B4-BE49-F238E27FC236}">
                  <a16:creationId xmlns:a16="http://schemas.microsoft.com/office/drawing/2014/main" id="{E9DDEABC-6BE0-AEC7-163C-CF73BC10F958}"/>
                </a:ext>
              </a:extLst>
            </p:cNvPr>
            <p:cNvSpPr txBox="1"/>
            <p:nvPr/>
          </p:nvSpPr>
          <p:spPr>
            <a:xfrm>
              <a:off x="5299716" y="3610998"/>
              <a:ext cx="492443" cy="1737473"/>
            </a:xfrm>
            <a:prstGeom prst="rect">
              <a:avLst/>
            </a:prstGeom>
            <a:noFill/>
          </p:spPr>
          <p:txBody>
            <a:bodyPr vert="eaVert"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2000" b="0" i="0" u="none" strike="noStrike" kern="0" cap="none" spc="0" normalizeH="0" baseline="0" noProof="0" dirty="0">
                  <a:ln>
                    <a:noFill/>
                  </a:ln>
                  <a:solidFill>
                    <a:prstClr val="white"/>
                  </a:solidFill>
                  <a:effectLst/>
                  <a:uLnTx/>
                  <a:uFillTx/>
                  <a:latin typeface="Arial"/>
                  <a:ea typeface="微软雅黑"/>
                </a:rPr>
                <a:t>全廠水回收率</a:t>
              </a:r>
            </a:p>
          </p:txBody>
        </p:sp>
        <p:cxnSp>
          <p:nvCxnSpPr>
            <p:cNvPr id="13" name="肘形接點 40">
              <a:extLst>
                <a:ext uri="{FF2B5EF4-FFF2-40B4-BE49-F238E27FC236}">
                  <a16:creationId xmlns:a16="http://schemas.microsoft.com/office/drawing/2014/main" id="{3AD71147-0A6F-90E5-3096-BDC77FEBA82E}"/>
                </a:ext>
              </a:extLst>
            </p:cNvPr>
            <p:cNvCxnSpPr>
              <a:cxnSpLocks/>
              <a:stCxn id="10" idx="0"/>
            </p:cNvCxnSpPr>
            <p:nvPr/>
          </p:nvCxnSpPr>
          <p:spPr bwMode="auto">
            <a:xfrm rot="16200000" flipV="1">
              <a:off x="4588870" y="2315594"/>
              <a:ext cx="212891" cy="1760967"/>
            </a:xfrm>
            <a:prstGeom prst="bentConnector2">
              <a:avLst/>
            </a:prstGeom>
            <a:noFill/>
            <a:ln w="38100" cap="flat" cmpd="sng" algn="ctr">
              <a:solidFill>
                <a:srgbClr val="000000"/>
              </a:solidFill>
              <a:prstDash val="solid"/>
            </a:ln>
            <a:effectLst/>
          </p:spPr>
        </p:cxnSp>
        <p:cxnSp>
          <p:nvCxnSpPr>
            <p:cNvPr id="14" name="肘形接點 43">
              <a:extLst>
                <a:ext uri="{FF2B5EF4-FFF2-40B4-BE49-F238E27FC236}">
                  <a16:creationId xmlns:a16="http://schemas.microsoft.com/office/drawing/2014/main" id="{340FFCA7-3F7E-C7D5-F8AB-C052F8305E16}"/>
                </a:ext>
              </a:extLst>
            </p:cNvPr>
            <p:cNvCxnSpPr>
              <a:cxnSpLocks/>
              <a:stCxn id="24" idx="0"/>
              <a:endCxn id="20" idx="2"/>
            </p:cNvCxnSpPr>
            <p:nvPr/>
          </p:nvCxnSpPr>
          <p:spPr bwMode="auto">
            <a:xfrm rot="5400000" flipH="1" flipV="1">
              <a:off x="7969180" y="2378898"/>
              <a:ext cx="460352" cy="1440280"/>
            </a:xfrm>
            <a:prstGeom prst="bentConnector3">
              <a:avLst>
                <a:gd name="adj1" fmla="val 50000"/>
              </a:avLst>
            </a:prstGeom>
            <a:noFill/>
            <a:ln w="38100" cap="flat" cmpd="sng" algn="ctr">
              <a:solidFill>
                <a:srgbClr val="000000"/>
              </a:solidFill>
              <a:prstDash val="solid"/>
            </a:ln>
            <a:effectLst/>
          </p:spPr>
        </p:cxnSp>
        <p:sp>
          <p:nvSpPr>
            <p:cNvPr id="15" name="文字方塊 14">
              <a:extLst>
                <a:ext uri="{FF2B5EF4-FFF2-40B4-BE49-F238E27FC236}">
                  <a16:creationId xmlns:a16="http://schemas.microsoft.com/office/drawing/2014/main" id="{6320ECEB-4FBE-C8C3-02E9-ABCF94A68575}"/>
                </a:ext>
              </a:extLst>
            </p:cNvPr>
            <p:cNvSpPr txBox="1"/>
            <p:nvPr/>
          </p:nvSpPr>
          <p:spPr>
            <a:xfrm>
              <a:off x="7211779" y="3597568"/>
              <a:ext cx="492443" cy="1993574"/>
            </a:xfrm>
            <a:prstGeom prst="rect">
              <a:avLst/>
            </a:prstGeom>
            <a:noFill/>
          </p:spPr>
          <p:txBody>
            <a:bodyPr vert="eaVert"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2000" b="0" i="0" u="none" strike="noStrike" kern="0" cap="none" spc="0" normalizeH="0" baseline="0" noProof="0" dirty="0">
                  <a:ln>
                    <a:noFill/>
                  </a:ln>
                  <a:solidFill>
                    <a:prstClr val="black"/>
                  </a:solidFill>
                  <a:effectLst/>
                  <a:uLnTx/>
                  <a:uFillTx/>
                  <a:latin typeface="Arial"/>
                  <a:ea typeface="微软雅黑"/>
                </a:rPr>
                <a:t>純水系統產水率</a:t>
              </a:r>
            </a:p>
          </p:txBody>
        </p:sp>
        <p:sp>
          <p:nvSpPr>
            <p:cNvPr id="16" name="文字方塊 15">
              <a:extLst>
                <a:ext uri="{FF2B5EF4-FFF2-40B4-BE49-F238E27FC236}">
                  <a16:creationId xmlns:a16="http://schemas.microsoft.com/office/drawing/2014/main" id="{6596BF1A-0A3E-B549-C741-36487B1C8758}"/>
                </a:ext>
              </a:extLst>
            </p:cNvPr>
            <p:cNvSpPr txBox="1"/>
            <p:nvPr/>
          </p:nvSpPr>
          <p:spPr>
            <a:xfrm>
              <a:off x="10166628" y="3633284"/>
              <a:ext cx="492443" cy="2042160"/>
            </a:xfrm>
            <a:prstGeom prst="rect">
              <a:avLst/>
            </a:prstGeom>
            <a:noFill/>
          </p:spPr>
          <p:txBody>
            <a:bodyPr vert="eaVert"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2000" b="0" i="0" u="none" strike="noStrike" kern="0" cap="none" spc="0" normalizeH="0" baseline="0" noProof="0" dirty="0">
                  <a:ln>
                    <a:noFill/>
                  </a:ln>
                  <a:solidFill>
                    <a:prstClr val="white"/>
                  </a:solidFill>
                  <a:effectLst/>
                  <a:uLnTx/>
                  <a:uFillTx/>
                  <a:latin typeface="Arial"/>
                  <a:ea typeface="微软雅黑"/>
                </a:rPr>
                <a:t>全廠廢水排放率</a:t>
              </a:r>
            </a:p>
          </p:txBody>
        </p:sp>
      </p:grpSp>
    </p:spTree>
    <p:extLst>
      <p:ext uri="{BB962C8B-B14F-4D97-AF65-F5344CB8AC3E}">
        <p14:creationId xmlns:p14="http://schemas.microsoft.com/office/powerpoint/2010/main" val="206788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19</a:t>
            </a:fld>
            <a:endParaRPr lang="en-US" dirty="0"/>
          </a:p>
        </p:txBody>
      </p:sp>
      <p:pic>
        <p:nvPicPr>
          <p:cNvPr id="2" name="圖片 1">
            <a:extLst>
              <a:ext uri="{FF2B5EF4-FFF2-40B4-BE49-F238E27FC236}">
                <a16:creationId xmlns:a16="http://schemas.microsoft.com/office/drawing/2014/main" id="{B41052BE-0011-1755-29BD-D5AF2DEB907F}"/>
              </a:ext>
            </a:extLst>
          </p:cNvPr>
          <p:cNvPicPr>
            <a:picLocks noChangeAspect="1"/>
          </p:cNvPicPr>
          <p:nvPr/>
        </p:nvPicPr>
        <p:blipFill>
          <a:blip r:embed="rId2"/>
          <a:stretch>
            <a:fillRect/>
          </a:stretch>
        </p:blipFill>
        <p:spPr>
          <a:xfrm>
            <a:off x="1153886" y="1325092"/>
            <a:ext cx="9514114" cy="5532908"/>
          </a:xfrm>
          <a:prstGeom prst="rect">
            <a:avLst/>
          </a:prstGeom>
        </p:spPr>
      </p:pic>
      <p:sp>
        <p:nvSpPr>
          <p:cNvPr id="3" name="TextBox 11">
            <a:extLst>
              <a:ext uri="{FF2B5EF4-FFF2-40B4-BE49-F238E27FC236}">
                <a16:creationId xmlns:a16="http://schemas.microsoft.com/office/drawing/2014/main" id="{7FD56C4C-E255-4509-6877-9652AD046323}"/>
              </a:ext>
            </a:extLst>
          </p:cNvPr>
          <p:cNvSpPr txBox="1"/>
          <p:nvPr/>
        </p:nvSpPr>
        <p:spPr>
          <a:xfrm>
            <a:off x="959668" y="402956"/>
            <a:ext cx="8667503" cy="492443"/>
          </a:xfrm>
          <a:prstGeom prst="rect">
            <a:avLst/>
          </a:prstGeom>
          <a:noFill/>
        </p:spPr>
        <p:txBody>
          <a:bodyPr wrap="square" lIns="0" tIns="0" rIns="0" bIns="0" rtlCol="0">
            <a:spAutoFit/>
            <a:scene3d>
              <a:camera prst="orthographicFront"/>
              <a:lightRig rig="threePt" dir="t"/>
            </a:scene3d>
            <a:sp3d contourW="12700"/>
          </a:bodyPr>
          <a:lstStyle/>
          <a:p>
            <a:r>
              <a:rPr lang="en-US" altLang="zh-TW" sz="3200" b="1" dirty="0">
                <a:solidFill>
                  <a:prstClr val="black">
                    <a:lumMod val="75000"/>
                    <a:lumOff val="25000"/>
                  </a:prstClr>
                </a:solidFill>
                <a:latin typeface="Arial"/>
                <a:ea typeface="微软雅黑"/>
              </a:rPr>
              <a:t>ISO 46001:2019 </a:t>
            </a:r>
            <a:r>
              <a:rPr lang="zh-TW" altLang="en-US" sz="3200" b="1" dirty="0">
                <a:solidFill>
                  <a:prstClr val="black">
                    <a:lumMod val="75000"/>
                    <a:lumOff val="25000"/>
                  </a:prstClr>
                </a:solidFill>
                <a:latin typeface="Arial"/>
                <a:ea typeface="微软雅黑"/>
              </a:rPr>
              <a:t>水資源效率管理系統</a:t>
            </a:r>
            <a:r>
              <a:rPr lang="en-US" altLang="zh-TW" sz="2400" b="1" dirty="0">
                <a:solidFill>
                  <a:prstClr val="black">
                    <a:lumMod val="75000"/>
                    <a:lumOff val="25000"/>
                  </a:prstClr>
                </a:solidFill>
                <a:latin typeface="Arial"/>
                <a:ea typeface="微软雅黑"/>
              </a:rPr>
              <a:t>(5/8)</a:t>
            </a:r>
          </a:p>
        </p:txBody>
      </p:sp>
      <p:sp>
        <p:nvSpPr>
          <p:cNvPr id="4" name="文字方塊 3">
            <a:extLst>
              <a:ext uri="{FF2B5EF4-FFF2-40B4-BE49-F238E27FC236}">
                <a16:creationId xmlns:a16="http://schemas.microsoft.com/office/drawing/2014/main" id="{AA5028C4-A0F6-E0F8-79E3-C37D4A628995}"/>
              </a:ext>
            </a:extLst>
          </p:cNvPr>
          <p:cNvSpPr txBox="1"/>
          <p:nvPr/>
        </p:nvSpPr>
        <p:spPr>
          <a:xfrm>
            <a:off x="824411" y="1088175"/>
            <a:ext cx="4335417" cy="523220"/>
          </a:xfrm>
          <a:prstGeom prst="rect">
            <a:avLst/>
          </a:prstGeom>
          <a:noFill/>
        </p:spPr>
        <p:txBody>
          <a:bodyPr wrap="square" rtlCol="0">
            <a:spAutoFit/>
          </a:bodyPr>
          <a:lstStyle/>
          <a:p>
            <a:pPr marL="571500" indent="-571500">
              <a:spcBef>
                <a:spcPts val="600"/>
              </a:spcBef>
              <a:spcAft>
                <a:spcPts val="600"/>
              </a:spcAft>
              <a:buFont typeface="Arial" panose="020B0604020202020204" pitchFamily="34" charset="0"/>
              <a:buChar char="•"/>
            </a:pPr>
            <a:r>
              <a:rPr lang="zh-TW" altLang="en-US" sz="2800" b="1" dirty="0">
                <a:gradFill flip="none" rotWithShape="1">
                  <a:gsLst>
                    <a:gs pos="0">
                      <a:srgbClr val="04B5EC"/>
                    </a:gs>
                    <a:gs pos="100000">
                      <a:srgbClr val="00C88A"/>
                    </a:gs>
                  </a:gsLst>
                  <a:lin ang="0" scaled="1"/>
                  <a:tileRect/>
                </a:gradFill>
                <a:latin typeface="Arial"/>
                <a:ea typeface="微软雅黑" pitchFamily="34" charset="-122"/>
              </a:rPr>
              <a:t>目標、標的行動計畫</a:t>
            </a:r>
            <a:endParaRPr lang="en-US" altLang="zh-TW" sz="2800" b="1" dirty="0">
              <a:gradFill flip="none" rotWithShape="1">
                <a:gsLst>
                  <a:gs pos="0">
                    <a:srgbClr val="04B5EC"/>
                  </a:gs>
                  <a:gs pos="100000">
                    <a:srgbClr val="00C88A"/>
                  </a:gs>
                </a:gsLst>
                <a:lin ang="0" scaled="1"/>
                <a:tileRect/>
              </a:gradFill>
              <a:latin typeface="Arial"/>
              <a:ea typeface="微软雅黑" pitchFamily="34" charset="-122"/>
            </a:endParaRPr>
          </a:p>
        </p:txBody>
      </p:sp>
    </p:spTree>
    <p:extLst>
      <p:ext uri="{BB962C8B-B14F-4D97-AF65-F5344CB8AC3E}">
        <p14:creationId xmlns:p14="http://schemas.microsoft.com/office/powerpoint/2010/main" val="239617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標題 6">
            <a:extLst>
              <a:ext uri="{FF2B5EF4-FFF2-40B4-BE49-F238E27FC236}">
                <a16:creationId xmlns:a16="http://schemas.microsoft.com/office/drawing/2014/main" id="{FD9665D3-45C6-287A-8552-4C8EF44BEDC3}"/>
              </a:ext>
            </a:extLst>
          </p:cNvPr>
          <p:cNvSpPr>
            <a:spLocks noGrp="1"/>
          </p:cNvSpPr>
          <p:nvPr>
            <p:ph type="title"/>
          </p:nvPr>
        </p:nvSpPr>
        <p:spPr/>
        <p:txBody>
          <a:bodyPr/>
          <a:lstStyle/>
          <a:p>
            <a:r>
              <a:rPr lang="zh-TW" altLang="en-US" b="1" dirty="0">
                <a:solidFill>
                  <a:prstClr val="black">
                    <a:lumMod val="75000"/>
                    <a:lumOff val="25000"/>
                  </a:prstClr>
                </a:solidFill>
                <a:latin typeface="Arial"/>
                <a:ea typeface="微软雅黑"/>
                <a:cs typeface="+mn-cs"/>
              </a:rPr>
              <a:t>個人簡歷</a:t>
            </a:r>
            <a:endParaRPr lang="zh-TW" altLang="en-US" dirty="0"/>
          </a:p>
        </p:txBody>
      </p: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2</a:t>
            </a:fld>
            <a:endParaRPr lang="en-US" dirty="0"/>
          </a:p>
        </p:txBody>
      </p:sp>
      <p:pic>
        <p:nvPicPr>
          <p:cNvPr id="24" name="圖片 23" descr="一張含有 個人, 笑臉 的圖片&#10;&#10;自動產生的描述">
            <a:extLst>
              <a:ext uri="{FF2B5EF4-FFF2-40B4-BE49-F238E27FC236}">
                <a16:creationId xmlns:a16="http://schemas.microsoft.com/office/drawing/2014/main" id="{2D3D5B46-FF7F-1C5A-F722-50F52837A3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30920" y="371503"/>
            <a:ext cx="2557486" cy="3575912"/>
          </a:xfrm>
          <a:prstGeom prst="rect">
            <a:avLst/>
          </a:prstGeom>
          <a:ln>
            <a:noFill/>
          </a:ln>
          <a:effectLst>
            <a:softEdge rad="112500"/>
          </a:effectLst>
        </p:spPr>
      </p:pic>
      <p:sp>
        <p:nvSpPr>
          <p:cNvPr id="2" name="內容版面配置區 2">
            <a:extLst>
              <a:ext uri="{FF2B5EF4-FFF2-40B4-BE49-F238E27FC236}">
                <a16:creationId xmlns:a16="http://schemas.microsoft.com/office/drawing/2014/main" id="{1C9B9EBB-A2B7-6A8F-E27B-0159200FDD64}"/>
              </a:ext>
            </a:extLst>
          </p:cNvPr>
          <p:cNvSpPr txBox="1">
            <a:spLocks/>
          </p:cNvSpPr>
          <p:nvPr/>
        </p:nvSpPr>
        <p:spPr>
          <a:xfrm>
            <a:off x="1201320" y="1094703"/>
            <a:ext cx="8229600" cy="56427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1200"/>
              </a:spcAft>
              <a:buNone/>
            </a:pPr>
            <a:r>
              <a:rPr lang="zh-TW" altLang="en-US" sz="2000" dirty="0">
                <a:latin typeface="微軟正黑體" panose="020B0604030504040204" pitchFamily="34" charset="-120"/>
                <a:ea typeface="微軟正黑體" panose="020B0604030504040204" pitchFamily="34" charset="-120"/>
              </a:rPr>
              <a:t>現職：</a:t>
            </a:r>
            <a:endParaRPr lang="en-US" altLang="zh-TW" sz="2000" dirty="0">
              <a:latin typeface="微軟正黑體" panose="020B0604030504040204" pitchFamily="34" charset="-120"/>
              <a:ea typeface="微軟正黑體" panose="020B0604030504040204" pitchFamily="34" charset="-120"/>
            </a:endParaRPr>
          </a:p>
          <a:p>
            <a:pPr marL="754063" lvl="1" indent="-354013"/>
            <a:r>
              <a:rPr lang="zh-TW" altLang="zh-TW" sz="2000" dirty="0">
                <a:latin typeface="微軟正黑體" panose="020B0604030504040204" pitchFamily="34" charset="-120"/>
                <a:ea typeface="微軟正黑體" panose="020B0604030504040204" pitchFamily="34" charset="-120"/>
              </a:rPr>
              <a:t>台灣水務產業發展協會</a:t>
            </a:r>
            <a:r>
              <a:rPr lang="en-US" altLang="zh-TW" sz="2000" dirty="0">
                <a:latin typeface="微軟正黑體" panose="020B0604030504040204" pitchFamily="34" charset="-120"/>
                <a:ea typeface="微軟正黑體" panose="020B0604030504040204" pitchFamily="34" charset="-120"/>
              </a:rPr>
              <a:t>  </a:t>
            </a:r>
            <a:r>
              <a:rPr lang="zh-TW" altLang="zh-TW" sz="2000" dirty="0">
                <a:latin typeface="微軟正黑體" panose="020B0604030504040204" pitchFamily="34" charset="-120"/>
                <a:ea typeface="微軟正黑體" panose="020B0604030504040204" pitchFamily="34" charset="-120"/>
              </a:rPr>
              <a:t>理事</a:t>
            </a:r>
            <a:r>
              <a:rPr lang="zh-TW" altLang="en-US" sz="2000" dirty="0">
                <a:latin typeface="微軟正黑體" panose="020B0604030504040204" pitchFamily="34" charset="-120"/>
                <a:ea typeface="微軟正黑體" panose="020B0604030504040204" pitchFamily="34" charset="-120"/>
              </a:rPr>
              <a:t>兼副祕書長</a:t>
            </a:r>
            <a:r>
              <a:rPr lang="en-US" altLang="zh-TW" sz="2000" dirty="0">
                <a:latin typeface="微軟正黑體" panose="020B0604030504040204" pitchFamily="34" charset="-120"/>
                <a:ea typeface="微軟正黑體" panose="020B0604030504040204" pitchFamily="34" charset="-120"/>
              </a:rPr>
              <a:t>   (2022.12</a:t>
            </a:r>
            <a:r>
              <a:rPr lang="zh-TW"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迄今</a:t>
            </a:r>
            <a:r>
              <a:rPr lang="en-US" altLang="zh-TW" sz="2000" dirty="0">
                <a:latin typeface="微軟正黑體" panose="020B0604030504040204" pitchFamily="34" charset="-120"/>
                <a:ea typeface="微軟正黑體" panose="020B0604030504040204" pitchFamily="34" charset="-120"/>
              </a:rPr>
              <a:t>)</a:t>
            </a:r>
          </a:p>
          <a:p>
            <a:pPr marL="754063" lvl="1" indent="-354013"/>
            <a:r>
              <a:rPr lang="zh-TW" altLang="zh-TW" sz="2000" dirty="0">
                <a:latin typeface="微軟正黑體" panose="020B0604030504040204" pitchFamily="34" charset="-120"/>
                <a:ea typeface="微軟正黑體" panose="020B0604030504040204" pitchFamily="34" charset="-120"/>
              </a:rPr>
              <a:t>定楙環保顧問股份有限公司 總經理</a:t>
            </a:r>
            <a:r>
              <a:rPr lang="en-US" altLang="zh-TW" sz="2000" dirty="0">
                <a:latin typeface="微軟正黑體" panose="020B0604030504040204" pitchFamily="34" charset="-120"/>
                <a:ea typeface="微軟正黑體" panose="020B0604030504040204" pitchFamily="34" charset="-120"/>
              </a:rPr>
              <a:t>         </a:t>
            </a:r>
            <a:r>
              <a:rPr lang="zh-TW" altLang="en-US" sz="2000" dirty="0">
                <a:latin typeface="微軟正黑體" panose="020B0604030504040204" pitchFamily="34" charset="-120"/>
                <a:ea typeface="微軟正黑體" panose="020B0604030504040204" pitchFamily="34" charset="-120"/>
              </a:rPr>
              <a:t>  </a:t>
            </a:r>
            <a:r>
              <a:rPr lang="en-US" altLang="zh-TW" sz="2000" dirty="0">
                <a:latin typeface="微軟正黑體" panose="020B0604030504040204" pitchFamily="34" charset="-120"/>
                <a:ea typeface="微軟正黑體" panose="020B0604030504040204" pitchFamily="34" charset="-120"/>
              </a:rPr>
              <a:t>(2023.08</a:t>
            </a:r>
            <a:r>
              <a:rPr lang="zh-TW" altLang="zh-TW" sz="2000" dirty="0">
                <a:latin typeface="微軟正黑體" panose="020B0604030504040204" pitchFamily="34" charset="-120"/>
                <a:ea typeface="微軟正黑體" panose="020B0604030504040204" pitchFamily="34" charset="-120"/>
              </a:rPr>
              <a:t>～迄今</a:t>
            </a:r>
            <a:r>
              <a:rPr lang="en-US" altLang="zh-TW" sz="2000" dirty="0">
                <a:latin typeface="微軟正黑體" panose="020B0604030504040204" pitchFamily="34" charset="-120"/>
                <a:ea typeface="微軟正黑體" panose="020B0604030504040204" pitchFamily="34" charset="-120"/>
              </a:rPr>
              <a:t>)</a:t>
            </a:r>
          </a:p>
          <a:p>
            <a:pPr marL="0" indent="0">
              <a:spcBef>
                <a:spcPts val="1200"/>
              </a:spcBef>
              <a:spcAft>
                <a:spcPts val="1200"/>
              </a:spcAft>
              <a:buNone/>
            </a:pPr>
            <a:r>
              <a:rPr lang="zh-TW" altLang="en-US" sz="2000" dirty="0">
                <a:latin typeface="微軟正黑體" panose="020B0604030504040204" pitchFamily="34" charset="-120"/>
                <a:ea typeface="微軟正黑體" panose="020B0604030504040204" pitchFamily="34" charset="-120"/>
              </a:rPr>
              <a:t>經歷：</a:t>
            </a:r>
            <a:endParaRPr lang="en-US" altLang="zh-TW" sz="2000" dirty="0">
              <a:latin typeface="微軟正黑體" panose="020B0604030504040204" pitchFamily="34" charset="-120"/>
              <a:ea typeface="微軟正黑體" panose="020B0604030504040204" pitchFamily="34" charset="-120"/>
            </a:endParaRPr>
          </a:p>
          <a:p>
            <a:pPr marL="754063" lvl="1" indent="-354013"/>
            <a:r>
              <a:rPr lang="zh-TW" altLang="en-US" sz="2000" dirty="0">
                <a:latin typeface="微軟正黑體" panose="020B0604030504040204" pitchFamily="34" charset="-120"/>
                <a:ea typeface="微軟正黑體" panose="020B0604030504040204" pitchFamily="34" charset="-120"/>
              </a:rPr>
              <a:t>財團法人環境與發展基金會   研究員、經理、技術總監、協理、資深經理                                                 （</a:t>
            </a:r>
            <a:r>
              <a:rPr lang="en-US" altLang="zh-TW" sz="2000" dirty="0">
                <a:latin typeface="微軟正黑體" panose="020B0604030504040204" pitchFamily="34" charset="-120"/>
                <a:ea typeface="微軟正黑體" panose="020B0604030504040204" pitchFamily="34" charset="-120"/>
              </a:rPr>
              <a:t>2010.07</a:t>
            </a:r>
            <a:r>
              <a:rPr lang="zh-TW" altLang="zh-TW" sz="2000" dirty="0">
                <a:latin typeface="微軟正黑體" panose="020B0604030504040204" pitchFamily="34" charset="-120"/>
                <a:ea typeface="微軟正黑體" panose="020B0604030504040204" pitchFamily="34" charset="-120"/>
              </a:rPr>
              <a:t>～</a:t>
            </a:r>
            <a:r>
              <a:rPr lang="en-US" altLang="zh-TW" sz="2000" dirty="0">
                <a:latin typeface="微軟正黑體" panose="020B0604030504040204" pitchFamily="34" charset="-120"/>
                <a:ea typeface="微軟正黑體" panose="020B0604030504040204" pitchFamily="34" charset="-120"/>
              </a:rPr>
              <a:t>2023.07</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754063" lvl="1" indent="-354013"/>
            <a:r>
              <a:rPr lang="zh-TW" altLang="zh-TW" sz="2000" dirty="0">
                <a:latin typeface="微軟正黑體" panose="020B0604030504040204" pitchFamily="34" charset="-120"/>
                <a:ea typeface="微軟正黑體" panose="020B0604030504040204" pitchFamily="34" charset="-120"/>
              </a:rPr>
              <a:t>經濟部水利署 </a:t>
            </a:r>
            <a:r>
              <a:rPr lang="en-US" altLang="zh-TW" sz="2000" dirty="0">
                <a:latin typeface="微軟正黑體" panose="020B0604030504040204" pitchFamily="34" charset="-120"/>
                <a:ea typeface="微軟正黑體" panose="020B0604030504040204" pitchFamily="34" charset="-120"/>
              </a:rPr>
              <a:t> </a:t>
            </a:r>
            <a:r>
              <a:rPr lang="zh-TW" altLang="zh-TW" sz="2000" dirty="0">
                <a:latin typeface="微軟正黑體" panose="020B0604030504040204" pitchFamily="34" charset="-120"/>
                <a:ea typeface="微軟正黑體" panose="020B0604030504040204" pitchFamily="34" charset="-120"/>
              </a:rPr>
              <a:t>節水績優單位評審委員</a:t>
            </a:r>
            <a:r>
              <a:rPr lang="en-US" altLang="zh-TW" sz="2000" dirty="0">
                <a:latin typeface="微軟正黑體" panose="020B0604030504040204" pitchFamily="34" charset="-120"/>
                <a:ea typeface="微軟正黑體" panose="020B0604030504040204" pitchFamily="34" charset="-120"/>
              </a:rPr>
              <a:t>      (2020.06</a:t>
            </a:r>
            <a:r>
              <a:rPr lang="zh-TW" altLang="zh-TW" sz="2000" dirty="0">
                <a:latin typeface="微軟正黑體" panose="020B0604030504040204" pitchFamily="34" charset="-120"/>
                <a:ea typeface="微軟正黑體" panose="020B0604030504040204" pitchFamily="34" charset="-120"/>
              </a:rPr>
              <a:t>～迄今</a:t>
            </a:r>
            <a:r>
              <a:rPr lang="en-US" altLang="zh-TW" sz="2000" dirty="0">
                <a:latin typeface="微軟正黑體" panose="020B0604030504040204" pitchFamily="34" charset="-120"/>
                <a:ea typeface="微軟正黑體" panose="020B0604030504040204" pitchFamily="34" charset="-120"/>
              </a:rPr>
              <a:t>)</a:t>
            </a:r>
          </a:p>
          <a:p>
            <a:pPr marL="754063" lvl="1" indent="-354013"/>
            <a:r>
              <a:rPr lang="zh-TW" altLang="zh-TW" sz="2000" dirty="0">
                <a:latin typeface="微軟正黑體" panose="020B0604030504040204" pitchFamily="34" charset="-120"/>
                <a:ea typeface="微軟正黑體" panose="020B0604030504040204" pitchFamily="34" charset="-120"/>
              </a:rPr>
              <a:t>經濟部水利署</a:t>
            </a:r>
            <a:r>
              <a:rPr lang="en-US" altLang="zh-TW" sz="2000" dirty="0">
                <a:latin typeface="微軟正黑體" panose="020B0604030504040204" pitchFamily="34" charset="-120"/>
                <a:ea typeface="微軟正黑體" panose="020B0604030504040204" pitchFamily="34" charset="-120"/>
              </a:rPr>
              <a:t>  </a:t>
            </a:r>
            <a:r>
              <a:rPr lang="zh-TW" altLang="zh-TW" sz="2000" dirty="0">
                <a:latin typeface="微軟正黑體" panose="020B0604030504040204" pitchFamily="34" charset="-120"/>
                <a:ea typeface="微軟正黑體" panose="020B0604030504040204" pitchFamily="34" charset="-120"/>
              </a:rPr>
              <a:t>用水計畫書審查委員</a:t>
            </a:r>
            <a:r>
              <a:rPr lang="en-US" altLang="zh-TW" sz="2000" dirty="0">
                <a:latin typeface="微軟正黑體" panose="020B0604030504040204" pitchFamily="34" charset="-120"/>
                <a:ea typeface="微軟正黑體" panose="020B0604030504040204" pitchFamily="34" charset="-120"/>
              </a:rPr>
              <a:t>          (2019.03</a:t>
            </a:r>
            <a:r>
              <a:rPr lang="zh-TW" altLang="zh-TW" sz="2000" dirty="0">
                <a:latin typeface="微軟正黑體" panose="020B0604030504040204" pitchFamily="34" charset="-120"/>
                <a:ea typeface="微軟正黑體" panose="020B0604030504040204" pitchFamily="34" charset="-120"/>
              </a:rPr>
              <a:t>～迄今</a:t>
            </a:r>
            <a:r>
              <a:rPr lang="en-US" altLang="zh-TW" sz="2000" dirty="0">
                <a:latin typeface="微軟正黑體" panose="020B0604030504040204" pitchFamily="34" charset="-120"/>
                <a:ea typeface="微軟正黑體" panose="020B0604030504040204" pitchFamily="34" charset="-120"/>
              </a:rPr>
              <a:t>)</a:t>
            </a:r>
          </a:p>
          <a:p>
            <a:pPr marL="754063" lvl="1" indent="-354013"/>
            <a:r>
              <a:rPr lang="zh-TW" altLang="en-US" sz="2000" dirty="0">
                <a:latin typeface="微軟正黑體" panose="020B0604030504040204" pitchFamily="34" charset="-120"/>
                <a:ea typeface="微軟正黑體" panose="020B0604030504040204" pitchFamily="34" charset="-120"/>
              </a:rPr>
              <a:t>行政院環保署  </a:t>
            </a:r>
            <a:r>
              <a:rPr lang="zh-TW" altLang="zh-TW" sz="2000" dirty="0">
                <a:latin typeface="微軟正黑體" panose="020B0604030504040204" pitchFamily="34" charset="-120"/>
                <a:ea typeface="微軟正黑體" panose="020B0604030504040204" pitchFamily="34" charset="-120"/>
              </a:rPr>
              <a:t>水污染防治費率審議委員</a:t>
            </a:r>
            <a:r>
              <a:rPr lang="zh-TW" altLang="en-US" sz="2000" dirty="0">
                <a:latin typeface="微軟正黑體" panose="020B0604030504040204" pitchFamily="34" charset="-120"/>
                <a:ea typeface="微軟正黑體" panose="020B0604030504040204" pitchFamily="34" charset="-120"/>
              </a:rPr>
              <a:t>   </a:t>
            </a:r>
            <a:r>
              <a:rPr lang="en-US" altLang="zh-TW" sz="2000" dirty="0">
                <a:latin typeface="微軟正黑體" panose="020B0604030504040204" pitchFamily="34" charset="-120"/>
                <a:ea typeface="微軟正黑體" panose="020B0604030504040204" pitchFamily="34" charset="-120"/>
              </a:rPr>
              <a:t>(2021.01</a:t>
            </a:r>
            <a:r>
              <a:rPr lang="zh-TW" altLang="zh-TW" sz="2000" dirty="0">
                <a:latin typeface="微軟正黑體" panose="020B0604030504040204" pitchFamily="34" charset="-120"/>
                <a:ea typeface="微軟正黑體" panose="020B0604030504040204" pitchFamily="34" charset="-120"/>
              </a:rPr>
              <a:t>～</a:t>
            </a:r>
            <a:r>
              <a:rPr lang="en-US" altLang="zh-TW" sz="2000" dirty="0">
                <a:latin typeface="微軟正黑體" panose="020B0604030504040204" pitchFamily="34" charset="-120"/>
                <a:ea typeface="微軟正黑體" panose="020B0604030504040204" pitchFamily="34" charset="-120"/>
              </a:rPr>
              <a:t>2022.12)</a:t>
            </a:r>
          </a:p>
          <a:p>
            <a:pPr marL="754063" lvl="1" indent="-354013"/>
            <a:r>
              <a:rPr lang="zh-TW" altLang="en-US" sz="2000" dirty="0">
                <a:latin typeface="微軟正黑體" panose="020B0604030504040204" pitchFamily="34" charset="-120"/>
                <a:ea typeface="微軟正黑體" panose="020B0604030504040204" pitchFamily="34" charset="-120"/>
              </a:rPr>
              <a:t>新竹科學園區  節水技術輔導委員              </a:t>
            </a:r>
            <a:r>
              <a:rPr lang="en-US" altLang="zh-TW" sz="2000" dirty="0">
                <a:latin typeface="微軟正黑體" panose="020B0604030504040204" pitchFamily="34" charset="-120"/>
                <a:ea typeface="微軟正黑體" panose="020B0604030504040204" pitchFamily="34" charset="-120"/>
              </a:rPr>
              <a:t>(2016.05</a:t>
            </a:r>
            <a:r>
              <a:rPr lang="zh-TW"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迄今</a:t>
            </a:r>
            <a:r>
              <a:rPr lang="en-US" altLang="zh-TW" sz="2000" dirty="0">
                <a:latin typeface="微軟正黑體" panose="020B0604030504040204" pitchFamily="34" charset="-120"/>
                <a:ea typeface="微軟正黑體" panose="020B0604030504040204" pitchFamily="34" charset="-120"/>
              </a:rPr>
              <a:t>)</a:t>
            </a:r>
          </a:p>
          <a:p>
            <a:pPr marL="754063" lvl="1" indent="-354013"/>
            <a:r>
              <a:rPr lang="zh-TW" altLang="en-US" sz="2000" dirty="0">
                <a:latin typeface="微軟正黑體" panose="020B0604030504040204" pitchFamily="34" charset="-120"/>
                <a:ea typeface="微軟正黑體" panose="020B0604030504040204" pitchFamily="34" charset="-120"/>
              </a:rPr>
              <a:t>元培醫事科大  環衛系兼任助理教授          </a:t>
            </a:r>
            <a:r>
              <a:rPr lang="en-US" altLang="zh-TW" sz="2000" dirty="0">
                <a:latin typeface="微軟正黑體" panose="020B0604030504040204" pitchFamily="34" charset="-120"/>
                <a:ea typeface="微軟正黑體" panose="020B0604030504040204" pitchFamily="34" charset="-120"/>
              </a:rPr>
              <a:t>(2016.02</a:t>
            </a:r>
            <a:r>
              <a:rPr lang="zh-TW" altLang="zh-TW" sz="2000" dirty="0">
                <a:latin typeface="微軟正黑體" panose="020B0604030504040204" pitchFamily="34" charset="-120"/>
                <a:ea typeface="微軟正黑體" panose="020B0604030504040204" pitchFamily="34" charset="-120"/>
              </a:rPr>
              <a:t>～</a:t>
            </a:r>
            <a:r>
              <a:rPr lang="en-US" altLang="zh-TW" sz="2000" dirty="0">
                <a:latin typeface="微軟正黑體" panose="020B0604030504040204" pitchFamily="34" charset="-120"/>
                <a:ea typeface="微軟正黑體" panose="020B0604030504040204" pitchFamily="34" charset="-120"/>
              </a:rPr>
              <a:t>2021.07)</a:t>
            </a:r>
          </a:p>
          <a:p>
            <a:pPr marL="400050" lvl="1" indent="0">
              <a:buNone/>
            </a:pPr>
            <a:endParaRPr lang="en-US" altLang="zh-TW" sz="2000" dirty="0">
              <a:latin typeface="微軟正黑體" panose="020B0604030504040204" pitchFamily="34" charset="-120"/>
              <a:ea typeface="微軟正黑體" panose="020B0604030504040204" pitchFamily="34" charset="-120"/>
            </a:endParaRPr>
          </a:p>
          <a:p>
            <a:pPr marL="0" indent="0">
              <a:spcBef>
                <a:spcPts val="0"/>
              </a:spcBef>
              <a:spcAft>
                <a:spcPts val="1200"/>
              </a:spcAft>
              <a:buNone/>
            </a:pPr>
            <a:r>
              <a:rPr lang="zh-TW" altLang="en-US" sz="2000" dirty="0">
                <a:latin typeface="微軟正黑體" panose="020B0604030504040204" pitchFamily="34" charset="-120"/>
                <a:ea typeface="微軟正黑體" panose="020B0604030504040204" pitchFamily="34" charset="-120"/>
              </a:rPr>
              <a:t>專長：水處理及回收再利用、資源循環技術、用水回收率盤查輔導、溫</a:t>
            </a:r>
            <a:endParaRPr lang="en-US" altLang="zh-TW" sz="2000" dirty="0">
              <a:latin typeface="微軟正黑體" panose="020B0604030504040204" pitchFamily="34" charset="-120"/>
              <a:ea typeface="微軟正黑體" panose="020B0604030504040204" pitchFamily="34" charset="-120"/>
            </a:endParaRPr>
          </a:p>
          <a:p>
            <a:pPr marL="0" indent="0">
              <a:spcBef>
                <a:spcPts val="0"/>
              </a:spcBef>
              <a:spcAft>
                <a:spcPts val="1200"/>
              </a:spcAft>
              <a:buNone/>
            </a:pPr>
            <a:r>
              <a:rPr lang="zh-TW" altLang="en-US" sz="2000" dirty="0">
                <a:latin typeface="微軟正黑體" panose="020B0604030504040204" pitchFamily="34" charset="-120"/>
                <a:ea typeface="微軟正黑體" panose="020B0604030504040204" pitchFamily="34" charset="-120"/>
              </a:rPr>
              <a:t>           室氣體盤查輔導</a:t>
            </a:r>
            <a:endParaRPr lang="en-US" altLang="zh-TW" sz="2000" dirty="0">
              <a:latin typeface="微軟正黑體" panose="020B0604030504040204" pitchFamily="34" charset="-120"/>
              <a:ea typeface="微軟正黑體" panose="020B0604030504040204" pitchFamily="34" charset="-120"/>
            </a:endParaRPr>
          </a:p>
          <a:p>
            <a:pPr marL="0" indent="0">
              <a:spcBef>
                <a:spcPts val="0"/>
              </a:spcBef>
              <a:spcAft>
                <a:spcPts val="1200"/>
              </a:spcAft>
              <a:buNone/>
            </a:pPr>
            <a:r>
              <a:rPr lang="en-US" altLang="zh-TW" sz="2000" dirty="0">
                <a:latin typeface="微軟正黑體" panose="020B0604030504040204" pitchFamily="34" charset="-120"/>
                <a:ea typeface="微軟正黑體" panose="020B0604030504040204" pitchFamily="34" charset="-120"/>
              </a:rPr>
              <a:t>E-mail</a:t>
            </a:r>
            <a:r>
              <a:rPr lang="zh-TW" altLang="en-US" sz="2000" dirty="0">
                <a:latin typeface="微軟正黑體" panose="020B0604030504040204" pitchFamily="34" charset="-120"/>
                <a:ea typeface="微軟正黑體" panose="020B0604030504040204" pitchFamily="34" charset="-120"/>
              </a:rPr>
              <a:t>：</a:t>
            </a:r>
            <a:r>
              <a:rPr lang="en-US" altLang="zh-TW" sz="2000" dirty="0">
                <a:latin typeface="微軟正黑體" panose="020B0604030504040204" pitchFamily="34" charset="-120"/>
                <a:ea typeface="微軟正黑體" panose="020B0604030504040204" pitchFamily="34" charset="-120"/>
              </a:rPr>
              <a:t>jctsai@dmepc.com</a:t>
            </a:r>
          </a:p>
        </p:txBody>
      </p:sp>
    </p:spTree>
    <p:extLst>
      <p:ext uri="{BB962C8B-B14F-4D97-AF65-F5344CB8AC3E}">
        <p14:creationId xmlns:p14="http://schemas.microsoft.com/office/powerpoint/2010/main" val="2533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20</a:t>
            </a:fld>
            <a:endParaRPr lang="en-US" dirty="0"/>
          </a:p>
        </p:txBody>
      </p:sp>
      <p:sp>
        <p:nvSpPr>
          <p:cNvPr id="2" name="TextBox 11">
            <a:extLst>
              <a:ext uri="{FF2B5EF4-FFF2-40B4-BE49-F238E27FC236}">
                <a16:creationId xmlns:a16="http://schemas.microsoft.com/office/drawing/2014/main" id="{E34C230B-1A0C-3214-03CC-2C753EF90776}"/>
              </a:ext>
            </a:extLst>
          </p:cNvPr>
          <p:cNvSpPr txBox="1"/>
          <p:nvPr/>
        </p:nvSpPr>
        <p:spPr>
          <a:xfrm>
            <a:off x="959668" y="391654"/>
            <a:ext cx="8667503" cy="492443"/>
          </a:xfrm>
          <a:prstGeom prst="rect">
            <a:avLst/>
          </a:prstGeom>
          <a:noFill/>
        </p:spPr>
        <p:txBody>
          <a:bodyPr wrap="square" lIns="0" tIns="0" rIns="0" bIns="0" rtlCol="0">
            <a:spAutoFit/>
            <a:scene3d>
              <a:camera prst="orthographicFront"/>
              <a:lightRig rig="threePt" dir="t"/>
            </a:scene3d>
            <a:sp3d contourW="12700"/>
          </a:bodyPr>
          <a:lstStyle/>
          <a:p>
            <a:r>
              <a:rPr lang="en-US" altLang="zh-TW" sz="3200" b="1" dirty="0">
                <a:solidFill>
                  <a:prstClr val="black">
                    <a:lumMod val="75000"/>
                    <a:lumOff val="25000"/>
                  </a:prstClr>
                </a:solidFill>
                <a:latin typeface="Arial"/>
                <a:ea typeface="微软雅黑"/>
              </a:rPr>
              <a:t>ISO 46001:2019 </a:t>
            </a:r>
            <a:r>
              <a:rPr lang="zh-TW" altLang="en-US" sz="3200" b="1" dirty="0">
                <a:solidFill>
                  <a:prstClr val="black">
                    <a:lumMod val="75000"/>
                    <a:lumOff val="25000"/>
                  </a:prstClr>
                </a:solidFill>
                <a:latin typeface="Arial"/>
                <a:ea typeface="微软雅黑"/>
              </a:rPr>
              <a:t>水資源效率管理系統</a:t>
            </a:r>
            <a:r>
              <a:rPr lang="en-US" altLang="zh-TW" sz="2400" b="1" dirty="0">
                <a:solidFill>
                  <a:prstClr val="black">
                    <a:lumMod val="75000"/>
                    <a:lumOff val="25000"/>
                  </a:prstClr>
                </a:solidFill>
                <a:latin typeface="Arial"/>
                <a:ea typeface="微软雅黑"/>
              </a:rPr>
              <a:t>(6/8)</a:t>
            </a:r>
          </a:p>
        </p:txBody>
      </p:sp>
      <p:grpSp>
        <p:nvGrpSpPr>
          <p:cNvPr id="3" name="群組 2">
            <a:extLst>
              <a:ext uri="{FF2B5EF4-FFF2-40B4-BE49-F238E27FC236}">
                <a16:creationId xmlns:a16="http://schemas.microsoft.com/office/drawing/2014/main" id="{7AE86FFF-F5EB-34A6-7220-7539472B0ADE}"/>
              </a:ext>
            </a:extLst>
          </p:cNvPr>
          <p:cNvGrpSpPr/>
          <p:nvPr/>
        </p:nvGrpSpPr>
        <p:grpSpPr>
          <a:xfrm>
            <a:off x="404797" y="1558757"/>
            <a:ext cx="3470517" cy="792088"/>
            <a:chOff x="3634583" y="1340768"/>
            <a:chExt cx="1592385" cy="648072"/>
          </a:xfrm>
        </p:grpSpPr>
        <p:sp>
          <p:nvSpPr>
            <p:cNvPr id="4" name="五边形 37">
              <a:extLst>
                <a:ext uri="{FF2B5EF4-FFF2-40B4-BE49-F238E27FC236}">
                  <a16:creationId xmlns:a16="http://schemas.microsoft.com/office/drawing/2014/main" id="{E82FA3AE-909D-8CC5-F4C4-B3F2F47C22FF}"/>
                </a:ext>
              </a:extLst>
            </p:cNvPr>
            <p:cNvSpPr/>
            <p:nvPr/>
          </p:nvSpPr>
          <p:spPr>
            <a:xfrm>
              <a:off x="3642792" y="1484784"/>
              <a:ext cx="1584176" cy="504056"/>
            </a:xfrm>
            <a:prstGeom prst="homePlate">
              <a:avLst/>
            </a:prstGeom>
            <a:solidFill>
              <a:srgbClr val="5B9BD5">
                <a:lumMod val="40000"/>
                <a:lumOff val="60000"/>
              </a:srgb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Microsoft YaHei" panose="020B0503020204020204" pitchFamily="34" charset="-122"/>
                <a:ea typeface="Microsoft YaHei" panose="020B0503020204020204" pitchFamily="34" charset="-122"/>
              </a:endParaRPr>
            </a:p>
          </p:txBody>
        </p:sp>
        <p:sp>
          <p:nvSpPr>
            <p:cNvPr id="6" name="矩形 5">
              <a:extLst>
                <a:ext uri="{FF2B5EF4-FFF2-40B4-BE49-F238E27FC236}">
                  <a16:creationId xmlns:a16="http://schemas.microsoft.com/office/drawing/2014/main" id="{A957F39D-9A24-EAD3-64A5-618C30F02667}"/>
                </a:ext>
              </a:extLst>
            </p:cNvPr>
            <p:cNvSpPr/>
            <p:nvPr/>
          </p:nvSpPr>
          <p:spPr>
            <a:xfrm>
              <a:off x="3786808" y="1357912"/>
              <a:ext cx="1296144" cy="565737"/>
            </a:xfrm>
            <a:prstGeom prst="rect">
              <a:avLst/>
            </a:prstGeom>
            <a:solidFill>
              <a:srgbClr val="ED7D31">
                <a:lumMod val="60000"/>
                <a:lumOff val="40000"/>
              </a:srgbClr>
            </a:solidFill>
            <a:ln w="12700" cap="flat" cmpd="sng" algn="ctr">
              <a:noFill/>
              <a:prstDash val="solid"/>
              <a:miter lim="800000"/>
            </a:ln>
            <a:effectLst/>
          </p:spPr>
          <p:txBody>
            <a:bodyPr rtlCol="0" anchor="ctr"/>
            <a:lstStyle/>
            <a:p>
              <a:pPr algn="ctr">
                <a:defRPr/>
              </a:pPr>
              <a:endParaRPr lang="zh-CN" altLang="en-US" sz="2400" b="1" kern="0" dirty="0">
                <a:solidFill>
                  <a:prstClr val="white"/>
                </a:solidFill>
                <a:latin typeface="Microsoft YaHei" panose="020B0503020204020204" pitchFamily="34" charset="-122"/>
                <a:ea typeface="Microsoft YaHei" panose="020B0503020204020204" pitchFamily="34" charset="-122"/>
              </a:endParaRPr>
            </a:p>
          </p:txBody>
        </p:sp>
        <p:sp>
          <p:nvSpPr>
            <p:cNvPr id="7" name="等腰三角形 6">
              <a:extLst>
                <a:ext uri="{FF2B5EF4-FFF2-40B4-BE49-F238E27FC236}">
                  <a16:creationId xmlns:a16="http://schemas.microsoft.com/office/drawing/2014/main" id="{E5125A02-6272-E756-B298-68E73DF74FA2}"/>
                </a:ext>
              </a:extLst>
            </p:cNvPr>
            <p:cNvSpPr/>
            <p:nvPr/>
          </p:nvSpPr>
          <p:spPr>
            <a:xfrm rot="16200000">
              <a:off x="3634947" y="1357547"/>
              <a:ext cx="151498" cy="152225"/>
            </a:xfrm>
            <a:prstGeom prst="triangle">
              <a:avLst>
                <a:gd name="adj" fmla="val 0"/>
              </a:avLst>
            </a:prstGeom>
            <a:solidFill>
              <a:srgbClr val="E7E6E6">
                <a:lumMod val="25000"/>
              </a:srgbClr>
            </a:solidFill>
            <a:ln w="12700" cap="flat" cmpd="sng" algn="ctr">
              <a:noFill/>
              <a:prstDash val="solid"/>
              <a:miter lim="800000"/>
            </a:ln>
            <a:effectLst/>
          </p:spPr>
          <p:txBody>
            <a:bodyPr rtlCol="0" anchor="ctr"/>
            <a:lstStyle/>
            <a:p>
              <a:pPr algn="ctr">
                <a:defRPr/>
              </a:pPr>
              <a:endParaRPr lang="zh-CN" altLang="en-US" kern="0">
                <a:solidFill>
                  <a:prstClr val="white"/>
                </a:solidFill>
                <a:latin typeface="Microsoft YaHei" panose="020B0503020204020204" pitchFamily="34" charset="-122"/>
                <a:ea typeface="Microsoft YaHei" panose="020B0503020204020204" pitchFamily="34" charset="-122"/>
              </a:endParaRPr>
            </a:p>
          </p:txBody>
        </p:sp>
        <p:sp>
          <p:nvSpPr>
            <p:cNvPr id="8" name="矩形 7">
              <a:extLst>
                <a:ext uri="{FF2B5EF4-FFF2-40B4-BE49-F238E27FC236}">
                  <a16:creationId xmlns:a16="http://schemas.microsoft.com/office/drawing/2014/main" id="{FEEC03AF-DE34-DFD8-DC2D-54D50D1DB735}"/>
                </a:ext>
              </a:extLst>
            </p:cNvPr>
            <p:cNvSpPr/>
            <p:nvPr/>
          </p:nvSpPr>
          <p:spPr>
            <a:xfrm>
              <a:off x="4001739" y="1340768"/>
              <a:ext cx="870991" cy="528816"/>
            </a:xfrm>
            <a:prstGeom prst="rect">
              <a:avLst/>
            </a:prstGeom>
            <a:noFill/>
            <a:ln>
              <a:no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lang="en-US" altLang="zh-TW" sz="3600" b="1" kern="0" spc="50" dirty="0">
                  <a:ln w="11430"/>
                  <a:solidFill>
                    <a:prstClr val="black"/>
                  </a:solidFill>
                  <a:effectLst>
                    <a:outerShdw blurRad="76200" dist="50800" dir="5400000" algn="tl" rotWithShape="0">
                      <a:srgbClr val="000000">
                        <a:alpha val="65000"/>
                      </a:srgbClr>
                    </a:outerShdw>
                  </a:effectLst>
                  <a:latin typeface="Microsoft YaHei" panose="020B0503020204020204" pitchFamily="34" charset="-122"/>
                  <a:ea typeface="Microsoft YaHei" panose="020B0503020204020204" pitchFamily="34" charset="-122"/>
                </a:rPr>
                <a:t>Benefit</a:t>
              </a:r>
              <a:endParaRPr lang="zh-TW" altLang="en-US" sz="3600" b="1" kern="0" spc="50" dirty="0">
                <a:ln w="11430"/>
                <a:solidFill>
                  <a:prstClr val="black"/>
                </a:solidFill>
                <a:effectLst>
                  <a:outerShdw blurRad="76200" dist="50800" dir="5400000" algn="tl" rotWithShape="0">
                    <a:srgbClr val="000000">
                      <a:alpha val="65000"/>
                    </a:srgbClr>
                  </a:outerShdw>
                </a:effectLst>
                <a:latin typeface="Microsoft YaHei" panose="020B0503020204020204" pitchFamily="34" charset="-122"/>
                <a:ea typeface="Microsoft YaHei" panose="020B0503020204020204" pitchFamily="34" charset="-122"/>
              </a:endParaRPr>
            </a:p>
          </p:txBody>
        </p:sp>
      </p:grpSp>
      <p:sp>
        <p:nvSpPr>
          <p:cNvPr id="9" name="文字方塊 8">
            <a:extLst>
              <a:ext uri="{FF2B5EF4-FFF2-40B4-BE49-F238E27FC236}">
                <a16:creationId xmlns:a16="http://schemas.microsoft.com/office/drawing/2014/main" id="{9B44FC1E-509F-37FC-2B6A-B31A218F904C}"/>
              </a:ext>
            </a:extLst>
          </p:cNvPr>
          <p:cNvSpPr txBox="1"/>
          <p:nvPr/>
        </p:nvSpPr>
        <p:spPr>
          <a:xfrm>
            <a:off x="658586" y="2674925"/>
            <a:ext cx="10874828" cy="3577390"/>
          </a:xfrm>
          <a:prstGeom prst="rect">
            <a:avLst/>
          </a:prstGeom>
          <a:noFill/>
        </p:spPr>
        <p:txBody>
          <a:bodyPr wrap="square">
            <a:spAutoFit/>
          </a:bodyPr>
          <a:lstStyle/>
          <a:p>
            <a:pPr marL="144000" indent="-144000" algn="just">
              <a:lnSpc>
                <a:spcPct val="150000"/>
              </a:lnSpc>
              <a:spcBef>
                <a:spcPts val="600"/>
              </a:spcBef>
              <a:spcAft>
                <a:spcPts val="600"/>
              </a:spcAft>
              <a:buFont typeface="Arial" panose="020B0604020202020204" pitchFamily="34" charset="0"/>
              <a:buChar char="•"/>
            </a:pPr>
            <a:r>
              <a:rPr lang="zh-TW" altLang="en-US" sz="2000" spc="67" dirty="0">
                <a:ln w="11430"/>
                <a:solidFill>
                  <a:srgbClr val="FF0000"/>
                </a:solidFill>
                <a:latin typeface="Microsoft YaHei" panose="020B0503020204020204" pitchFamily="34" charset="-122"/>
                <a:ea typeface="Microsoft YaHei" panose="020B0503020204020204" pitchFamily="34" charset="-122"/>
              </a:rPr>
              <a:t>鑑別內部用水風險，協助企業管理用水並提升用水效率</a:t>
            </a:r>
            <a:r>
              <a:rPr lang="zh-TW" altLang="en-US" sz="2000" spc="67" dirty="0">
                <a:ln w="11430"/>
                <a:solidFill>
                  <a:srgbClr val="77933C"/>
                </a:solidFill>
                <a:latin typeface="Microsoft YaHei" panose="020B0503020204020204" pitchFamily="34" charset="-122"/>
                <a:ea typeface="Microsoft YaHei" panose="020B0503020204020204" pitchFamily="34" charset="-122"/>
              </a:rPr>
              <a:t>。</a:t>
            </a:r>
          </a:p>
          <a:p>
            <a:pPr marL="144000" indent="-144000" algn="just">
              <a:lnSpc>
                <a:spcPct val="150000"/>
              </a:lnSpc>
              <a:spcBef>
                <a:spcPts val="600"/>
              </a:spcBef>
              <a:spcAft>
                <a:spcPts val="600"/>
              </a:spcAft>
              <a:buFont typeface="Arial" panose="020B0604020202020204" pitchFamily="34" charset="0"/>
              <a:buChar char="•"/>
            </a:pPr>
            <a:r>
              <a:rPr lang="zh-TW" altLang="en-US" sz="2000" spc="67" dirty="0">
                <a:ln w="11430"/>
                <a:solidFill>
                  <a:srgbClr val="77933C"/>
                </a:solidFill>
                <a:latin typeface="Microsoft YaHei" panose="020B0503020204020204" pitchFamily="34" charset="-122"/>
                <a:ea typeface="Microsoft YaHei" panose="020B0503020204020204" pitchFamily="34" charset="-122"/>
              </a:rPr>
              <a:t>透過節水設備的使用和適當的監控來</a:t>
            </a:r>
            <a:r>
              <a:rPr lang="zh-TW" altLang="en-US" sz="2000" spc="67" dirty="0">
                <a:ln w="11430"/>
                <a:solidFill>
                  <a:srgbClr val="FF0000"/>
                </a:solidFill>
                <a:latin typeface="Microsoft YaHei" panose="020B0503020204020204" pitchFamily="34" charset="-122"/>
                <a:ea typeface="Microsoft YaHei" panose="020B0503020204020204" pitchFamily="34" charset="-122"/>
              </a:rPr>
              <a:t>減少用水量</a:t>
            </a:r>
            <a:r>
              <a:rPr lang="zh-TW" altLang="en-US" sz="2000" spc="67" dirty="0">
                <a:ln w="11430"/>
                <a:solidFill>
                  <a:srgbClr val="77933C"/>
                </a:solidFill>
                <a:latin typeface="Microsoft YaHei" panose="020B0503020204020204" pitchFamily="34" charset="-122"/>
                <a:ea typeface="Microsoft YaHei" panose="020B0503020204020204" pitchFamily="34" charset="-122"/>
              </a:rPr>
              <a:t>，以降低運營成本。</a:t>
            </a:r>
          </a:p>
          <a:p>
            <a:pPr marL="144000" indent="-144000" algn="just">
              <a:lnSpc>
                <a:spcPct val="150000"/>
              </a:lnSpc>
              <a:spcBef>
                <a:spcPts val="600"/>
              </a:spcBef>
              <a:spcAft>
                <a:spcPts val="600"/>
              </a:spcAft>
              <a:buFont typeface="Arial" panose="020B0604020202020204" pitchFamily="34" charset="0"/>
              <a:buChar char="•"/>
            </a:pPr>
            <a:r>
              <a:rPr lang="zh-TW" altLang="en-US" sz="2000" spc="67" dirty="0">
                <a:ln w="11430"/>
                <a:solidFill>
                  <a:srgbClr val="77933C"/>
                </a:solidFill>
                <a:latin typeface="Microsoft YaHei" panose="020B0503020204020204" pitchFamily="34" charset="-122"/>
                <a:ea typeface="Microsoft YaHei" panose="020B0503020204020204" pitchFamily="34" charset="-122"/>
              </a:rPr>
              <a:t>符合政府水資源管理需求及展現企業社會責任。</a:t>
            </a:r>
          </a:p>
          <a:p>
            <a:pPr marL="144000" indent="-144000" algn="just">
              <a:lnSpc>
                <a:spcPct val="150000"/>
              </a:lnSpc>
              <a:spcBef>
                <a:spcPts val="600"/>
              </a:spcBef>
              <a:spcAft>
                <a:spcPts val="600"/>
              </a:spcAft>
              <a:buFont typeface="Arial" panose="020B0604020202020204" pitchFamily="34" charset="0"/>
              <a:buChar char="•"/>
            </a:pPr>
            <a:r>
              <a:rPr lang="zh-TW" altLang="en-US" sz="2000" spc="67" dirty="0">
                <a:ln w="11430"/>
                <a:solidFill>
                  <a:srgbClr val="77933C"/>
                </a:solidFill>
                <a:latin typeface="Microsoft YaHei" panose="020B0503020204020204" pitchFamily="34" charset="-122"/>
                <a:ea typeface="Microsoft YaHei" panose="020B0503020204020204" pitchFamily="34" charset="-122"/>
              </a:rPr>
              <a:t>滿足客戶、企業永續報告揭露對於水資源之資訊需求。</a:t>
            </a:r>
            <a:endParaRPr lang="en-US" altLang="zh-TW" sz="2000" spc="67" dirty="0">
              <a:ln w="11430"/>
              <a:solidFill>
                <a:srgbClr val="77933C"/>
              </a:solidFill>
              <a:latin typeface="Microsoft YaHei" panose="020B0503020204020204" pitchFamily="34" charset="-122"/>
              <a:ea typeface="Microsoft YaHei" panose="020B0503020204020204" pitchFamily="34" charset="-122"/>
            </a:endParaRPr>
          </a:p>
          <a:p>
            <a:pPr marL="144000" indent="-144000" algn="just">
              <a:lnSpc>
                <a:spcPct val="150000"/>
              </a:lnSpc>
              <a:spcBef>
                <a:spcPts val="600"/>
              </a:spcBef>
              <a:spcAft>
                <a:spcPts val="600"/>
              </a:spcAft>
              <a:buFont typeface="Arial" panose="020B0604020202020204" pitchFamily="34" charset="0"/>
              <a:buChar char="•"/>
            </a:pPr>
            <a:r>
              <a:rPr lang="zh-TW" altLang="en-US" sz="2000" spc="67" dirty="0">
                <a:ln w="11430"/>
                <a:solidFill>
                  <a:srgbClr val="77933C"/>
                </a:solidFill>
                <a:latin typeface="Microsoft YaHei" panose="020B0503020204020204" pitchFamily="34" charset="-122"/>
                <a:ea typeface="Microsoft YaHei" panose="020B0503020204020204" pitchFamily="34" charset="-122"/>
              </a:rPr>
              <a:t>提前</a:t>
            </a:r>
            <a:r>
              <a:rPr lang="zh-TW" altLang="en-US" sz="2000" spc="67" dirty="0">
                <a:ln w="11430"/>
                <a:solidFill>
                  <a:srgbClr val="FF0000"/>
                </a:solidFill>
                <a:latin typeface="Microsoft YaHei" panose="020B0503020204020204" pitchFamily="34" charset="-122"/>
                <a:ea typeface="Microsoft YaHei" panose="020B0503020204020204" pitchFamily="34" charset="-122"/>
              </a:rPr>
              <a:t>因應耗水費</a:t>
            </a:r>
            <a:r>
              <a:rPr lang="zh-TW" altLang="en-US" sz="2000" spc="67" dirty="0">
                <a:ln w="11430"/>
                <a:solidFill>
                  <a:srgbClr val="77933C"/>
                </a:solidFill>
                <a:latin typeface="Microsoft YaHei" panose="020B0503020204020204" pitchFamily="34" charset="-122"/>
                <a:ea typeface="Microsoft YaHei" panose="020B0503020204020204" pitchFamily="34" charset="-122"/>
              </a:rPr>
              <a:t>。</a:t>
            </a:r>
            <a:endParaRPr lang="en-US" altLang="zh-TW" sz="2000" spc="67" dirty="0">
              <a:ln w="11430"/>
              <a:solidFill>
                <a:srgbClr val="77933C"/>
              </a:solidFill>
              <a:latin typeface="Microsoft YaHei" panose="020B0503020204020204" pitchFamily="34" charset="-122"/>
              <a:ea typeface="Microsoft YaHei" panose="020B0503020204020204" pitchFamily="34" charset="-122"/>
            </a:endParaRPr>
          </a:p>
          <a:p>
            <a:pPr marL="144000" indent="-144000" algn="just">
              <a:lnSpc>
                <a:spcPct val="150000"/>
              </a:lnSpc>
              <a:spcBef>
                <a:spcPts val="600"/>
              </a:spcBef>
              <a:spcAft>
                <a:spcPts val="600"/>
              </a:spcAft>
              <a:buFont typeface="Arial" panose="020B0604020202020204" pitchFamily="34" charset="0"/>
              <a:buChar char="•"/>
            </a:pPr>
            <a:r>
              <a:rPr lang="zh-TW" altLang="en-US" sz="2000" spc="67" dirty="0">
                <a:ln w="11430"/>
                <a:solidFill>
                  <a:srgbClr val="77933C"/>
                </a:solidFill>
                <a:latin typeface="Microsoft YaHei" panose="020B0503020204020204" pitchFamily="34" charset="-122"/>
                <a:ea typeface="Microsoft YaHei" panose="020B0503020204020204" pitchFamily="34" charset="-122"/>
              </a:rPr>
              <a:t>水資源效率管理系統與其他管理系統的有效連結 </a:t>
            </a:r>
            <a:r>
              <a:rPr lang="en-US" altLang="zh-TW" sz="2000" spc="67" dirty="0">
                <a:ln w="11430"/>
                <a:solidFill>
                  <a:srgbClr val="77933C"/>
                </a:solidFill>
                <a:latin typeface="Microsoft YaHei" panose="020B0503020204020204" pitchFamily="34" charset="-122"/>
                <a:ea typeface="Microsoft YaHei" panose="020B0503020204020204" pitchFamily="34" charset="-122"/>
              </a:rPr>
              <a:t>(</a:t>
            </a:r>
            <a:r>
              <a:rPr lang="zh-TW" altLang="en-US" sz="2000" spc="67" dirty="0">
                <a:ln w="11430"/>
                <a:solidFill>
                  <a:srgbClr val="77933C"/>
                </a:solidFill>
                <a:latin typeface="Microsoft YaHei" panose="020B0503020204020204" pitchFamily="34" charset="-122"/>
                <a:ea typeface="Microsoft YaHei" panose="020B0503020204020204" pitchFamily="34" charset="-122"/>
              </a:rPr>
              <a:t>如</a:t>
            </a:r>
            <a:r>
              <a:rPr lang="en-US" altLang="zh-TW" sz="2000" spc="67" dirty="0">
                <a:ln w="11430"/>
                <a:solidFill>
                  <a:srgbClr val="77933C"/>
                </a:solidFill>
                <a:latin typeface="Microsoft YaHei" panose="020B0503020204020204" pitchFamily="34" charset="-122"/>
                <a:ea typeface="Microsoft YaHei" panose="020B0503020204020204" pitchFamily="34" charset="-122"/>
              </a:rPr>
              <a:t>ISO 14001</a:t>
            </a:r>
            <a:r>
              <a:rPr lang="zh-TW" altLang="en-US" sz="2000" spc="67" dirty="0">
                <a:ln w="11430"/>
                <a:solidFill>
                  <a:srgbClr val="77933C"/>
                </a:solidFill>
                <a:latin typeface="Microsoft YaHei" panose="020B0503020204020204" pitchFamily="34" charset="-122"/>
                <a:ea typeface="Microsoft YaHei" panose="020B0503020204020204" pitchFamily="34" charset="-122"/>
              </a:rPr>
              <a:t>、</a:t>
            </a:r>
            <a:r>
              <a:rPr lang="en-US" altLang="zh-TW" sz="2000" spc="67" dirty="0">
                <a:ln w="11430"/>
                <a:solidFill>
                  <a:srgbClr val="77933C"/>
                </a:solidFill>
                <a:latin typeface="Microsoft YaHei" panose="020B0503020204020204" pitchFamily="34" charset="-122"/>
                <a:ea typeface="Microsoft YaHei" panose="020B0503020204020204" pitchFamily="34" charset="-122"/>
              </a:rPr>
              <a:t>ISO 50001</a:t>
            </a:r>
            <a:r>
              <a:rPr lang="zh-TW" altLang="en-US" sz="2000" spc="67" dirty="0">
                <a:ln w="11430"/>
                <a:solidFill>
                  <a:srgbClr val="77933C"/>
                </a:solidFill>
                <a:latin typeface="Microsoft YaHei" panose="020B0503020204020204" pitchFamily="34" charset="-122"/>
                <a:ea typeface="Microsoft YaHei" panose="020B0503020204020204" pitchFamily="34" charset="-122"/>
              </a:rPr>
              <a:t>、</a:t>
            </a:r>
            <a:r>
              <a:rPr lang="en-US" altLang="zh-TW" sz="2000" spc="67" dirty="0">
                <a:ln w="11430"/>
                <a:solidFill>
                  <a:srgbClr val="77933C"/>
                </a:solidFill>
                <a:latin typeface="Microsoft YaHei" panose="020B0503020204020204" pitchFamily="34" charset="-122"/>
                <a:ea typeface="Microsoft YaHei" panose="020B0503020204020204" pitchFamily="34" charset="-122"/>
              </a:rPr>
              <a:t>ISO 9001)</a:t>
            </a:r>
            <a:r>
              <a:rPr lang="zh-TW" altLang="en-US" sz="2000" spc="67" dirty="0">
                <a:ln w="11430"/>
                <a:solidFill>
                  <a:srgbClr val="77933C"/>
                </a:solidFill>
                <a:latin typeface="Microsoft YaHei" panose="020B0503020204020204" pitchFamily="34" charset="-122"/>
                <a:ea typeface="Microsoft YaHei" panose="020B0503020204020204" pitchFamily="34" charset="-122"/>
              </a:rPr>
              <a:t>。</a:t>
            </a:r>
            <a:endParaRPr lang="en-US" altLang="zh-TW" sz="2000" spc="67" dirty="0">
              <a:ln w="11430"/>
              <a:solidFill>
                <a:srgbClr val="77933C"/>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08205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21</a:t>
            </a:fld>
            <a:endParaRPr lang="en-US" dirty="0"/>
          </a:p>
        </p:txBody>
      </p:sp>
      <p:sp>
        <p:nvSpPr>
          <p:cNvPr id="2" name="TextBox 11">
            <a:extLst>
              <a:ext uri="{FF2B5EF4-FFF2-40B4-BE49-F238E27FC236}">
                <a16:creationId xmlns:a16="http://schemas.microsoft.com/office/drawing/2014/main" id="{2A914155-A0D8-6CB6-35B2-59DD7397D948}"/>
              </a:ext>
            </a:extLst>
          </p:cNvPr>
          <p:cNvSpPr txBox="1"/>
          <p:nvPr/>
        </p:nvSpPr>
        <p:spPr>
          <a:xfrm>
            <a:off x="973628" y="430168"/>
            <a:ext cx="8667503" cy="492443"/>
          </a:xfrm>
          <a:prstGeom prst="rect">
            <a:avLst/>
          </a:prstGeom>
          <a:noFill/>
        </p:spPr>
        <p:txBody>
          <a:bodyPr wrap="square" lIns="0" tIns="0" rIns="0" bIns="0" rtlCol="0">
            <a:spAutoFit/>
            <a:scene3d>
              <a:camera prst="orthographicFront"/>
              <a:lightRig rig="threePt" dir="t"/>
            </a:scene3d>
            <a:sp3d contourW="12700"/>
          </a:bodyPr>
          <a:lstStyle/>
          <a:p>
            <a:r>
              <a:rPr lang="en-US" altLang="zh-TW" sz="3200" b="1" dirty="0">
                <a:solidFill>
                  <a:prstClr val="black">
                    <a:lumMod val="75000"/>
                    <a:lumOff val="25000"/>
                  </a:prstClr>
                </a:solidFill>
                <a:latin typeface="Arial"/>
                <a:ea typeface="微软雅黑"/>
              </a:rPr>
              <a:t>ISO 46001:2019 </a:t>
            </a:r>
            <a:r>
              <a:rPr lang="zh-TW" altLang="en-US" sz="3200" b="1" dirty="0">
                <a:solidFill>
                  <a:prstClr val="black">
                    <a:lumMod val="75000"/>
                    <a:lumOff val="25000"/>
                  </a:prstClr>
                </a:solidFill>
                <a:latin typeface="Arial"/>
                <a:ea typeface="微软雅黑"/>
              </a:rPr>
              <a:t>水資源效率管理系統</a:t>
            </a:r>
            <a:r>
              <a:rPr lang="en-US" altLang="zh-TW" sz="2400" b="1" dirty="0">
                <a:solidFill>
                  <a:prstClr val="black">
                    <a:lumMod val="75000"/>
                    <a:lumOff val="25000"/>
                  </a:prstClr>
                </a:solidFill>
                <a:latin typeface="Arial"/>
                <a:ea typeface="微软雅黑"/>
              </a:rPr>
              <a:t>(7/8)</a:t>
            </a:r>
          </a:p>
        </p:txBody>
      </p:sp>
      <p:grpSp>
        <p:nvGrpSpPr>
          <p:cNvPr id="3" name="群組 2">
            <a:extLst>
              <a:ext uri="{FF2B5EF4-FFF2-40B4-BE49-F238E27FC236}">
                <a16:creationId xmlns:a16="http://schemas.microsoft.com/office/drawing/2014/main" id="{BF419093-3E5C-A697-4CDA-BCC28421B352}"/>
              </a:ext>
            </a:extLst>
          </p:cNvPr>
          <p:cNvGrpSpPr/>
          <p:nvPr/>
        </p:nvGrpSpPr>
        <p:grpSpPr>
          <a:xfrm>
            <a:off x="3956139" y="1924674"/>
            <a:ext cx="7379466" cy="4446115"/>
            <a:chOff x="2764371" y="1905020"/>
            <a:chExt cx="6362508" cy="4274107"/>
          </a:xfrm>
        </p:grpSpPr>
        <p:grpSp>
          <p:nvGrpSpPr>
            <p:cNvPr id="4" name="群組 3">
              <a:extLst>
                <a:ext uri="{FF2B5EF4-FFF2-40B4-BE49-F238E27FC236}">
                  <a16:creationId xmlns:a16="http://schemas.microsoft.com/office/drawing/2014/main" id="{1341937E-E191-1465-B546-6D935FBAEFDF}"/>
                </a:ext>
              </a:extLst>
            </p:cNvPr>
            <p:cNvGrpSpPr/>
            <p:nvPr/>
          </p:nvGrpSpPr>
          <p:grpSpPr>
            <a:xfrm>
              <a:off x="2817091" y="2519013"/>
              <a:ext cx="6235921" cy="3507808"/>
              <a:chOff x="1662545" y="1355138"/>
              <a:chExt cx="7137809" cy="4147724"/>
            </a:xfrm>
          </p:grpSpPr>
          <p:pic>
            <p:nvPicPr>
              <p:cNvPr id="8" name="圖片 7">
                <a:extLst>
                  <a:ext uri="{FF2B5EF4-FFF2-40B4-BE49-F238E27FC236}">
                    <a16:creationId xmlns:a16="http://schemas.microsoft.com/office/drawing/2014/main" id="{E84A9898-C299-FD75-E7ED-3ED2E6A69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545" y="1355138"/>
                <a:ext cx="7137809" cy="4147724"/>
              </a:xfrm>
              <a:prstGeom prst="rect">
                <a:avLst/>
              </a:prstGeom>
            </p:spPr>
          </p:pic>
          <p:pic>
            <p:nvPicPr>
              <p:cNvPr id="9" name="圖片 8">
                <a:extLst>
                  <a:ext uri="{FF2B5EF4-FFF2-40B4-BE49-F238E27FC236}">
                    <a16:creationId xmlns:a16="http://schemas.microsoft.com/office/drawing/2014/main" id="{E34F2145-135E-073B-EB24-81120BD67F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4073" y="1721080"/>
                <a:ext cx="4442691" cy="514549"/>
              </a:xfrm>
              <a:prstGeom prst="rect">
                <a:avLst/>
              </a:prstGeom>
              <a:ln w="28575">
                <a:solidFill>
                  <a:srgbClr val="FFC000"/>
                </a:solidFill>
              </a:ln>
            </p:spPr>
          </p:pic>
        </p:grpSp>
        <p:pic>
          <p:nvPicPr>
            <p:cNvPr id="6" name="圖片 5">
              <a:extLst>
                <a:ext uri="{FF2B5EF4-FFF2-40B4-BE49-F238E27FC236}">
                  <a16:creationId xmlns:a16="http://schemas.microsoft.com/office/drawing/2014/main" id="{9E286720-2E20-4548-10AC-642C2D882D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4371" y="1960869"/>
              <a:ext cx="1324927" cy="441642"/>
            </a:xfrm>
            <a:prstGeom prst="rect">
              <a:avLst/>
            </a:prstGeom>
          </p:spPr>
        </p:pic>
        <p:sp>
          <p:nvSpPr>
            <p:cNvPr id="7" name="矩形 6">
              <a:extLst>
                <a:ext uri="{FF2B5EF4-FFF2-40B4-BE49-F238E27FC236}">
                  <a16:creationId xmlns:a16="http://schemas.microsoft.com/office/drawing/2014/main" id="{9AE09F8A-F304-F128-0E3B-7DA866567F93}"/>
                </a:ext>
              </a:extLst>
            </p:cNvPr>
            <p:cNvSpPr/>
            <p:nvPr/>
          </p:nvSpPr>
          <p:spPr>
            <a:xfrm>
              <a:off x="2764371" y="1905020"/>
              <a:ext cx="6362508" cy="4274107"/>
            </a:xfrm>
            <a:prstGeom prst="rect">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Arial"/>
                <a:ea typeface="微软雅黑"/>
                <a:cs typeface="+mn-cs"/>
              </a:endParaRPr>
            </a:p>
          </p:txBody>
        </p:sp>
      </p:grpSp>
      <p:cxnSp>
        <p:nvCxnSpPr>
          <p:cNvPr id="10" name="直線單箭頭接點 9">
            <a:extLst>
              <a:ext uri="{FF2B5EF4-FFF2-40B4-BE49-F238E27FC236}">
                <a16:creationId xmlns:a16="http://schemas.microsoft.com/office/drawing/2014/main" id="{7CE6A76F-8778-ED54-B695-2BD95E4E1CDA}"/>
              </a:ext>
            </a:extLst>
          </p:cNvPr>
          <p:cNvCxnSpPr>
            <a:cxnSpLocks/>
            <a:endCxn id="9" idx="2"/>
          </p:cNvCxnSpPr>
          <p:nvPr/>
        </p:nvCxnSpPr>
        <p:spPr>
          <a:xfrm flipH="1" flipV="1">
            <a:off x="8823176" y="3337993"/>
            <a:ext cx="110040" cy="302798"/>
          </a:xfrm>
          <a:prstGeom prst="straightConnector1">
            <a:avLst/>
          </a:prstGeom>
          <a:noFill/>
          <a:ln w="57150" cap="flat" cmpd="sng" algn="ctr">
            <a:solidFill>
              <a:srgbClr val="44546A"/>
            </a:solidFill>
            <a:prstDash val="solid"/>
            <a:miter lim="800000"/>
            <a:tailEnd type="triangle"/>
          </a:ln>
          <a:effectLst/>
        </p:spPr>
      </p:cxnSp>
      <p:sp>
        <p:nvSpPr>
          <p:cNvPr id="11" name="文字方塊 10">
            <a:extLst>
              <a:ext uri="{FF2B5EF4-FFF2-40B4-BE49-F238E27FC236}">
                <a16:creationId xmlns:a16="http://schemas.microsoft.com/office/drawing/2014/main" id="{13E6B4BD-D934-5BD8-25EF-4DFFEB3C3B83}"/>
              </a:ext>
            </a:extLst>
          </p:cNvPr>
          <p:cNvSpPr txBox="1"/>
          <p:nvPr/>
        </p:nvSpPr>
        <p:spPr>
          <a:xfrm>
            <a:off x="3956139" y="6351245"/>
            <a:ext cx="7379466" cy="372474"/>
          </a:xfrm>
          <a:prstGeom prst="rect">
            <a:avLst/>
          </a:prstGeom>
          <a:noFill/>
        </p:spPr>
        <p:txBody>
          <a:bodyPr wrap="square">
            <a:spAutoFit/>
          </a:bodyPr>
          <a:lstStyle/>
          <a:p>
            <a:pPr>
              <a:lnSpc>
                <a:spcPts val="2400"/>
              </a:lnSpc>
            </a:pPr>
            <a:r>
              <a:rPr lang="zh-TW" altLang="en-US" sz="1600" b="1" dirty="0">
                <a:solidFill>
                  <a:srgbClr val="0070C0"/>
                </a:solidFill>
                <a:latin typeface="Microsoft YaHei UI" pitchFamily="34" charset="-122"/>
                <a:ea typeface="Microsoft YaHei UI" pitchFamily="34" charset="-122"/>
                <a:cs typeface="Arial" panose="020B0604020202020204" pitchFamily="34" charset="0"/>
              </a:rPr>
              <a:t>日月光高雄廠</a:t>
            </a:r>
            <a:r>
              <a:rPr lang="zh-TW" altLang="en-US" sz="1600" b="1" dirty="0">
                <a:solidFill>
                  <a:srgbClr val="E7E6E6">
                    <a:lumMod val="25000"/>
                  </a:srgbClr>
                </a:solidFill>
                <a:latin typeface="Microsoft YaHei UI" pitchFamily="34" charset="-122"/>
                <a:ea typeface="Microsoft YaHei UI" pitchFamily="34" charset="-122"/>
                <a:cs typeface="Arial" panose="020B0604020202020204" pitchFamily="34" charset="0"/>
              </a:rPr>
              <a:t>於</a:t>
            </a:r>
            <a:r>
              <a:rPr lang="en-US" altLang="zh-TW" sz="1600" b="1" dirty="0">
                <a:solidFill>
                  <a:srgbClr val="E7E6E6">
                    <a:lumMod val="25000"/>
                  </a:srgbClr>
                </a:solidFill>
                <a:latin typeface="Microsoft YaHei UI" pitchFamily="34" charset="-122"/>
                <a:ea typeface="Microsoft YaHei UI" pitchFamily="34" charset="-122"/>
                <a:cs typeface="Arial" panose="020B0604020202020204" pitchFamily="34" charset="0"/>
              </a:rPr>
              <a:t>2020</a:t>
            </a:r>
            <a:r>
              <a:rPr lang="zh-TW" altLang="en-US" sz="1600" b="1" dirty="0">
                <a:solidFill>
                  <a:srgbClr val="E7E6E6">
                    <a:lumMod val="25000"/>
                  </a:srgbClr>
                </a:solidFill>
                <a:latin typeface="Microsoft YaHei UI" pitchFamily="34" charset="-122"/>
                <a:ea typeface="Microsoft YaHei UI" pitchFamily="34" charset="-122"/>
                <a:cs typeface="Arial" panose="020B0604020202020204" pitchFamily="34" charset="0"/>
              </a:rPr>
              <a:t>年接受水利署示範輔導，</a:t>
            </a:r>
            <a:r>
              <a:rPr lang="en-US" altLang="zh-TW" sz="1600" b="1" dirty="0">
                <a:solidFill>
                  <a:srgbClr val="E7E6E6">
                    <a:lumMod val="25000"/>
                  </a:srgbClr>
                </a:solidFill>
                <a:latin typeface="Microsoft YaHei UI" pitchFamily="34" charset="-122"/>
                <a:ea typeface="Microsoft YaHei UI" pitchFamily="34" charset="-122"/>
                <a:cs typeface="Arial" panose="020B0604020202020204" pitchFamily="34" charset="0"/>
              </a:rPr>
              <a:t>2021</a:t>
            </a:r>
            <a:r>
              <a:rPr lang="zh-TW" altLang="en-US" sz="1600" b="1" dirty="0">
                <a:solidFill>
                  <a:srgbClr val="E7E6E6">
                    <a:lumMod val="25000"/>
                  </a:srgbClr>
                </a:solidFill>
                <a:latin typeface="Microsoft YaHei UI" pitchFamily="34" charset="-122"/>
                <a:ea typeface="Microsoft YaHei UI" pitchFamily="34" charset="-122"/>
                <a:cs typeface="Arial" panose="020B0604020202020204" pitchFamily="34" charset="0"/>
              </a:rPr>
              <a:t>年</a:t>
            </a:r>
            <a:r>
              <a:rPr lang="en-US" altLang="zh-TW" sz="1600" b="1" dirty="0">
                <a:solidFill>
                  <a:srgbClr val="E7E6E6">
                    <a:lumMod val="25000"/>
                  </a:srgbClr>
                </a:solidFill>
                <a:latin typeface="Microsoft YaHei UI" pitchFamily="34" charset="-122"/>
                <a:ea typeface="Microsoft YaHei UI" pitchFamily="34" charset="-122"/>
                <a:cs typeface="Arial" panose="020B0604020202020204" pitchFamily="34" charset="0"/>
              </a:rPr>
              <a:t>10</a:t>
            </a:r>
            <a:r>
              <a:rPr lang="zh-TW" altLang="en-US" sz="1600" b="1" dirty="0">
                <a:solidFill>
                  <a:srgbClr val="E7E6E6">
                    <a:lumMod val="25000"/>
                  </a:srgbClr>
                </a:solidFill>
                <a:latin typeface="Microsoft YaHei UI" pitchFamily="34" charset="-122"/>
                <a:ea typeface="Microsoft YaHei UI" pitchFamily="34" charset="-122"/>
                <a:cs typeface="Arial" panose="020B0604020202020204" pitchFamily="34" charset="0"/>
              </a:rPr>
              <a:t>月通過</a:t>
            </a:r>
            <a:r>
              <a:rPr lang="en-US" altLang="zh-TW" sz="1600" b="1" dirty="0">
                <a:solidFill>
                  <a:srgbClr val="E7E6E6">
                    <a:lumMod val="25000"/>
                  </a:srgbClr>
                </a:solidFill>
                <a:latin typeface="Microsoft YaHei UI" pitchFamily="34" charset="-122"/>
                <a:ea typeface="Microsoft YaHei UI" pitchFamily="34" charset="-122"/>
                <a:cs typeface="Arial" panose="020B0604020202020204" pitchFamily="34" charset="0"/>
              </a:rPr>
              <a:t>ISO46001</a:t>
            </a:r>
            <a:r>
              <a:rPr lang="zh-TW" altLang="en-US" sz="1600" b="1" dirty="0">
                <a:solidFill>
                  <a:srgbClr val="E7E6E6">
                    <a:lumMod val="25000"/>
                  </a:srgbClr>
                </a:solidFill>
                <a:latin typeface="Microsoft YaHei UI" pitchFamily="34" charset="-122"/>
                <a:ea typeface="Microsoft YaHei UI" pitchFamily="34" charset="-122"/>
                <a:cs typeface="Arial" panose="020B0604020202020204" pitchFamily="34" charset="0"/>
              </a:rPr>
              <a:t>驗證。</a:t>
            </a:r>
            <a:endParaRPr lang="en-US" altLang="zh-TW" sz="1600" b="1" dirty="0">
              <a:solidFill>
                <a:srgbClr val="E7E6E6">
                  <a:lumMod val="25000"/>
                </a:srgbClr>
              </a:solidFill>
              <a:latin typeface="Microsoft YaHei UI" pitchFamily="34" charset="-122"/>
              <a:ea typeface="Microsoft YaHei UI" pitchFamily="34" charset="-122"/>
              <a:cs typeface="Arial" panose="020B0604020202020204" pitchFamily="34" charset="0"/>
            </a:endParaRPr>
          </a:p>
        </p:txBody>
      </p:sp>
      <p:pic>
        <p:nvPicPr>
          <p:cNvPr id="13" name="圖片 12">
            <a:extLst>
              <a:ext uri="{FF2B5EF4-FFF2-40B4-BE49-F238E27FC236}">
                <a16:creationId xmlns:a16="http://schemas.microsoft.com/office/drawing/2014/main" id="{86DCD41D-D1F4-4638-7029-F075866FB0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1953" y="2006212"/>
            <a:ext cx="1730706" cy="2441647"/>
          </a:xfrm>
          <a:prstGeom prst="rect">
            <a:avLst/>
          </a:prstGeom>
          <a:ln>
            <a:solidFill>
              <a:sysClr val="windowText" lastClr="000000"/>
            </a:solidFill>
          </a:ln>
        </p:spPr>
      </p:pic>
      <p:pic>
        <p:nvPicPr>
          <p:cNvPr id="14" name="圖片 13">
            <a:extLst>
              <a:ext uri="{FF2B5EF4-FFF2-40B4-BE49-F238E27FC236}">
                <a16:creationId xmlns:a16="http://schemas.microsoft.com/office/drawing/2014/main" id="{6CF03FC1-1628-4DDB-D84A-B4C1930A01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773" y="4447859"/>
            <a:ext cx="3407112" cy="2268511"/>
          </a:xfrm>
          <a:prstGeom prst="rect">
            <a:avLst/>
          </a:prstGeom>
          <a:ln>
            <a:noFill/>
          </a:ln>
          <a:effectLst>
            <a:outerShdw blurRad="292100" dist="139700" dir="2700000" algn="tl" rotWithShape="0">
              <a:srgbClr val="333333">
                <a:alpha val="65000"/>
              </a:srgbClr>
            </a:outerShdw>
          </a:effectLst>
        </p:spPr>
      </p:pic>
      <p:sp>
        <p:nvSpPr>
          <p:cNvPr id="15" name="文字方塊 14">
            <a:extLst>
              <a:ext uri="{FF2B5EF4-FFF2-40B4-BE49-F238E27FC236}">
                <a16:creationId xmlns:a16="http://schemas.microsoft.com/office/drawing/2014/main" id="{8DA34278-838B-3749-A6FF-4F4BD986BD1A}"/>
              </a:ext>
            </a:extLst>
          </p:cNvPr>
          <p:cNvSpPr txBox="1"/>
          <p:nvPr/>
        </p:nvSpPr>
        <p:spPr>
          <a:xfrm>
            <a:off x="862396" y="1151937"/>
            <a:ext cx="5709920" cy="523220"/>
          </a:xfrm>
          <a:prstGeom prst="rect">
            <a:avLst/>
          </a:prstGeom>
          <a:noFill/>
        </p:spPr>
        <p:txBody>
          <a:bodyPr wrap="square" rtlCol="0">
            <a:spAutoFit/>
          </a:bodyPr>
          <a:lstStyle/>
          <a:p>
            <a:pPr marL="571500" indent="-571500">
              <a:spcBef>
                <a:spcPts val="600"/>
              </a:spcBef>
              <a:spcAft>
                <a:spcPts val="600"/>
              </a:spcAft>
              <a:buFont typeface="Arial" panose="020B0604020202020204" pitchFamily="34" charset="0"/>
              <a:buChar char="•"/>
            </a:pPr>
            <a:r>
              <a:rPr lang="zh-TW" altLang="en-US" sz="2800" b="1" dirty="0">
                <a:gradFill flip="none" rotWithShape="1">
                  <a:gsLst>
                    <a:gs pos="0">
                      <a:srgbClr val="04B5EC"/>
                    </a:gs>
                    <a:gs pos="100000">
                      <a:srgbClr val="00C88A"/>
                    </a:gs>
                  </a:gsLst>
                  <a:lin ang="0" scaled="1"/>
                  <a:tileRect/>
                </a:gradFill>
                <a:latin typeface="Arial"/>
                <a:ea typeface="微软雅黑" pitchFamily="34" charset="-122"/>
              </a:rPr>
              <a:t>國內</a:t>
            </a:r>
            <a:r>
              <a:rPr lang="en-US" altLang="zh-TW" sz="2800" b="1" dirty="0">
                <a:gradFill flip="none" rotWithShape="1">
                  <a:gsLst>
                    <a:gs pos="0">
                      <a:srgbClr val="04B5EC"/>
                    </a:gs>
                    <a:gs pos="100000">
                      <a:srgbClr val="00C88A"/>
                    </a:gs>
                  </a:gsLst>
                  <a:lin ang="0" scaled="1"/>
                  <a:tileRect/>
                </a:gradFill>
                <a:latin typeface="Arial"/>
                <a:ea typeface="微软雅黑" pitchFamily="34" charset="-122"/>
              </a:rPr>
              <a:t>ISO46001</a:t>
            </a:r>
            <a:r>
              <a:rPr lang="zh-TW" altLang="en-US" sz="2800" b="1" dirty="0">
                <a:gradFill flip="none" rotWithShape="1">
                  <a:gsLst>
                    <a:gs pos="0">
                      <a:srgbClr val="04B5EC"/>
                    </a:gs>
                    <a:gs pos="100000">
                      <a:srgbClr val="00C88A"/>
                    </a:gs>
                  </a:gsLst>
                  <a:lin ang="0" scaled="1"/>
                  <a:tileRect/>
                </a:gradFill>
                <a:latin typeface="Arial"/>
                <a:ea typeface="微软雅黑" pitchFamily="34" charset="-122"/>
              </a:rPr>
              <a:t>推動成果</a:t>
            </a:r>
          </a:p>
        </p:txBody>
      </p:sp>
      <p:sp>
        <p:nvSpPr>
          <p:cNvPr id="16" name="圓角矩形 9">
            <a:extLst>
              <a:ext uri="{FF2B5EF4-FFF2-40B4-BE49-F238E27FC236}">
                <a16:creationId xmlns:a16="http://schemas.microsoft.com/office/drawing/2014/main" id="{CF4658A5-FC5C-856A-3FA6-D79BDA07DA06}"/>
              </a:ext>
            </a:extLst>
          </p:cNvPr>
          <p:cNvSpPr/>
          <p:nvPr/>
        </p:nvSpPr>
        <p:spPr>
          <a:xfrm>
            <a:off x="5334752" y="1328245"/>
            <a:ext cx="5421058" cy="491536"/>
          </a:xfrm>
          <a:prstGeom prst="roundRect">
            <a:avLst/>
          </a:prstGeom>
          <a:solidFill>
            <a:sysClr val="windowText" lastClr="000000"/>
          </a:solidFill>
          <a:ln w="25400" cap="flat" cmpd="sng" algn="ctr">
            <a:solidFill>
              <a:srgbClr val="F98B8D"/>
            </a:solidFill>
            <a:prstDash val="solid"/>
          </a:ln>
          <a:effectLst/>
        </p:spPr>
        <p:txBody>
          <a:bodyPr rtlCol="0" anchor="ctr"/>
          <a:lstStyle/>
          <a:p>
            <a:pPr algn="ctr">
              <a:defRPr/>
            </a:pPr>
            <a:r>
              <a:rPr kumimoji="1" lang="zh-TW" altLang="en-US" sz="2800" b="1" dirty="0">
                <a:solidFill>
                  <a:srgbClr val="0070C0"/>
                </a:solidFill>
                <a:effectLst>
                  <a:glow rad="101600">
                    <a:prstClr val="white"/>
                  </a:glow>
                </a:effectLst>
                <a:latin typeface="Microsoft YaHei" panose="020B0503020204020204" pitchFamily="34" charset="-122"/>
                <a:ea typeface="Microsoft YaHei" panose="020B0503020204020204" pitchFamily="34" charset="-122"/>
              </a:rPr>
              <a:t>水利署</a:t>
            </a:r>
            <a:r>
              <a:rPr kumimoji="1" lang="en-US" altLang="zh-TW" sz="2800" b="1" dirty="0">
                <a:solidFill>
                  <a:srgbClr val="0070C0"/>
                </a:solidFill>
                <a:effectLst>
                  <a:glow rad="101600">
                    <a:prstClr val="white"/>
                  </a:glow>
                </a:effectLst>
                <a:latin typeface="Microsoft YaHei" panose="020B0503020204020204" pitchFamily="34" charset="-122"/>
                <a:ea typeface="Microsoft YaHei" panose="020B0503020204020204" pitchFamily="34" charset="-122"/>
              </a:rPr>
              <a:t>2020</a:t>
            </a:r>
            <a:r>
              <a:rPr kumimoji="1" lang="zh-TW" altLang="en-US" sz="2800" b="1" dirty="0">
                <a:solidFill>
                  <a:srgbClr val="0070C0"/>
                </a:solidFill>
                <a:effectLst>
                  <a:glow rad="101600">
                    <a:prstClr val="white"/>
                  </a:glow>
                </a:effectLst>
                <a:latin typeface="Microsoft YaHei" panose="020B0503020204020204" pitchFamily="34" charset="-122"/>
                <a:ea typeface="Microsoft YaHei" panose="020B0503020204020204" pitchFamily="34" charset="-122"/>
              </a:rPr>
              <a:t>年率先推動示範輔導</a:t>
            </a:r>
          </a:p>
        </p:txBody>
      </p:sp>
    </p:spTree>
    <p:extLst>
      <p:ext uri="{BB962C8B-B14F-4D97-AF65-F5344CB8AC3E}">
        <p14:creationId xmlns:p14="http://schemas.microsoft.com/office/powerpoint/2010/main" val="542700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22</a:t>
            </a:fld>
            <a:endParaRPr lang="en-US" dirty="0"/>
          </a:p>
        </p:txBody>
      </p:sp>
      <p:sp>
        <p:nvSpPr>
          <p:cNvPr id="17" name="TextBox 11">
            <a:extLst>
              <a:ext uri="{FF2B5EF4-FFF2-40B4-BE49-F238E27FC236}">
                <a16:creationId xmlns:a16="http://schemas.microsoft.com/office/drawing/2014/main" id="{3DF88287-01DD-2190-45EB-0BBF3807AC23}"/>
              </a:ext>
            </a:extLst>
          </p:cNvPr>
          <p:cNvSpPr txBox="1"/>
          <p:nvPr/>
        </p:nvSpPr>
        <p:spPr>
          <a:xfrm>
            <a:off x="959668" y="430278"/>
            <a:ext cx="8667503" cy="492443"/>
          </a:xfrm>
          <a:prstGeom prst="rect">
            <a:avLst/>
          </a:prstGeom>
          <a:noFill/>
        </p:spPr>
        <p:txBody>
          <a:bodyPr wrap="square" lIns="0" tIns="0" rIns="0" bIns="0" rtlCol="0">
            <a:spAutoFit/>
            <a:scene3d>
              <a:camera prst="orthographicFront"/>
              <a:lightRig rig="threePt" dir="t"/>
            </a:scene3d>
            <a:sp3d contourW="12700"/>
          </a:bodyPr>
          <a:lstStyle/>
          <a:p>
            <a:r>
              <a:rPr lang="en-US" altLang="zh-TW" sz="3200" b="1" dirty="0">
                <a:solidFill>
                  <a:prstClr val="black">
                    <a:lumMod val="75000"/>
                    <a:lumOff val="25000"/>
                  </a:prstClr>
                </a:solidFill>
                <a:latin typeface="Arial"/>
                <a:ea typeface="微软雅黑"/>
              </a:rPr>
              <a:t>ISO 46001:2019 </a:t>
            </a:r>
            <a:r>
              <a:rPr lang="zh-TW" altLang="en-US" sz="3200" b="1" dirty="0">
                <a:solidFill>
                  <a:prstClr val="black">
                    <a:lumMod val="75000"/>
                    <a:lumOff val="25000"/>
                  </a:prstClr>
                </a:solidFill>
                <a:latin typeface="Arial"/>
                <a:ea typeface="微软雅黑"/>
              </a:rPr>
              <a:t>水資源效率管理系統</a:t>
            </a:r>
            <a:r>
              <a:rPr lang="en-US" altLang="zh-TW" sz="2400" b="1" dirty="0">
                <a:solidFill>
                  <a:prstClr val="black">
                    <a:lumMod val="75000"/>
                    <a:lumOff val="25000"/>
                  </a:prstClr>
                </a:solidFill>
                <a:latin typeface="Arial"/>
                <a:ea typeface="微软雅黑"/>
              </a:rPr>
              <a:t>(8/8)</a:t>
            </a:r>
          </a:p>
        </p:txBody>
      </p:sp>
      <p:sp>
        <p:nvSpPr>
          <p:cNvPr id="18" name="文字方塊 17">
            <a:extLst>
              <a:ext uri="{FF2B5EF4-FFF2-40B4-BE49-F238E27FC236}">
                <a16:creationId xmlns:a16="http://schemas.microsoft.com/office/drawing/2014/main" id="{65B2E798-EC65-F3EE-61E2-FBB871BD6D6E}"/>
              </a:ext>
            </a:extLst>
          </p:cNvPr>
          <p:cNvSpPr txBox="1"/>
          <p:nvPr/>
        </p:nvSpPr>
        <p:spPr>
          <a:xfrm>
            <a:off x="865415" y="1101501"/>
            <a:ext cx="5709920" cy="523220"/>
          </a:xfrm>
          <a:prstGeom prst="rect">
            <a:avLst/>
          </a:prstGeom>
          <a:noFill/>
        </p:spPr>
        <p:txBody>
          <a:bodyPr wrap="square" rtlCol="0">
            <a:spAutoFit/>
          </a:bodyPr>
          <a:lstStyle/>
          <a:p>
            <a:pPr marL="571500" indent="-571500">
              <a:spcBef>
                <a:spcPts val="600"/>
              </a:spcBef>
              <a:spcAft>
                <a:spcPts val="600"/>
              </a:spcAft>
              <a:buFont typeface="Arial" panose="020B0604020202020204" pitchFamily="34" charset="0"/>
              <a:buChar char="•"/>
            </a:pPr>
            <a:r>
              <a:rPr lang="zh-TW" altLang="en-US" sz="2800" b="1" dirty="0">
                <a:gradFill flip="none" rotWithShape="1">
                  <a:gsLst>
                    <a:gs pos="0">
                      <a:srgbClr val="04B5EC"/>
                    </a:gs>
                    <a:gs pos="100000">
                      <a:srgbClr val="00C88A"/>
                    </a:gs>
                  </a:gsLst>
                  <a:lin ang="0" scaled="1"/>
                  <a:tileRect/>
                </a:gradFill>
                <a:latin typeface="Arial"/>
                <a:ea typeface="微软雅黑" pitchFamily="34" charset="-122"/>
              </a:rPr>
              <a:t>國內</a:t>
            </a:r>
            <a:r>
              <a:rPr lang="en-US" altLang="zh-TW" sz="2800" b="1" dirty="0">
                <a:gradFill flip="none" rotWithShape="1">
                  <a:gsLst>
                    <a:gs pos="0">
                      <a:srgbClr val="04B5EC"/>
                    </a:gs>
                    <a:gs pos="100000">
                      <a:srgbClr val="00C88A"/>
                    </a:gs>
                  </a:gsLst>
                  <a:lin ang="0" scaled="1"/>
                  <a:tileRect/>
                </a:gradFill>
                <a:latin typeface="Arial"/>
                <a:ea typeface="微软雅黑" pitchFamily="34" charset="-122"/>
              </a:rPr>
              <a:t>ISO46001</a:t>
            </a:r>
            <a:r>
              <a:rPr lang="zh-TW" altLang="en-US" sz="2800" b="1" dirty="0">
                <a:gradFill flip="none" rotWithShape="1">
                  <a:gsLst>
                    <a:gs pos="0">
                      <a:srgbClr val="04B5EC"/>
                    </a:gs>
                    <a:gs pos="100000">
                      <a:srgbClr val="00C88A"/>
                    </a:gs>
                  </a:gsLst>
                  <a:lin ang="0" scaled="1"/>
                  <a:tileRect/>
                </a:gradFill>
                <a:latin typeface="Arial"/>
                <a:ea typeface="微软雅黑" pitchFamily="34" charset="-122"/>
              </a:rPr>
              <a:t>推動成果</a:t>
            </a:r>
          </a:p>
        </p:txBody>
      </p:sp>
      <p:grpSp>
        <p:nvGrpSpPr>
          <p:cNvPr id="19" name="群組 18">
            <a:extLst>
              <a:ext uri="{FF2B5EF4-FFF2-40B4-BE49-F238E27FC236}">
                <a16:creationId xmlns:a16="http://schemas.microsoft.com/office/drawing/2014/main" id="{D87EF4BF-AFDF-5364-B105-7444FA17D7D6}"/>
              </a:ext>
            </a:extLst>
          </p:cNvPr>
          <p:cNvGrpSpPr/>
          <p:nvPr/>
        </p:nvGrpSpPr>
        <p:grpSpPr>
          <a:xfrm>
            <a:off x="5667233" y="1497588"/>
            <a:ext cx="6328825" cy="4749895"/>
            <a:chOff x="1610628" y="2229721"/>
            <a:chExt cx="6015794" cy="4292886"/>
          </a:xfrm>
        </p:grpSpPr>
        <p:pic>
          <p:nvPicPr>
            <p:cNvPr id="20" name="圖片 19">
              <a:extLst>
                <a:ext uri="{FF2B5EF4-FFF2-40B4-BE49-F238E27FC236}">
                  <a16:creationId xmlns:a16="http://schemas.microsoft.com/office/drawing/2014/main" id="{70B88203-D416-19C6-337A-15D4D0553A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4422" y="2229721"/>
              <a:ext cx="6012000" cy="2068020"/>
            </a:xfrm>
            <a:prstGeom prst="rect">
              <a:avLst/>
            </a:prstGeom>
          </p:spPr>
        </p:pic>
        <p:pic>
          <p:nvPicPr>
            <p:cNvPr id="21" name="圖片 20">
              <a:extLst>
                <a:ext uri="{FF2B5EF4-FFF2-40B4-BE49-F238E27FC236}">
                  <a16:creationId xmlns:a16="http://schemas.microsoft.com/office/drawing/2014/main" id="{158E2F72-309D-24A9-821A-301043CC1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628" y="4384020"/>
              <a:ext cx="6012000" cy="2138587"/>
            </a:xfrm>
            <a:prstGeom prst="rect">
              <a:avLst/>
            </a:prstGeom>
          </p:spPr>
        </p:pic>
        <p:sp>
          <p:nvSpPr>
            <p:cNvPr id="22" name="矩形 21">
              <a:extLst>
                <a:ext uri="{FF2B5EF4-FFF2-40B4-BE49-F238E27FC236}">
                  <a16:creationId xmlns:a16="http://schemas.microsoft.com/office/drawing/2014/main" id="{228B3996-594B-967A-7B92-933E61D12187}"/>
                </a:ext>
              </a:extLst>
            </p:cNvPr>
            <p:cNvSpPr/>
            <p:nvPr/>
          </p:nvSpPr>
          <p:spPr>
            <a:xfrm>
              <a:off x="6178219" y="2941058"/>
              <a:ext cx="1373661" cy="705391"/>
            </a:xfrm>
            <a:prstGeom prst="rect">
              <a:avLst/>
            </a:prstGeom>
            <a:noFill/>
            <a:ln w="952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23" name="矩形 22">
              <a:extLst>
                <a:ext uri="{FF2B5EF4-FFF2-40B4-BE49-F238E27FC236}">
                  <a16:creationId xmlns:a16="http://schemas.microsoft.com/office/drawing/2014/main" id="{0B68F98B-12A0-1BCB-0057-2BE34BA5527C}"/>
                </a:ext>
              </a:extLst>
            </p:cNvPr>
            <p:cNvSpPr/>
            <p:nvPr/>
          </p:nvSpPr>
          <p:spPr>
            <a:xfrm>
              <a:off x="6178218" y="2337296"/>
              <a:ext cx="1373661" cy="517483"/>
            </a:xfrm>
            <a:prstGeom prst="rect">
              <a:avLst/>
            </a:prstGeom>
            <a:noFill/>
            <a:ln w="952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24" name="矩形 23">
              <a:extLst>
                <a:ext uri="{FF2B5EF4-FFF2-40B4-BE49-F238E27FC236}">
                  <a16:creationId xmlns:a16="http://schemas.microsoft.com/office/drawing/2014/main" id="{29EDD865-5E6B-A33D-AA73-2A11D2A146A9}"/>
                </a:ext>
              </a:extLst>
            </p:cNvPr>
            <p:cNvSpPr/>
            <p:nvPr/>
          </p:nvSpPr>
          <p:spPr>
            <a:xfrm>
              <a:off x="4645276" y="2941058"/>
              <a:ext cx="1373661" cy="705391"/>
            </a:xfrm>
            <a:prstGeom prst="rect">
              <a:avLst/>
            </a:prstGeom>
            <a:noFill/>
            <a:ln w="952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25" name="矩形 24">
              <a:extLst>
                <a:ext uri="{FF2B5EF4-FFF2-40B4-BE49-F238E27FC236}">
                  <a16:creationId xmlns:a16="http://schemas.microsoft.com/office/drawing/2014/main" id="{63D33DFF-59EB-865B-C7C4-EFE8236ABBAE}"/>
                </a:ext>
              </a:extLst>
            </p:cNvPr>
            <p:cNvSpPr/>
            <p:nvPr/>
          </p:nvSpPr>
          <p:spPr>
            <a:xfrm>
              <a:off x="3958446" y="4410119"/>
              <a:ext cx="1204570" cy="598960"/>
            </a:xfrm>
            <a:prstGeom prst="rect">
              <a:avLst/>
            </a:prstGeom>
            <a:noFill/>
            <a:ln w="952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Arial"/>
                <a:ea typeface="微软雅黑"/>
                <a:cs typeface="+mn-cs"/>
              </a:endParaRPr>
            </a:p>
          </p:txBody>
        </p:sp>
      </p:grpSp>
      <p:sp>
        <p:nvSpPr>
          <p:cNvPr id="26" name="矩形: 圓角 25">
            <a:extLst>
              <a:ext uri="{FF2B5EF4-FFF2-40B4-BE49-F238E27FC236}">
                <a16:creationId xmlns:a16="http://schemas.microsoft.com/office/drawing/2014/main" id="{FF3F9471-AC20-7E64-A66E-A56F10612C1B}"/>
              </a:ext>
            </a:extLst>
          </p:cNvPr>
          <p:cNvSpPr/>
          <p:nvPr/>
        </p:nvSpPr>
        <p:spPr>
          <a:xfrm>
            <a:off x="7841983" y="939820"/>
            <a:ext cx="2532612" cy="442674"/>
          </a:xfrm>
          <a:prstGeom prst="roundRect">
            <a:avLst/>
          </a:prstGeom>
          <a:solidFill>
            <a:srgbClr val="0070C0"/>
          </a:solidFill>
          <a:ln>
            <a:noFill/>
          </a:ln>
          <a:effectLst>
            <a:outerShdw blurRad="57150" dist="19050" dir="5400000" algn="ctr" rotWithShape="0">
              <a:srgbClr val="000000">
                <a:alpha val="63000"/>
              </a:srgbClr>
            </a:outerShdw>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000" b="1" i="0" u="none" strike="noStrike" kern="0" cap="none" spc="67" normalizeH="0" baseline="0" noProof="0" dirty="0">
                <a:ln w="11430"/>
                <a:solidFill>
                  <a:prstClr val="white"/>
                </a:solidFill>
                <a:effectLst/>
                <a:uLnTx/>
                <a:uFillTx/>
                <a:latin typeface="Microsoft YaHei" panose="020B0503020204020204" pitchFamily="34" charset="-122"/>
                <a:ea typeface="Microsoft YaHei" panose="020B0503020204020204" pitchFamily="34" charset="-122"/>
                <a:cs typeface="+mn-cs"/>
              </a:rPr>
              <a:t>台灣淨零行動聯盟</a:t>
            </a:r>
          </a:p>
        </p:txBody>
      </p:sp>
      <p:sp>
        <p:nvSpPr>
          <p:cNvPr id="27" name="文字方塊 26">
            <a:extLst>
              <a:ext uri="{FF2B5EF4-FFF2-40B4-BE49-F238E27FC236}">
                <a16:creationId xmlns:a16="http://schemas.microsoft.com/office/drawing/2014/main" id="{0A06198A-2918-894F-F25E-C69307F517F5}"/>
              </a:ext>
            </a:extLst>
          </p:cNvPr>
          <p:cNvSpPr txBox="1"/>
          <p:nvPr/>
        </p:nvSpPr>
        <p:spPr>
          <a:xfrm>
            <a:off x="5667233" y="6337338"/>
            <a:ext cx="5708205" cy="372474"/>
          </a:xfrm>
          <a:prstGeom prst="rect">
            <a:avLst/>
          </a:prstGeom>
          <a:noFill/>
        </p:spPr>
        <p:txBody>
          <a:bodyPr wrap="square">
            <a:spAutoFit/>
          </a:bodyPr>
          <a:lstStyle/>
          <a:p>
            <a:pPr>
              <a:lnSpc>
                <a:spcPts val="2400"/>
              </a:lnSpc>
            </a:pPr>
            <a:r>
              <a:rPr lang="en-US" altLang="zh-TW" sz="1600" b="1" dirty="0">
                <a:solidFill>
                  <a:srgbClr val="00B050"/>
                </a:solidFill>
                <a:latin typeface="Microsoft YaHei UI" pitchFamily="34" charset="-122"/>
                <a:ea typeface="Microsoft YaHei UI" pitchFamily="34" charset="-122"/>
                <a:cs typeface="Arial" panose="020B0604020202020204" pitchFamily="34" charset="0"/>
              </a:rPr>
              <a:t>27</a:t>
            </a:r>
            <a:r>
              <a:rPr lang="zh-TW" altLang="en-US" sz="1600" b="1" dirty="0">
                <a:solidFill>
                  <a:srgbClr val="00B050"/>
                </a:solidFill>
                <a:latin typeface="Microsoft YaHei UI" pitchFamily="34" charset="-122"/>
                <a:ea typeface="Microsoft YaHei UI" pitchFamily="34" charset="-122"/>
                <a:cs typeface="Arial" panose="020B0604020202020204" pitchFamily="34" charset="0"/>
              </a:rPr>
              <a:t>家聯盟發起成員中目前已有四家企業率先推動</a:t>
            </a:r>
            <a:r>
              <a:rPr lang="en-US" altLang="zh-TW" sz="1600" b="1" dirty="0">
                <a:solidFill>
                  <a:srgbClr val="00B050"/>
                </a:solidFill>
                <a:latin typeface="Microsoft YaHei UI" pitchFamily="34" charset="-122"/>
                <a:ea typeface="Microsoft YaHei UI" pitchFamily="34" charset="-122"/>
                <a:cs typeface="Arial" panose="020B0604020202020204" pitchFamily="34" charset="0"/>
              </a:rPr>
              <a:t>ISO 46001</a:t>
            </a:r>
          </a:p>
        </p:txBody>
      </p:sp>
      <p:grpSp>
        <p:nvGrpSpPr>
          <p:cNvPr id="28" name="群組 27">
            <a:extLst>
              <a:ext uri="{FF2B5EF4-FFF2-40B4-BE49-F238E27FC236}">
                <a16:creationId xmlns:a16="http://schemas.microsoft.com/office/drawing/2014/main" id="{AE9A4193-76D3-6F4C-B52C-F452639D9D50}"/>
              </a:ext>
            </a:extLst>
          </p:cNvPr>
          <p:cNvGrpSpPr/>
          <p:nvPr/>
        </p:nvGrpSpPr>
        <p:grpSpPr>
          <a:xfrm>
            <a:off x="144941" y="2550266"/>
            <a:ext cx="2574051" cy="3956301"/>
            <a:chOff x="113545" y="1660728"/>
            <a:chExt cx="2574051" cy="3150758"/>
          </a:xfrm>
        </p:grpSpPr>
        <p:pic>
          <p:nvPicPr>
            <p:cNvPr id="29" name="圖片 28">
              <a:extLst>
                <a:ext uri="{FF2B5EF4-FFF2-40B4-BE49-F238E27FC236}">
                  <a16:creationId xmlns:a16="http://schemas.microsoft.com/office/drawing/2014/main" id="{D7E3428C-86AD-FA55-0623-FB65E1A0023C}"/>
                </a:ext>
              </a:extLst>
            </p:cNvPr>
            <p:cNvPicPr>
              <a:picLocks noChangeAspect="1"/>
            </p:cNvPicPr>
            <p:nvPr/>
          </p:nvPicPr>
          <p:blipFill>
            <a:blip r:embed="rId4" cstate="print"/>
            <a:stretch>
              <a:fillRect/>
            </a:stretch>
          </p:blipFill>
          <p:spPr>
            <a:xfrm>
              <a:off x="113545" y="1660728"/>
              <a:ext cx="2574051" cy="3150758"/>
            </a:xfrm>
            <a:prstGeom prst="rect">
              <a:avLst/>
            </a:prstGeom>
            <a:effectLst>
              <a:outerShdw blurRad="127000" dir="2700000" sx="102000" sy="102000" algn="tl" rotWithShape="0">
                <a:prstClr val="black">
                  <a:alpha val="10000"/>
                </a:prstClr>
              </a:outerShdw>
            </a:effectLst>
          </p:spPr>
        </p:pic>
        <p:sp>
          <p:nvSpPr>
            <p:cNvPr id="30" name="矩形 29">
              <a:extLst>
                <a:ext uri="{FF2B5EF4-FFF2-40B4-BE49-F238E27FC236}">
                  <a16:creationId xmlns:a16="http://schemas.microsoft.com/office/drawing/2014/main" id="{4A5F5CF5-094D-BA1A-4AE9-AC8DCC188B3F}"/>
                </a:ext>
              </a:extLst>
            </p:cNvPr>
            <p:cNvSpPr/>
            <p:nvPr/>
          </p:nvSpPr>
          <p:spPr>
            <a:xfrm>
              <a:off x="195943" y="2338938"/>
              <a:ext cx="2296886" cy="338554"/>
            </a:xfrm>
            <a:prstGeom prst="rect">
              <a:avLst/>
            </a:prstGeom>
          </p:spPr>
          <p:txBody>
            <a:bodyPr wrap="square">
              <a:spAutoFit/>
            </a:bodyPr>
            <a:lstStyle/>
            <a:p>
              <a:pPr algn="ctr"/>
              <a:r>
                <a:rPr lang="en-US" altLang="zh-TW" sz="1600" b="1" dirty="0">
                  <a:solidFill>
                    <a:srgbClr val="0070C0"/>
                  </a:solidFill>
                  <a:latin typeface="微軟正黑體" panose="020B0604030504040204" pitchFamily="34" charset="-120"/>
                  <a:ea typeface="微軟正黑體" panose="020B0604030504040204" pitchFamily="34" charset="-120"/>
                </a:rPr>
                <a:t>2021</a:t>
              </a:r>
              <a:r>
                <a:rPr lang="zh-TW" altLang="en-US" sz="1600" b="1" dirty="0">
                  <a:solidFill>
                    <a:srgbClr val="0070C0"/>
                  </a:solidFill>
                  <a:latin typeface="微軟正黑體" panose="020B0604030504040204" pitchFamily="34" charset="-120"/>
                  <a:ea typeface="微軟正黑體" panose="020B0604030504040204" pitchFamily="34" charset="-120"/>
                </a:rPr>
                <a:t>年</a:t>
              </a:r>
              <a:r>
                <a:rPr lang="en-US" altLang="zh-TW" sz="1600" b="1" dirty="0">
                  <a:solidFill>
                    <a:srgbClr val="0070C0"/>
                  </a:solidFill>
                  <a:latin typeface="微軟正黑體" panose="020B0604030504040204" pitchFamily="34" charset="-120"/>
                  <a:ea typeface="微軟正黑體" panose="020B0604030504040204" pitchFamily="34" charset="-120"/>
                </a:rPr>
                <a:t>12</a:t>
              </a:r>
              <a:r>
                <a:rPr lang="zh-TW" altLang="en-US" sz="1600" b="1" dirty="0">
                  <a:solidFill>
                    <a:srgbClr val="0070C0"/>
                  </a:solidFill>
                  <a:latin typeface="微軟正黑體" panose="020B0604030504040204" pitchFamily="34" charset="-120"/>
                  <a:ea typeface="微軟正黑體" panose="020B0604030504040204" pitchFamily="34" charset="-120"/>
                </a:rPr>
                <a:t>月通過驗證</a:t>
              </a:r>
            </a:p>
          </p:txBody>
        </p:sp>
        <p:sp>
          <p:nvSpPr>
            <p:cNvPr id="31" name="矩形 30">
              <a:extLst>
                <a:ext uri="{FF2B5EF4-FFF2-40B4-BE49-F238E27FC236}">
                  <a16:creationId xmlns:a16="http://schemas.microsoft.com/office/drawing/2014/main" id="{7DA2500B-DD12-E021-06F2-67DF302A10F9}"/>
                </a:ext>
              </a:extLst>
            </p:cNvPr>
            <p:cNvSpPr/>
            <p:nvPr/>
          </p:nvSpPr>
          <p:spPr>
            <a:xfrm>
              <a:off x="385472" y="1775822"/>
              <a:ext cx="2044482" cy="400110"/>
            </a:xfrm>
            <a:prstGeom prst="rect">
              <a:avLst/>
            </a:prstGeom>
          </p:spPr>
          <p:txBody>
            <a:bodyPr wrap="square">
              <a:spAutoFit/>
            </a:bodyPr>
            <a:lstStyle/>
            <a:p>
              <a:pPr algn="dist"/>
              <a:r>
                <a:rPr lang="zh-TW" altLang="en-US" sz="2000" b="1" spc="67" dirty="0">
                  <a:ln w="11430"/>
                  <a:solidFill>
                    <a:prstClr val="white"/>
                  </a:solidFill>
                  <a:latin typeface="Microsoft YaHei" panose="020B0503020204020204" pitchFamily="34" charset="-122"/>
                  <a:ea typeface="Microsoft YaHei" panose="020B0503020204020204" pitchFamily="34" charset="-122"/>
                </a:rPr>
                <a:t>台灣水泥和平廠</a:t>
              </a:r>
            </a:p>
          </p:txBody>
        </p:sp>
      </p:grpSp>
      <p:pic>
        <p:nvPicPr>
          <p:cNvPr id="32" name="圖片 31">
            <a:extLst>
              <a:ext uri="{FF2B5EF4-FFF2-40B4-BE49-F238E27FC236}">
                <a16:creationId xmlns:a16="http://schemas.microsoft.com/office/drawing/2014/main" id="{048160C5-3A0F-5A38-B500-432BC07445B8}"/>
              </a:ext>
            </a:extLst>
          </p:cNvPr>
          <p:cNvPicPr>
            <a:picLocks noChangeAspect="1"/>
          </p:cNvPicPr>
          <p:nvPr/>
        </p:nvPicPr>
        <p:blipFill>
          <a:blip r:embed="rId5" cstate="print"/>
          <a:stretch>
            <a:fillRect/>
          </a:stretch>
        </p:blipFill>
        <p:spPr>
          <a:xfrm>
            <a:off x="2936366" y="2560588"/>
            <a:ext cx="2540899" cy="3956301"/>
          </a:xfrm>
          <a:prstGeom prst="rect">
            <a:avLst/>
          </a:prstGeom>
          <a:effectLst>
            <a:outerShdw blurRad="127000" dir="2700000" sx="102000" sy="102000" algn="tl" rotWithShape="0">
              <a:prstClr val="black">
                <a:alpha val="10000"/>
              </a:prstClr>
            </a:outerShdw>
          </a:effectLst>
        </p:spPr>
      </p:pic>
      <p:sp>
        <p:nvSpPr>
          <p:cNvPr id="33" name="矩形 32">
            <a:extLst>
              <a:ext uri="{FF2B5EF4-FFF2-40B4-BE49-F238E27FC236}">
                <a16:creationId xmlns:a16="http://schemas.microsoft.com/office/drawing/2014/main" id="{7D3ABEDB-E965-958C-1140-A7B9C1B185D7}"/>
              </a:ext>
            </a:extLst>
          </p:cNvPr>
          <p:cNvSpPr/>
          <p:nvPr/>
        </p:nvSpPr>
        <p:spPr>
          <a:xfrm>
            <a:off x="3208820" y="2745933"/>
            <a:ext cx="2047359" cy="400110"/>
          </a:xfrm>
          <a:prstGeom prst="rect">
            <a:avLst/>
          </a:prstGeom>
        </p:spPr>
        <p:txBody>
          <a:bodyPr wrap="square">
            <a:spAutoFit/>
          </a:bodyPr>
          <a:lstStyle/>
          <a:p>
            <a:pPr algn="ctr"/>
            <a:r>
              <a:rPr lang="zh-TW" altLang="en-US" sz="2000" b="1" spc="67" dirty="0">
                <a:ln w="11430"/>
                <a:solidFill>
                  <a:prstClr val="white"/>
                </a:solidFill>
                <a:latin typeface="Microsoft YaHei" panose="020B0503020204020204" pitchFamily="34" charset="-122"/>
                <a:ea typeface="Microsoft YaHei" panose="020B0503020204020204" pitchFamily="34" charset="-122"/>
              </a:rPr>
              <a:t>南寶樹脂第一廠</a:t>
            </a:r>
          </a:p>
        </p:txBody>
      </p:sp>
      <p:sp>
        <p:nvSpPr>
          <p:cNvPr id="34" name="矩形 33">
            <a:extLst>
              <a:ext uri="{FF2B5EF4-FFF2-40B4-BE49-F238E27FC236}">
                <a16:creationId xmlns:a16="http://schemas.microsoft.com/office/drawing/2014/main" id="{8B8E85F6-F9E3-2DA6-11D7-1BF8AA90ECB3}"/>
              </a:ext>
            </a:extLst>
          </p:cNvPr>
          <p:cNvSpPr/>
          <p:nvPr/>
        </p:nvSpPr>
        <p:spPr>
          <a:xfrm>
            <a:off x="3095301" y="3398880"/>
            <a:ext cx="2296886" cy="338554"/>
          </a:xfrm>
          <a:prstGeom prst="rect">
            <a:avLst/>
          </a:prstGeom>
        </p:spPr>
        <p:txBody>
          <a:bodyPr wrap="square">
            <a:spAutoFit/>
          </a:bodyPr>
          <a:lstStyle/>
          <a:p>
            <a:pPr algn="ctr"/>
            <a:r>
              <a:rPr lang="zh-TW" altLang="en-US" sz="1600" b="1" dirty="0">
                <a:solidFill>
                  <a:srgbClr val="0070C0"/>
                </a:solidFill>
                <a:latin typeface="微軟正黑體" panose="020B0604030504040204" pitchFamily="34" charset="-120"/>
                <a:ea typeface="微軟正黑體" panose="020B0604030504040204" pitchFamily="34" charset="-120"/>
              </a:rPr>
              <a:t>預定</a:t>
            </a:r>
            <a:r>
              <a:rPr lang="en-US" altLang="zh-TW" sz="1600" b="1" dirty="0">
                <a:solidFill>
                  <a:srgbClr val="0070C0"/>
                </a:solidFill>
                <a:latin typeface="微軟正黑體" panose="020B0604030504040204" pitchFamily="34" charset="-120"/>
                <a:ea typeface="微軟正黑體" panose="020B0604030504040204" pitchFamily="34" charset="-120"/>
              </a:rPr>
              <a:t>2022</a:t>
            </a:r>
            <a:r>
              <a:rPr lang="zh-TW" altLang="en-US" sz="1600" b="1" dirty="0">
                <a:solidFill>
                  <a:srgbClr val="0070C0"/>
                </a:solidFill>
                <a:latin typeface="微軟正黑體" panose="020B0604030504040204" pitchFamily="34" charset="-120"/>
                <a:ea typeface="微軟正黑體" panose="020B0604030504040204" pitchFamily="34" charset="-120"/>
              </a:rPr>
              <a:t>年</a:t>
            </a:r>
            <a:r>
              <a:rPr lang="en-US" altLang="zh-TW" sz="1600" b="1" dirty="0">
                <a:solidFill>
                  <a:srgbClr val="0070C0"/>
                </a:solidFill>
                <a:latin typeface="微軟正黑體" panose="020B0604030504040204" pitchFamily="34" charset="-120"/>
                <a:ea typeface="微軟正黑體" panose="020B0604030504040204" pitchFamily="34" charset="-120"/>
              </a:rPr>
              <a:t>12</a:t>
            </a:r>
            <a:r>
              <a:rPr lang="zh-TW" altLang="en-US" sz="1600" b="1" dirty="0">
                <a:solidFill>
                  <a:srgbClr val="0070C0"/>
                </a:solidFill>
                <a:latin typeface="微軟正黑體" panose="020B0604030504040204" pitchFamily="34" charset="-120"/>
                <a:ea typeface="微軟正黑體" panose="020B0604030504040204" pitchFamily="34" charset="-120"/>
              </a:rPr>
              <a:t>月驗證</a:t>
            </a:r>
          </a:p>
        </p:txBody>
      </p:sp>
      <p:pic>
        <p:nvPicPr>
          <p:cNvPr id="35" name="圖片 34" descr="一張含有 文字 的圖片&#10;&#10;自動產生的描述">
            <a:extLst>
              <a:ext uri="{FF2B5EF4-FFF2-40B4-BE49-F238E27FC236}">
                <a16:creationId xmlns:a16="http://schemas.microsoft.com/office/drawing/2014/main" id="{49DA8A31-D00C-240E-0167-D45190469C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835" y="3785764"/>
            <a:ext cx="1885894" cy="2641928"/>
          </a:xfrm>
          <a:prstGeom prst="rect">
            <a:avLst/>
          </a:prstGeom>
        </p:spPr>
      </p:pic>
      <p:sp>
        <p:nvSpPr>
          <p:cNvPr id="36" name="＞形箭號 11">
            <a:extLst>
              <a:ext uri="{FF2B5EF4-FFF2-40B4-BE49-F238E27FC236}">
                <a16:creationId xmlns:a16="http://schemas.microsoft.com/office/drawing/2014/main" id="{F8816D62-4CA9-29F6-A2DA-F21D0B155C38}"/>
              </a:ext>
            </a:extLst>
          </p:cNvPr>
          <p:cNvSpPr/>
          <p:nvPr/>
        </p:nvSpPr>
        <p:spPr>
          <a:xfrm>
            <a:off x="637769" y="1772843"/>
            <a:ext cx="4358789" cy="551968"/>
          </a:xfrm>
          <a:prstGeom prst="chevron">
            <a:avLst>
              <a:gd name="adj" fmla="val 51820"/>
            </a:avLst>
          </a:prstGeom>
          <a:solidFill>
            <a:srgbClr val="F2A34C"/>
          </a:solidFill>
          <a:ln w="25400" cap="flat" cmpd="sng" algn="ctr">
            <a:noFill/>
            <a:prstDash val="solid"/>
          </a:ln>
          <a:effectLst>
            <a:outerShdw blurRad="254000" dist="76200" algn="l" rotWithShape="0">
              <a:prstClr val="black">
                <a:alpha val="15000"/>
              </a:prstClr>
            </a:outerShdw>
          </a:effectLst>
        </p:spPr>
        <p:txBody>
          <a:bodyPr rtlCol="0" anchor="ctr"/>
          <a:lstStyle/>
          <a:p>
            <a:pPr algn="just">
              <a:defRPr/>
            </a:pPr>
            <a:r>
              <a:rPr lang="zh-TW" altLang="en-US" sz="2800" b="1" kern="0" dirty="0">
                <a:solidFill>
                  <a:prstClr val="white"/>
                </a:solidFill>
                <a:latin typeface="Microsoft YaHei UI" panose="020B0503020204020204" pitchFamily="34" charset="-122"/>
                <a:ea typeface="Microsoft YaHei UI" panose="020B0503020204020204" pitchFamily="34" charset="-122"/>
              </a:rPr>
              <a:t>水利署</a:t>
            </a:r>
            <a:r>
              <a:rPr lang="en-US" altLang="zh-TW" sz="2800" b="1" kern="0" dirty="0">
                <a:solidFill>
                  <a:prstClr val="white"/>
                </a:solidFill>
                <a:latin typeface="Microsoft YaHei UI" panose="020B0503020204020204" pitchFamily="34" charset="-122"/>
                <a:ea typeface="Microsoft YaHei UI" panose="020B0503020204020204" pitchFamily="34" charset="-122"/>
              </a:rPr>
              <a:t>2021</a:t>
            </a:r>
            <a:r>
              <a:rPr lang="zh-TW" altLang="en-US" sz="2800" b="1" kern="0" dirty="0">
                <a:solidFill>
                  <a:prstClr val="white"/>
                </a:solidFill>
                <a:latin typeface="Microsoft YaHei UI" panose="020B0503020204020204" pitchFamily="34" charset="-122"/>
                <a:ea typeface="Microsoft YaHei UI" panose="020B0503020204020204" pitchFamily="34" charset="-122"/>
              </a:rPr>
              <a:t>年輔導案</a:t>
            </a:r>
          </a:p>
        </p:txBody>
      </p:sp>
      <p:sp>
        <p:nvSpPr>
          <p:cNvPr id="37" name="橢圓 36">
            <a:extLst>
              <a:ext uri="{FF2B5EF4-FFF2-40B4-BE49-F238E27FC236}">
                <a16:creationId xmlns:a16="http://schemas.microsoft.com/office/drawing/2014/main" id="{3B3B224B-3101-7413-8B98-9C3DCEC8327C}"/>
              </a:ext>
            </a:extLst>
          </p:cNvPr>
          <p:cNvSpPr/>
          <p:nvPr/>
        </p:nvSpPr>
        <p:spPr>
          <a:xfrm>
            <a:off x="2615786" y="3863982"/>
            <a:ext cx="3223491" cy="1080000"/>
          </a:xfrm>
          <a:prstGeom prst="ellipse">
            <a:avLst/>
          </a:prstGeom>
          <a:noFill/>
          <a:ln w="12700" cap="flat" cmpd="sng" algn="ctr">
            <a:solidFill>
              <a:srgbClr val="FF99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Arial"/>
              <a:ea typeface="微软雅黑"/>
              <a:cs typeface="+mn-cs"/>
            </a:endParaRPr>
          </a:p>
        </p:txBody>
      </p:sp>
      <p:pic>
        <p:nvPicPr>
          <p:cNvPr id="38" name="圖片 37">
            <a:extLst>
              <a:ext uri="{FF2B5EF4-FFF2-40B4-BE49-F238E27FC236}">
                <a16:creationId xmlns:a16="http://schemas.microsoft.com/office/drawing/2014/main" id="{05ADE3A8-765C-1D4A-0041-698C403532BB}"/>
              </a:ext>
            </a:extLst>
          </p:cNvPr>
          <p:cNvPicPr>
            <a:picLocks/>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36366" y="4598182"/>
            <a:ext cx="2540900" cy="1800000"/>
          </a:xfrm>
          <a:prstGeom prst="rect">
            <a:avLst/>
          </a:prstGeom>
          <a:ln>
            <a:noFill/>
          </a:ln>
          <a:effectLst>
            <a:softEdge rad="112500"/>
          </a:effectLst>
        </p:spPr>
      </p:pic>
      <p:sp>
        <p:nvSpPr>
          <p:cNvPr id="39" name="矩形: 圓角 38">
            <a:extLst>
              <a:ext uri="{FF2B5EF4-FFF2-40B4-BE49-F238E27FC236}">
                <a16:creationId xmlns:a16="http://schemas.microsoft.com/office/drawing/2014/main" id="{6751CA46-7B47-F4AD-47F4-7C8C64A98BE6}"/>
              </a:ext>
            </a:extLst>
          </p:cNvPr>
          <p:cNvSpPr/>
          <p:nvPr/>
        </p:nvSpPr>
        <p:spPr>
          <a:xfrm>
            <a:off x="3350242" y="4049457"/>
            <a:ext cx="1905937" cy="460740"/>
          </a:xfrm>
          <a:prstGeom prst="roundRect">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8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南寶樹脂第一廠</a:t>
            </a:r>
          </a:p>
        </p:txBody>
      </p:sp>
      <p:sp>
        <p:nvSpPr>
          <p:cNvPr id="40" name="矩形: 圓角 23">
            <a:extLst>
              <a:ext uri="{FF2B5EF4-FFF2-40B4-BE49-F238E27FC236}">
                <a16:creationId xmlns:a16="http://schemas.microsoft.com/office/drawing/2014/main" id="{6A0D0289-EB56-296D-8B4C-60BE29E5F120}"/>
              </a:ext>
            </a:extLst>
          </p:cNvPr>
          <p:cNvSpPr/>
          <p:nvPr/>
        </p:nvSpPr>
        <p:spPr>
          <a:xfrm>
            <a:off x="2269917" y="3900018"/>
            <a:ext cx="934179" cy="539168"/>
          </a:xfrm>
          <a:prstGeom prst="ellipse">
            <a:avLst/>
          </a:prstGeom>
          <a:solidFill>
            <a:srgbClr val="E7E6E6">
              <a:lumMod val="90000"/>
            </a:srgbClr>
          </a:soli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南寶</a:t>
            </a:r>
            <a:endParaRPr kumimoji="0" lang="en-US" altLang="zh-TW" sz="1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第五廠</a:t>
            </a:r>
          </a:p>
        </p:txBody>
      </p:sp>
      <p:sp>
        <p:nvSpPr>
          <p:cNvPr id="41" name="矩形: 圓角 23">
            <a:extLst>
              <a:ext uri="{FF2B5EF4-FFF2-40B4-BE49-F238E27FC236}">
                <a16:creationId xmlns:a16="http://schemas.microsoft.com/office/drawing/2014/main" id="{83432983-9B4C-042E-74E1-F8E8BD5C12F4}"/>
              </a:ext>
            </a:extLst>
          </p:cNvPr>
          <p:cNvSpPr/>
          <p:nvPr/>
        </p:nvSpPr>
        <p:spPr>
          <a:xfrm>
            <a:off x="5218558" y="4428251"/>
            <a:ext cx="934179" cy="539168"/>
          </a:xfrm>
          <a:prstGeom prst="ellipse">
            <a:avLst/>
          </a:prstGeom>
          <a:solidFill>
            <a:srgbClr val="FF9900">
              <a:lumMod val="20000"/>
              <a:lumOff val="80000"/>
            </a:srgbClr>
          </a:soli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南寶</a:t>
            </a:r>
            <a:endParaRPr kumimoji="0" lang="en-US" altLang="zh-TW" sz="1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寶立廠</a:t>
            </a:r>
          </a:p>
        </p:txBody>
      </p:sp>
    </p:spTree>
    <p:extLst>
      <p:ext uri="{BB962C8B-B14F-4D97-AF65-F5344CB8AC3E}">
        <p14:creationId xmlns:p14="http://schemas.microsoft.com/office/powerpoint/2010/main" val="88332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23</a:t>
            </a:fld>
            <a:endParaRPr lang="en-US" dirty="0"/>
          </a:p>
        </p:txBody>
      </p:sp>
      <p:grpSp>
        <p:nvGrpSpPr>
          <p:cNvPr id="5" name="组合 1">
            <a:extLst>
              <a:ext uri="{FF2B5EF4-FFF2-40B4-BE49-F238E27FC236}">
                <a16:creationId xmlns:a16="http://schemas.microsoft.com/office/drawing/2014/main" id="{7FFACF11-5B09-37CF-7FCE-F234FC3EA35E}"/>
              </a:ext>
            </a:extLst>
          </p:cNvPr>
          <p:cNvGrpSpPr/>
          <p:nvPr/>
        </p:nvGrpSpPr>
        <p:grpSpPr>
          <a:xfrm>
            <a:off x="1332489" y="2013228"/>
            <a:ext cx="3262432" cy="1415772"/>
            <a:chOff x="3304038" y="-125467"/>
            <a:chExt cx="3262432" cy="1415772"/>
          </a:xfrm>
        </p:grpSpPr>
        <p:sp>
          <p:nvSpPr>
            <p:cNvPr id="6" name="文本框 2">
              <a:extLst>
                <a:ext uri="{FF2B5EF4-FFF2-40B4-BE49-F238E27FC236}">
                  <a16:creationId xmlns:a16="http://schemas.microsoft.com/office/drawing/2014/main" id="{6C5D9784-2536-42A2-A6D2-27A37BDA992A}"/>
                </a:ext>
              </a:extLst>
            </p:cNvPr>
            <p:cNvSpPr txBox="1"/>
            <p:nvPr/>
          </p:nvSpPr>
          <p:spPr>
            <a:xfrm>
              <a:off x="3304038" y="582419"/>
              <a:ext cx="3262432" cy="707886"/>
            </a:xfrm>
            <a:prstGeom prst="rect">
              <a:avLst/>
            </a:prstGeom>
            <a:noFill/>
          </p:spPr>
          <p:txBody>
            <a:bodyPr wrap="none" rtlCol="0">
              <a:spAutoFit/>
              <a:scene3d>
                <a:camera prst="orthographicFront"/>
                <a:lightRig rig="threePt" dir="t"/>
              </a:scene3d>
              <a:sp3d contourW="12700"/>
            </a:bodyPr>
            <a:lstStyle/>
            <a:p>
              <a:pPr>
                <a:defRPr/>
              </a:pPr>
              <a:r>
                <a:rPr lang="zh-TW" altLang="en-US" sz="4000" b="1" dirty="0">
                  <a:solidFill>
                    <a:prstClr val="black">
                      <a:lumMod val="65000"/>
                      <a:lumOff val="35000"/>
                    </a:prstClr>
                  </a:solidFill>
                  <a:latin typeface="微软雅黑"/>
                  <a:ea typeface="微软雅黑"/>
                </a:rPr>
                <a:t>節水潛力評估</a:t>
              </a:r>
              <a:endParaRPr lang="zh-CN" altLang="en-US" sz="4000" b="1" dirty="0">
                <a:solidFill>
                  <a:prstClr val="black">
                    <a:lumMod val="65000"/>
                    <a:lumOff val="35000"/>
                  </a:prstClr>
                </a:solidFill>
                <a:latin typeface="微软雅黑"/>
                <a:ea typeface="微软雅黑"/>
              </a:endParaRPr>
            </a:p>
          </p:txBody>
        </p:sp>
        <p:sp>
          <p:nvSpPr>
            <p:cNvPr id="7" name="文本框 4">
              <a:extLst>
                <a:ext uri="{FF2B5EF4-FFF2-40B4-BE49-F238E27FC236}">
                  <a16:creationId xmlns:a16="http://schemas.microsoft.com/office/drawing/2014/main" id="{BADC415A-567B-7583-0392-1D5AA0A09FC9}"/>
                </a:ext>
              </a:extLst>
            </p:cNvPr>
            <p:cNvSpPr txBox="1"/>
            <p:nvPr/>
          </p:nvSpPr>
          <p:spPr>
            <a:xfrm>
              <a:off x="3304038" y="-125467"/>
              <a:ext cx="2324482" cy="707886"/>
            </a:xfrm>
            <a:prstGeom prst="rect">
              <a:avLst/>
            </a:prstGeom>
            <a:noFill/>
          </p:spPr>
          <p:txBody>
            <a:bodyPr wrap="none" rtlCol="0">
              <a:spAutoFit/>
              <a:scene3d>
                <a:camera prst="orthographicFront"/>
                <a:lightRig rig="threePt" dir="t"/>
              </a:scene3d>
              <a:sp3d contourW="12700"/>
            </a:bodyPr>
            <a:lstStyle/>
            <a:p>
              <a:pPr>
                <a:defRPr/>
              </a:pPr>
              <a:r>
                <a:rPr lang="en-US" altLang="zh-CN" sz="4000" b="1" dirty="0">
                  <a:solidFill>
                    <a:srgbClr val="FF9900"/>
                  </a:solidFill>
                  <a:latin typeface="微软雅黑"/>
                  <a:ea typeface="微软雅黑"/>
                </a:rPr>
                <a:t>PART 03</a:t>
              </a:r>
              <a:endParaRPr lang="zh-CN" altLang="en-US" sz="4000" b="1" dirty="0">
                <a:solidFill>
                  <a:srgbClr val="FF9900"/>
                </a:solidFill>
                <a:latin typeface="微软雅黑"/>
                <a:ea typeface="微软雅黑"/>
              </a:endParaRPr>
            </a:p>
          </p:txBody>
        </p:sp>
      </p:grpSp>
    </p:spTree>
    <p:extLst>
      <p:ext uri="{BB962C8B-B14F-4D97-AF65-F5344CB8AC3E}">
        <p14:creationId xmlns:p14="http://schemas.microsoft.com/office/powerpoint/2010/main" val="168976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24</a:t>
            </a:fld>
            <a:endParaRPr lang="en-US" dirty="0"/>
          </a:p>
        </p:txBody>
      </p:sp>
      <p:sp>
        <p:nvSpPr>
          <p:cNvPr id="2" name="TextBox 11">
            <a:extLst>
              <a:ext uri="{FF2B5EF4-FFF2-40B4-BE49-F238E27FC236}">
                <a16:creationId xmlns:a16="http://schemas.microsoft.com/office/drawing/2014/main" id="{91C0E407-F49B-DC7F-58A0-81548B820DAF}"/>
              </a:ext>
            </a:extLst>
          </p:cNvPr>
          <p:cNvSpPr txBox="1"/>
          <p:nvPr/>
        </p:nvSpPr>
        <p:spPr>
          <a:xfrm>
            <a:off x="961003" y="375416"/>
            <a:ext cx="8667503" cy="492443"/>
          </a:xfrm>
          <a:prstGeom prst="rect">
            <a:avLst/>
          </a:prstGeom>
          <a:noFill/>
        </p:spPr>
        <p:txBody>
          <a:bodyPr wrap="square" lIns="0" tIns="0" rIns="0" bIns="0" rtlCol="0">
            <a:spAutoFit/>
            <a:scene3d>
              <a:camera prst="orthographicFront"/>
              <a:lightRig rig="threePt" dir="t"/>
            </a:scene3d>
            <a:sp3d contourW="12700"/>
          </a:bodyPr>
          <a:lstStyle/>
          <a:p>
            <a:r>
              <a:rPr lang="zh-TW" altLang="en-US" sz="3200" b="1" dirty="0">
                <a:solidFill>
                  <a:prstClr val="black">
                    <a:lumMod val="75000"/>
                    <a:lumOff val="25000"/>
                  </a:prstClr>
                </a:solidFill>
                <a:latin typeface="Arial"/>
                <a:ea typeface="微软雅黑"/>
              </a:rPr>
              <a:t>節水潛力評估步驟</a:t>
            </a:r>
            <a:r>
              <a:rPr lang="en-US" altLang="zh-TW" sz="2400" b="1" dirty="0">
                <a:solidFill>
                  <a:prstClr val="black">
                    <a:lumMod val="75000"/>
                    <a:lumOff val="25000"/>
                  </a:prstClr>
                </a:solidFill>
                <a:latin typeface="Arial"/>
                <a:ea typeface="微软雅黑"/>
              </a:rPr>
              <a:t>(1/20)</a:t>
            </a:r>
            <a:endParaRPr lang="en-US" altLang="zh-TW" sz="2400" b="1" dirty="0">
              <a:solidFill>
                <a:srgbClr val="0070C0"/>
              </a:solidFill>
              <a:latin typeface="Arial"/>
              <a:ea typeface="微软雅黑"/>
            </a:endParaRPr>
          </a:p>
        </p:txBody>
      </p:sp>
      <p:grpSp>
        <p:nvGrpSpPr>
          <p:cNvPr id="51" name="群組 50">
            <a:extLst>
              <a:ext uri="{FF2B5EF4-FFF2-40B4-BE49-F238E27FC236}">
                <a16:creationId xmlns:a16="http://schemas.microsoft.com/office/drawing/2014/main" id="{080551AF-3D9F-EC9C-90BB-E0F4401FAA60}"/>
              </a:ext>
            </a:extLst>
          </p:cNvPr>
          <p:cNvGrpSpPr/>
          <p:nvPr/>
        </p:nvGrpSpPr>
        <p:grpSpPr>
          <a:xfrm>
            <a:off x="1369155" y="791368"/>
            <a:ext cx="9453690" cy="5840744"/>
            <a:chOff x="1206607" y="908964"/>
            <a:chExt cx="9453690" cy="5840744"/>
          </a:xfrm>
        </p:grpSpPr>
        <p:grpSp>
          <p:nvGrpSpPr>
            <p:cNvPr id="3" name="群組 2">
              <a:extLst>
                <a:ext uri="{FF2B5EF4-FFF2-40B4-BE49-F238E27FC236}">
                  <a16:creationId xmlns:a16="http://schemas.microsoft.com/office/drawing/2014/main" id="{F94F2B4E-E90A-C862-0A1C-1AD544F6250E}"/>
                </a:ext>
              </a:extLst>
            </p:cNvPr>
            <p:cNvGrpSpPr/>
            <p:nvPr/>
          </p:nvGrpSpPr>
          <p:grpSpPr>
            <a:xfrm>
              <a:off x="1206607" y="1684540"/>
              <a:ext cx="3073683" cy="5065168"/>
              <a:chOff x="1108636" y="1204210"/>
              <a:chExt cx="3073683" cy="5065168"/>
            </a:xfrm>
          </p:grpSpPr>
          <p:grpSp>
            <p:nvGrpSpPr>
              <p:cNvPr id="4" name="群組 3">
                <a:extLst>
                  <a:ext uri="{FF2B5EF4-FFF2-40B4-BE49-F238E27FC236}">
                    <a16:creationId xmlns:a16="http://schemas.microsoft.com/office/drawing/2014/main" id="{8F943A42-9B06-DBC4-A1CF-D08A89FF7366}"/>
                  </a:ext>
                </a:extLst>
              </p:cNvPr>
              <p:cNvGrpSpPr/>
              <p:nvPr/>
            </p:nvGrpSpPr>
            <p:grpSpPr>
              <a:xfrm>
                <a:off x="1195764" y="1375258"/>
                <a:ext cx="877945" cy="584775"/>
                <a:chOff x="450021" y="1289018"/>
                <a:chExt cx="877945" cy="584775"/>
              </a:xfrm>
            </p:grpSpPr>
            <p:grpSp>
              <p:nvGrpSpPr>
                <p:cNvPr id="40" name="Google Shape;2359;p45">
                  <a:extLst>
                    <a:ext uri="{FF2B5EF4-FFF2-40B4-BE49-F238E27FC236}">
                      <a16:creationId xmlns:a16="http://schemas.microsoft.com/office/drawing/2014/main" id="{B37A7606-4B94-7099-09BF-8DFA0F3FEF27}"/>
                    </a:ext>
                  </a:extLst>
                </p:cNvPr>
                <p:cNvGrpSpPr/>
                <p:nvPr/>
              </p:nvGrpSpPr>
              <p:grpSpPr>
                <a:xfrm rot="5400000">
                  <a:off x="700132" y="1178601"/>
                  <a:ext cx="461666" cy="794002"/>
                  <a:chOff x="4879175" y="1187475"/>
                  <a:chExt cx="645625" cy="1873475"/>
                </a:xfrm>
              </p:grpSpPr>
              <p:sp>
                <p:nvSpPr>
                  <p:cNvPr id="42" name="Google Shape;2360;p45">
                    <a:extLst>
                      <a:ext uri="{FF2B5EF4-FFF2-40B4-BE49-F238E27FC236}">
                        <a16:creationId xmlns:a16="http://schemas.microsoft.com/office/drawing/2014/main" id="{1067B026-3911-ABC0-1EBC-219F77DE4B76}"/>
                      </a:ext>
                    </a:extLst>
                  </p:cNvPr>
                  <p:cNvSpPr/>
                  <p:nvPr/>
                </p:nvSpPr>
                <p:spPr>
                  <a:xfrm>
                    <a:off x="5067000" y="1187475"/>
                    <a:ext cx="269700" cy="175650"/>
                  </a:xfrm>
                  <a:custGeom>
                    <a:avLst/>
                    <a:gdLst/>
                    <a:ahLst/>
                    <a:cxnLst/>
                    <a:rect l="l" t="t" r="r" b="b"/>
                    <a:pathLst>
                      <a:path w="10788" h="7026" extrusionOk="0">
                        <a:moveTo>
                          <a:pt x="655" y="1"/>
                        </a:moveTo>
                        <a:cubicBezTo>
                          <a:pt x="274" y="1"/>
                          <a:pt x="0" y="298"/>
                          <a:pt x="0" y="655"/>
                        </a:cubicBezTo>
                        <a:lnTo>
                          <a:pt x="0" y="6370"/>
                        </a:lnTo>
                        <a:cubicBezTo>
                          <a:pt x="0" y="6740"/>
                          <a:pt x="298" y="7025"/>
                          <a:pt x="655" y="7025"/>
                        </a:cubicBezTo>
                        <a:lnTo>
                          <a:pt x="10132" y="7025"/>
                        </a:lnTo>
                        <a:cubicBezTo>
                          <a:pt x="10490" y="7025"/>
                          <a:pt x="10787" y="6728"/>
                          <a:pt x="10787" y="6370"/>
                        </a:cubicBezTo>
                        <a:lnTo>
                          <a:pt x="10787" y="655"/>
                        </a:lnTo>
                        <a:cubicBezTo>
                          <a:pt x="10787" y="286"/>
                          <a:pt x="10490" y="1"/>
                          <a:pt x="10132" y="1"/>
                        </a:cubicBezTo>
                        <a:close/>
                      </a:path>
                    </a:pathLst>
                  </a:custGeom>
                  <a:solidFill>
                    <a:srgbClr val="235233"/>
                  </a:solidFill>
                  <a:ln>
                    <a:noFill/>
                  </a:ln>
                </p:spPr>
                <p:txBody>
                  <a:bodyPr spcFirstLastPara="1" wrap="square" lIns="91425" tIns="91425" rIns="91425" bIns="91425" anchor="ctr" anchorCtr="0">
                    <a:noAutofit/>
                  </a:bodyPr>
                  <a:lstStyle/>
                  <a:p>
                    <a:pPr defTabSz="457200">
                      <a:buClr>
                        <a:srgbClr val="000000"/>
                      </a:buClr>
                      <a:defRPr/>
                    </a:pPr>
                    <a:endParaRPr sz="1400" kern="0">
                      <a:solidFill>
                        <a:srgbClr val="000000"/>
                      </a:solidFill>
                      <a:latin typeface="Arial"/>
                      <a:ea typeface="微软雅黑"/>
                      <a:cs typeface="Arial"/>
                      <a:sym typeface="Arial"/>
                    </a:endParaRPr>
                  </a:p>
                </p:txBody>
              </p:sp>
              <p:sp>
                <p:nvSpPr>
                  <p:cNvPr id="43" name="Google Shape;2361;p45">
                    <a:extLst>
                      <a:ext uri="{FF2B5EF4-FFF2-40B4-BE49-F238E27FC236}">
                        <a16:creationId xmlns:a16="http://schemas.microsoft.com/office/drawing/2014/main" id="{8F305AAE-46D6-F6D4-2A7D-96EE7CDFD493}"/>
                      </a:ext>
                    </a:extLst>
                  </p:cNvPr>
                  <p:cNvSpPr/>
                  <p:nvPr/>
                </p:nvSpPr>
                <p:spPr>
                  <a:xfrm>
                    <a:off x="4879175" y="1363100"/>
                    <a:ext cx="645625" cy="1697850"/>
                  </a:xfrm>
                  <a:custGeom>
                    <a:avLst/>
                    <a:gdLst/>
                    <a:ahLst/>
                    <a:cxnLst/>
                    <a:rect l="l" t="t" r="r" b="b"/>
                    <a:pathLst>
                      <a:path w="25825" h="67914" extrusionOk="0">
                        <a:moveTo>
                          <a:pt x="8608" y="0"/>
                        </a:moveTo>
                        <a:lnTo>
                          <a:pt x="8608" y="500"/>
                        </a:lnTo>
                        <a:cubicBezTo>
                          <a:pt x="8608" y="941"/>
                          <a:pt x="8358" y="1322"/>
                          <a:pt x="7954" y="1489"/>
                        </a:cubicBezTo>
                        <a:cubicBezTo>
                          <a:pt x="3274" y="3441"/>
                          <a:pt x="0" y="8037"/>
                          <a:pt x="0" y="13407"/>
                        </a:cubicBezTo>
                        <a:lnTo>
                          <a:pt x="0" y="63651"/>
                        </a:lnTo>
                        <a:lnTo>
                          <a:pt x="143" y="63651"/>
                        </a:lnTo>
                        <a:cubicBezTo>
                          <a:pt x="143" y="66008"/>
                          <a:pt x="2191" y="67913"/>
                          <a:pt x="4715" y="67913"/>
                        </a:cubicBezTo>
                        <a:cubicBezTo>
                          <a:pt x="6358" y="67913"/>
                          <a:pt x="7811" y="67092"/>
                          <a:pt x="8608" y="65877"/>
                        </a:cubicBezTo>
                        <a:cubicBezTo>
                          <a:pt x="9418" y="67092"/>
                          <a:pt x="10859" y="67913"/>
                          <a:pt x="12514" y="67913"/>
                        </a:cubicBezTo>
                        <a:cubicBezTo>
                          <a:pt x="14562" y="67913"/>
                          <a:pt x="16300" y="66651"/>
                          <a:pt x="16883" y="64901"/>
                        </a:cubicBezTo>
                        <a:cubicBezTo>
                          <a:pt x="17467" y="66651"/>
                          <a:pt x="19193" y="67913"/>
                          <a:pt x="21265" y="67913"/>
                        </a:cubicBezTo>
                        <a:cubicBezTo>
                          <a:pt x="23789" y="67913"/>
                          <a:pt x="25825" y="66008"/>
                          <a:pt x="25825" y="63651"/>
                        </a:cubicBezTo>
                        <a:lnTo>
                          <a:pt x="25825" y="13407"/>
                        </a:lnTo>
                        <a:cubicBezTo>
                          <a:pt x="25825" y="8037"/>
                          <a:pt x="22551" y="3441"/>
                          <a:pt x="17883" y="1489"/>
                        </a:cubicBezTo>
                        <a:cubicBezTo>
                          <a:pt x="17467" y="1322"/>
                          <a:pt x="17217" y="941"/>
                          <a:pt x="17217" y="500"/>
                        </a:cubicBezTo>
                        <a:lnTo>
                          <a:pt x="17217" y="0"/>
                        </a:lnTo>
                        <a:close/>
                      </a:path>
                    </a:pathLst>
                  </a:custGeom>
                  <a:solidFill>
                    <a:srgbClr val="5B9BD5">
                      <a:lumMod val="60000"/>
                      <a:lumOff val="40000"/>
                    </a:srgbClr>
                  </a:solidFill>
                  <a:ln>
                    <a:noFill/>
                  </a:ln>
                </p:spPr>
                <p:txBody>
                  <a:bodyPr spcFirstLastPara="1" wrap="square" lIns="91425" tIns="91425" rIns="91425" bIns="91425" anchor="ctr" anchorCtr="0">
                    <a:noAutofit/>
                  </a:bodyPr>
                  <a:lstStyle/>
                  <a:p>
                    <a:pPr defTabSz="457200">
                      <a:buClr>
                        <a:srgbClr val="000000"/>
                      </a:buClr>
                      <a:defRPr/>
                    </a:pPr>
                    <a:endParaRPr sz="1400" kern="0">
                      <a:solidFill>
                        <a:srgbClr val="000000"/>
                      </a:solidFill>
                      <a:latin typeface="Arial"/>
                      <a:ea typeface="微软雅黑"/>
                      <a:cs typeface="Arial"/>
                      <a:sym typeface="Arial"/>
                    </a:endParaRPr>
                  </a:p>
                </p:txBody>
              </p:sp>
            </p:grpSp>
            <p:sp>
              <p:nvSpPr>
                <p:cNvPr id="41" name="文字方塊 40">
                  <a:extLst>
                    <a:ext uri="{FF2B5EF4-FFF2-40B4-BE49-F238E27FC236}">
                      <a16:creationId xmlns:a16="http://schemas.microsoft.com/office/drawing/2014/main" id="{1B05A2EF-5409-274E-7F03-A06AAB200D7B}"/>
                    </a:ext>
                  </a:extLst>
                </p:cNvPr>
                <p:cNvSpPr txBox="1"/>
                <p:nvPr/>
              </p:nvSpPr>
              <p:spPr>
                <a:xfrm>
                  <a:off x="450021" y="1289018"/>
                  <a:ext cx="863013" cy="584775"/>
                </a:xfrm>
                <a:prstGeom prst="rect">
                  <a:avLst/>
                </a:prstGeom>
                <a:noFill/>
              </p:spPr>
              <p:txBody>
                <a:bodyPr wrap="square">
                  <a:spAutoFit/>
                </a:bodyPr>
                <a:lstStyle/>
                <a:p>
                  <a:pPr algn="ctr" defTabSz="457200">
                    <a:defRPr/>
                  </a:pPr>
                  <a:r>
                    <a:rPr lang="en-US" altLang="zh-TW" sz="3200" b="1" kern="0" dirty="0">
                      <a:solidFill>
                        <a:prstClr val="white"/>
                      </a:solidFill>
                      <a:latin typeface="微軟正黑體" panose="020B0604030504040204" pitchFamily="34" charset="-120"/>
                      <a:ea typeface="微軟正黑體" panose="020B0604030504040204" pitchFamily="34" charset="-120"/>
                    </a:rPr>
                    <a:t>01</a:t>
                  </a:r>
                </a:p>
              </p:txBody>
            </p:sp>
          </p:grpSp>
          <p:grpSp>
            <p:nvGrpSpPr>
              <p:cNvPr id="6" name="群組 5">
                <a:extLst>
                  <a:ext uri="{FF2B5EF4-FFF2-40B4-BE49-F238E27FC236}">
                    <a16:creationId xmlns:a16="http://schemas.microsoft.com/office/drawing/2014/main" id="{3A633589-B82C-41CF-FF0E-3CBF44F0C6E2}"/>
                  </a:ext>
                </a:extLst>
              </p:cNvPr>
              <p:cNvGrpSpPr/>
              <p:nvPr/>
            </p:nvGrpSpPr>
            <p:grpSpPr>
              <a:xfrm>
                <a:off x="1175615" y="2138415"/>
                <a:ext cx="877947" cy="584775"/>
                <a:chOff x="450020" y="2324285"/>
                <a:chExt cx="877947" cy="584775"/>
              </a:xfrm>
            </p:grpSpPr>
            <p:grpSp>
              <p:nvGrpSpPr>
                <p:cNvPr id="36" name="Google Shape;2359;p45">
                  <a:extLst>
                    <a:ext uri="{FF2B5EF4-FFF2-40B4-BE49-F238E27FC236}">
                      <a16:creationId xmlns:a16="http://schemas.microsoft.com/office/drawing/2014/main" id="{5DA35E15-DDCB-5DBE-1345-D8C3AE2367F2}"/>
                    </a:ext>
                  </a:extLst>
                </p:cNvPr>
                <p:cNvGrpSpPr/>
                <p:nvPr/>
              </p:nvGrpSpPr>
              <p:grpSpPr>
                <a:xfrm rot="5400000">
                  <a:off x="700133" y="2243033"/>
                  <a:ext cx="461666" cy="794002"/>
                  <a:chOff x="4879175" y="1187475"/>
                  <a:chExt cx="645625" cy="1873475"/>
                </a:xfrm>
              </p:grpSpPr>
              <p:sp>
                <p:nvSpPr>
                  <p:cNvPr id="38" name="Google Shape;2360;p45">
                    <a:extLst>
                      <a:ext uri="{FF2B5EF4-FFF2-40B4-BE49-F238E27FC236}">
                        <a16:creationId xmlns:a16="http://schemas.microsoft.com/office/drawing/2014/main" id="{C3BE31BE-2001-F671-B872-42170473A374}"/>
                      </a:ext>
                    </a:extLst>
                  </p:cNvPr>
                  <p:cNvSpPr/>
                  <p:nvPr/>
                </p:nvSpPr>
                <p:spPr>
                  <a:xfrm>
                    <a:off x="5067000" y="1187475"/>
                    <a:ext cx="269700" cy="175650"/>
                  </a:xfrm>
                  <a:custGeom>
                    <a:avLst/>
                    <a:gdLst/>
                    <a:ahLst/>
                    <a:cxnLst/>
                    <a:rect l="l" t="t" r="r" b="b"/>
                    <a:pathLst>
                      <a:path w="10788" h="7026" extrusionOk="0">
                        <a:moveTo>
                          <a:pt x="655" y="1"/>
                        </a:moveTo>
                        <a:cubicBezTo>
                          <a:pt x="274" y="1"/>
                          <a:pt x="0" y="298"/>
                          <a:pt x="0" y="655"/>
                        </a:cubicBezTo>
                        <a:lnTo>
                          <a:pt x="0" y="6370"/>
                        </a:lnTo>
                        <a:cubicBezTo>
                          <a:pt x="0" y="6740"/>
                          <a:pt x="298" y="7025"/>
                          <a:pt x="655" y="7025"/>
                        </a:cubicBezTo>
                        <a:lnTo>
                          <a:pt x="10132" y="7025"/>
                        </a:lnTo>
                        <a:cubicBezTo>
                          <a:pt x="10490" y="7025"/>
                          <a:pt x="10787" y="6728"/>
                          <a:pt x="10787" y="6370"/>
                        </a:cubicBezTo>
                        <a:lnTo>
                          <a:pt x="10787" y="655"/>
                        </a:lnTo>
                        <a:cubicBezTo>
                          <a:pt x="10787" y="286"/>
                          <a:pt x="10490" y="1"/>
                          <a:pt x="10132" y="1"/>
                        </a:cubicBezTo>
                        <a:close/>
                      </a:path>
                    </a:pathLst>
                  </a:custGeom>
                  <a:solidFill>
                    <a:srgbClr val="235233"/>
                  </a:solidFill>
                  <a:ln>
                    <a:noFill/>
                  </a:ln>
                </p:spPr>
                <p:txBody>
                  <a:bodyPr spcFirstLastPara="1" wrap="square" lIns="91425" tIns="91425" rIns="91425" bIns="91425" anchor="ctr" anchorCtr="0">
                    <a:noAutofit/>
                  </a:bodyPr>
                  <a:lstStyle/>
                  <a:p>
                    <a:pPr defTabSz="457200">
                      <a:buClr>
                        <a:srgbClr val="000000"/>
                      </a:buClr>
                      <a:defRPr/>
                    </a:pPr>
                    <a:endParaRPr sz="1400" kern="0">
                      <a:solidFill>
                        <a:srgbClr val="000000"/>
                      </a:solidFill>
                      <a:latin typeface="Arial"/>
                      <a:ea typeface="微软雅黑"/>
                      <a:cs typeface="Arial"/>
                      <a:sym typeface="Arial"/>
                    </a:endParaRPr>
                  </a:p>
                </p:txBody>
              </p:sp>
              <p:sp>
                <p:nvSpPr>
                  <p:cNvPr id="39" name="Google Shape;2361;p45">
                    <a:extLst>
                      <a:ext uri="{FF2B5EF4-FFF2-40B4-BE49-F238E27FC236}">
                        <a16:creationId xmlns:a16="http://schemas.microsoft.com/office/drawing/2014/main" id="{5EEA27A4-D245-DAC1-4790-9BC0C904873D}"/>
                      </a:ext>
                    </a:extLst>
                  </p:cNvPr>
                  <p:cNvSpPr/>
                  <p:nvPr/>
                </p:nvSpPr>
                <p:spPr>
                  <a:xfrm>
                    <a:off x="4879175" y="1363100"/>
                    <a:ext cx="645625" cy="1697850"/>
                  </a:xfrm>
                  <a:custGeom>
                    <a:avLst/>
                    <a:gdLst/>
                    <a:ahLst/>
                    <a:cxnLst/>
                    <a:rect l="l" t="t" r="r" b="b"/>
                    <a:pathLst>
                      <a:path w="25825" h="67914" extrusionOk="0">
                        <a:moveTo>
                          <a:pt x="8608" y="0"/>
                        </a:moveTo>
                        <a:lnTo>
                          <a:pt x="8608" y="500"/>
                        </a:lnTo>
                        <a:cubicBezTo>
                          <a:pt x="8608" y="941"/>
                          <a:pt x="8358" y="1322"/>
                          <a:pt x="7954" y="1489"/>
                        </a:cubicBezTo>
                        <a:cubicBezTo>
                          <a:pt x="3274" y="3441"/>
                          <a:pt x="0" y="8037"/>
                          <a:pt x="0" y="13407"/>
                        </a:cubicBezTo>
                        <a:lnTo>
                          <a:pt x="0" y="63651"/>
                        </a:lnTo>
                        <a:lnTo>
                          <a:pt x="143" y="63651"/>
                        </a:lnTo>
                        <a:cubicBezTo>
                          <a:pt x="143" y="66008"/>
                          <a:pt x="2191" y="67913"/>
                          <a:pt x="4715" y="67913"/>
                        </a:cubicBezTo>
                        <a:cubicBezTo>
                          <a:pt x="6358" y="67913"/>
                          <a:pt x="7811" y="67092"/>
                          <a:pt x="8608" y="65877"/>
                        </a:cubicBezTo>
                        <a:cubicBezTo>
                          <a:pt x="9418" y="67092"/>
                          <a:pt x="10859" y="67913"/>
                          <a:pt x="12514" y="67913"/>
                        </a:cubicBezTo>
                        <a:cubicBezTo>
                          <a:pt x="14562" y="67913"/>
                          <a:pt x="16300" y="66651"/>
                          <a:pt x="16883" y="64901"/>
                        </a:cubicBezTo>
                        <a:cubicBezTo>
                          <a:pt x="17467" y="66651"/>
                          <a:pt x="19193" y="67913"/>
                          <a:pt x="21265" y="67913"/>
                        </a:cubicBezTo>
                        <a:cubicBezTo>
                          <a:pt x="23789" y="67913"/>
                          <a:pt x="25825" y="66008"/>
                          <a:pt x="25825" y="63651"/>
                        </a:cubicBezTo>
                        <a:lnTo>
                          <a:pt x="25825" y="13407"/>
                        </a:lnTo>
                        <a:cubicBezTo>
                          <a:pt x="25825" y="8037"/>
                          <a:pt x="22551" y="3441"/>
                          <a:pt x="17883" y="1489"/>
                        </a:cubicBezTo>
                        <a:cubicBezTo>
                          <a:pt x="17467" y="1322"/>
                          <a:pt x="17217" y="941"/>
                          <a:pt x="17217" y="500"/>
                        </a:cubicBezTo>
                        <a:lnTo>
                          <a:pt x="17217" y="0"/>
                        </a:lnTo>
                        <a:close/>
                      </a:path>
                    </a:pathLst>
                  </a:custGeom>
                  <a:solidFill>
                    <a:srgbClr val="A5A5A5">
                      <a:lumMod val="75000"/>
                    </a:srgbClr>
                  </a:solidFill>
                  <a:ln>
                    <a:noFill/>
                  </a:ln>
                </p:spPr>
                <p:txBody>
                  <a:bodyPr spcFirstLastPara="1" wrap="square" lIns="91425" tIns="91425" rIns="91425" bIns="91425" anchor="ctr" anchorCtr="0">
                    <a:noAutofit/>
                  </a:bodyPr>
                  <a:lstStyle/>
                  <a:p>
                    <a:pPr defTabSz="457200">
                      <a:buClr>
                        <a:srgbClr val="000000"/>
                      </a:buClr>
                      <a:defRPr/>
                    </a:pPr>
                    <a:endParaRPr sz="1400" kern="0" dirty="0">
                      <a:solidFill>
                        <a:srgbClr val="000000"/>
                      </a:solidFill>
                      <a:latin typeface="Arial"/>
                      <a:ea typeface="微软雅黑"/>
                      <a:cs typeface="Arial"/>
                      <a:sym typeface="Arial"/>
                    </a:endParaRPr>
                  </a:p>
                </p:txBody>
              </p:sp>
            </p:grpSp>
            <p:sp>
              <p:nvSpPr>
                <p:cNvPr id="37" name="文字方塊 36">
                  <a:extLst>
                    <a:ext uri="{FF2B5EF4-FFF2-40B4-BE49-F238E27FC236}">
                      <a16:creationId xmlns:a16="http://schemas.microsoft.com/office/drawing/2014/main" id="{B80F9473-11B0-791C-C1D2-4EFCB676B6BC}"/>
                    </a:ext>
                  </a:extLst>
                </p:cNvPr>
                <p:cNvSpPr txBox="1"/>
                <p:nvPr/>
              </p:nvSpPr>
              <p:spPr>
                <a:xfrm>
                  <a:off x="450020" y="2324285"/>
                  <a:ext cx="863013" cy="584775"/>
                </a:xfrm>
                <a:prstGeom prst="rect">
                  <a:avLst/>
                </a:prstGeom>
                <a:noFill/>
              </p:spPr>
              <p:txBody>
                <a:bodyPr wrap="square">
                  <a:spAutoFit/>
                </a:bodyPr>
                <a:lstStyle/>
                <a:p>
                  <a:pPr algn="ctr" defTabSz="457200">
                    <a:defRPr/>
                  </a:pPr>
                  <a:r>
                    <a:rPr lang="en-US" altLang="zh-TW" sz="3200" b="1" kern="0" dirty="0">
                      <a:solidFill>
                        <a:prstClr val="white"/>
                      </a:solidFill>
                      <a:latin typeface="微軟正黑體" panose="020B0604030504040204" pitchFamily="34" charset="-120"/>
                      <a:ea typeface="微軟正黑體" panose="020B0604030504040204" pitchFamily="34" charset="-120"/>
                    </a:rPr>
                    <a:t>02</a:t>
                  </a:r>
                </a:p>
              </p:txBody>
            </p:sp>
          </p:grpSp>
          <p:grpSp>
            <p:nvGrpSpPr>
              <p:cNvPr id="7" name="群組 6">
                <a:extLst>
                  <a:ext uri="{FF2B5EF4-FFF2-40B4-BE49-F238E27FC236}">
                    <a16:creationId xmlns:a16="http://schemas.microsoft.com/office/drawing/2014/main" id="{0730339D-125F-1E3D-978A-2D33C523FA5A}"/>
                  </a:ext>
                </a:extLst>
              </p:cNvPr>
              <p:cNvGrpSpPr/>
              <p:nvPr/>
            </p:nvGrpSpPr>
            <p:grpSpPr>
              <a:xfrm>
                <a:off x="1148811" y="2949345"/>
                <a:ext cx="890627" cy="584775"/>
                <a:chOff x="437341" y="3507971"/>
                <a:chExt cx="890627" cy="584775"/>
              </a:xfrm>
            </p:grpSpPr>
            <p:grpSp>
              <p:nvGrpSpPr>
                <p:cNvPr id="32" name="Google Shape;2359;p45">
                  <a:extLst>
                    <a:ext uri="{FF2B5EF4-FFF2-40B4-BE49-F238E27FC236}">
                      <a16:creationId xmlns:a16="http://schemas.microsoft.com/office/drawing/2014/main" id="{CEB7B981-AAF6-F4A2-BACF-82C855745083}"/>
                    </a:ext>
                  </a:extLst>
                </p:cNvPr>
                <p:cNvGrpSpPr/>
                <p:nvPr/>
              </p:nvGrpSpPr>
              <p:grpSpPr>
                <a:xfrm rot="5400000">
                  <a:off x="700134" y="3395497"/>
                  <a:ext cx="461666" cy="794002"/>
                  <a:chOff x="4879175" y="1187475"/>
                  <a:chExt cx="645625" cy="1873475"/>
                </a:xfrm>
              </p:grpSpPr>
              <p:sp>
                <p:nvSpPr>
                  <p:cNvPr id="34" name="Google Shape;2360;p45">
                    <a:extLst>
                      <a:ext uri="{FF2B5EF4-FFF2-40B4-BE49-F238E27FC236}">
                        <a16:creationId xmlns:a16="http://schemas.microsoft.com/office/drawing/2014/main" id="{41575FE6-D197-1E38-948E-5AD086F8A891}"/>
                      </a:ext>
                    </a:extLst>
                  </p:cNvPr>
                  <p:cNvSpPr/>
                  <p:nvPr/>
                </p:nvSpPr>
                <p:spPr>
                  <a:xfrm>
                    <a:off x="5067000" y="1187475"/>
                    <a:ext cx="269700" cy="175650"/>
                  </a:xfrm>
                  <a:custGeom>
                    <a:avLst/>
                    <a:gdLst/>
                    <a:ahLst/>
                    <a:cxnLst/>
                    <a:rect l="l" t="t" r="r" b="b"/>
                    <a:pathLst>
                      <a:path w="10788" h="7026" extrusionOk="0">
                        <a:moveTo>
                          <a:pt x="655" y="1"/>
                        </a:moveTo>
                        <a:cubicBezTo>
                          <a:pt x="274" y="1"/>
                          <a:pt x="0" y="298"/>
                          <a:pt x="0" y="655"/>
                        </a:cubicBezTo>
                        <a:lnTo>
                          <a:pt x="0" y="6370"/>
                        </a:lnTo>
                        <a:cubicBezTo>
                          <a:pt x="0" y="6740"/>
                          <a:pt x="298" y="7025"/>
                          <a:pt x="655" y="7025"/>
                        </a:cubicBezTo>
                        <a:lnTo>
                          <a:pt x="10132" y="7025"/>
                        </a:lnTo>
                        <a:cubicBezTo>
                          <a:pt x="10490" y="7025"/>
                          <a:pt x="10787" y="6728"/>
                          <a:pt x="10787" y="6370"/>
                        </a:cubicBezTo>
                        <a:lnTo>
                          <a:pt x="10787" y="655"/>
                        </a:lnTo>
                        <a:cubicBezTo>
                          <a:pt x="10787" y="286"/>
                          <a:pt x="10490" y="1"/>
                          <a:pt x="10132" y="1"/>
                        </a:cubicBezTo>
                        <a:close/>
                      </a:path>
                    </a:pathLst>
                  </a:custGeom>
                  <a:solidFill>
                    <a:srgbClr val="235233"/>
                  </a:solidFill>
                  <a:ln>
                    <a:noFill/>
                  </a:ln>
                </p:spPr>
                <p:txBody>
                  <a:bodyPr spcFirstLastPara="1" wrap="square" lIns="91425" tIns="91425" rIns="91425" bIns="91425" anchor="ctr" anchorCtr="0">
                    <a:noAutofit/>
                  </a:bodyPr>
                  <a:lstStyle/>
                  <a:p>
                    <a:pPr defTabSz="457200">
                      <a:buClr>
                        <a:srgbClr val="000000"/>
                      </a:buClr>
                      <a:defRPr/>
                    </a:pPr>
                    <a:endParaRPr sz="1400" kern="0">
                      <a:solidFill>
                        <a:srgbClr val="000000"/>
                      </a:solidFill>
                      <a:latin typeface="Arial"/>
                      <a:ea typeface="微软雅黑"/>
                      <a:cs typeface="Arial"/>
                      <a:sym typeface="Arial"/>
                    </a:endParaRPr>
                  </a:p>
                </p:txBody>
              </p:sp>
              <p:sp>
                <p:nvSpPr>
                  <p:cNvPr id="35" name="Google Shape;2361;p45">
                    <a:extLst>
                      <a:ext uri="{FF2B5EF4-FFF2-40B4-BE49-F238E27FC236}">
                        <a16:creationId xmlns:a16="http://schemas.microsoft.com/office/drawing/2014/main" id="{C60EF7EB-EFCC-4E57-3A1C-993FAF54FB68}"/>
                      </a:ext>
                    </a:extLst>
                  </p:cNvPr>
                  <p:cNvSpPr/>
                  <p:nvPr/>
                </p:nvSpPr>
                <p:spPr>
                  <a:xfrm>
                    <a:off x="4879175" y="1363100"/>
                    <a:ext cx="645625" cy="1697850"/>
                  </a:xfrm>
                  <a:custGeom>
                    <a:avLst/>
                    <a:gdLst/>
                    <a:ahLst/>
                    <a:cxnLst/>
                    <a:rect l="l" t="t" r="r" b="b"/>
                    <a:pathLst>
                      <a:path w="25825" h="67914" extrusionOk="0">
                        <a:moveTo>
                          <a:pt x="8608" y="0"/>
                        </a:moveTo>
                        <a:lnTo>
                          <a:pt x="8608" y="500"/>
                        </a:lnTo>
                        <a:cubicBezTo>
                          <a:pt x="8608" y="941"/>
                          <a:pt x="8358" y="1322"/>
                          <a:pt x="7954" y="1489"/>
                        </a:cubicBezTo>
                        <a:cubicBezTo>
                          <a:pt x="3274" y="3441"/>
                          <a:pt x="0" y="8037"/>
                          <a:pt x="0" y="13407"/>
                        </a:cubicBezTo>
                        <a:lnTo>
                          <a:pt x="0" y="63651"/>
                        </a:lnTo>
                        <a:lnTo>
                          <a:pt x="143" y="63651"/>
                        </a:lnTo>
                        <a:cubicBezTo>
                          <a:pt x="143" y="66008"/>
                          <a:pt x="2191" y="67913"/>
                          <a:pt x="4715" y="67913"/>
                        </a:cubicBezTo>
                        <a:cubicBezTo>
                          <a:pt x="6358" y="67913"/>
                          <a:pt x="7811" y="67092"/>
                          <a:pt x="8608" y="65877"/>
                        </a:cubicBezTo>
                        <a:cubicBezTo>
                          <a:pt x="9418" y="67092"/>
                          <a:pt x="10859" y="67913"/>
                          <a:pt x="12514" y="67913"/>
                        </a:cubicBezTo>
                        <a:cubicBezTo>
                          <a:pt x="14562" y="67913"/>
                          <a:pt x="16300" y="66651"/>
                          <a:pt x="16883" y="64901"/>
                        </a:cubicBezTo>
                        <a:cubicBezTo>
                          <a:pt x="17467" y="66651"/>
                          <a:pt x="19193" y="67913"/>
                          <a:pt x="21265" y="67913"/>
                        </a:cubicBezTo>
                        <a:cubicBezTo>
                          <a:pt x="23789" y="67913"/>
                          <a:pt x="25825" y="66008"/>
                          <a:pt x="25825" y="63651"/>
                        </a:cubicBezTo>
                        <a:lnTo>
                          <a:pt x="25825" y="13407"/>
                        </a:lnTo>
                        <a:cubicBezTo>
                          <a:pt x="25825" y="8037"/>
                          <a:pt x="22551" y="3441"/>
                          <a:pt x="17883" y="1489"/>
                        </a:cubicBezTo>
                        <a:cubicBezTo>
                          <a:pt x="17467" y="1322"/>
                          <a:pt x="17217" y="941"/>
                          <a:pt x="17217" y="500"/>
                        </a:cubicBezTo>
                        <a:lnTo>
                          <a:pt x="17217" y="0"/>
                        </a:lnTo>
                        <a:close/>
                      </a:path>
                    </a:pathLst>
                  </a:custGeom>
                  <a:solidFill>
                    <a:srgbClr val="5B9BD5">
                      <a:lumMod val="60000"/>
                      <a:lumOff val="40000"/>
                    </a:srgbClr>
                  </a:solidFill>
                  <a:ln>
                    <a:noFill/>
                  </a:ln>
                </p:spPr>
                <p:txBody>
                  <a:bodyPr spcFirstLastPara="1" wrap="square" lIns="91425" tIns="91425" rIns="91425" bIns="91425" anchor="ctr" anchorCtr="0">
                    <a:noAutofit/>
                  </a:bodyPr>
                  <a:lstStyle/>
                  <a:p>
                    <a:pPr defTabSz="457200">
                      <a:buClr>
                        <a:srgbClr val="000000"/>
                      </a:buClr>
                      <a:defRPr/>
                    </a:pPr>
                    <a:endParaRPr sz="1400" kern="0">
                      <a:solidFill>
                        <a:srgbClr val="000000"/>
                      </a:solidFill>
                      <a:latin typeface="Arial"/>
                      <a:ea typeface="微软雅黑"/>
                      <a:cs typeface="Arial"/>
                      <a:sym typeface="Arial"/>
                    </a:endParaRPr>
                  </a:p>
                </p:txBody>
              </p:sp>
            </p:grpSp>
            <p:sp>
              <p:nvSpPr>
                <p:cNvPr id="33" name="文字方塊 32">
                  <a:extLst>
                    <a:ext uri="{FF2B5EF4-FFF2-40B4-BE49-F238E27FC236}">
                      <a16:creationId xmlns:a16="http://schemas.microsoft.com/office/drawing/2014/main" id="{A38932E9-0131-05E5-D170-61D386DD18B8}"/>
                    </a:ext>
                  </a:extLst>
                </p:cNvPr>
                <p:cNvSpPr txBox="1"/>
                <p:nvPr/>
              </p:nvSpPr>
              <p:spPr>
                <a:xfrm>
                  <a:off x="437341" y="3507971"/>
                  <a:ext cx="863013" cy="584775"/>
                </a:xfrm>
                <a:prstGeom prst="rect">
                  <a:avLst/>
                </a:prstGeom>
                <a:noFill/>
              </p:spPr>
              <p:txBody>
                <a:bodyPr wrap="square">
                  <a:spAutoFit/>
                </a:bodyPr>
                <a:lstStyle/>
                <a:p>
                  <a:pPr algn="ctr" defTabSz="457200">
                    <a:defRPr/>
                  </a:pPr>
                  <a:r>
                    <a:rPr lang="en-US" altLang="zh-TW" sz="3200" b="1" kern="0" dirty="0">
                      <a:solidFill>
                        <a:prstClr val="white"/>
                      </a:solidFill>
                      <a:latin typeface="微軟正黑體" panose="020B0604030504040204" pitchFamily="34" charset="-120"/>
                      <a:ea typeface="微軟正黑體" panose="020B0604030504040204" pitchFamily="34" charset="-120"/>
                    </a:rPr>
                    <a:t>03</a:t>
                  </a:r>
                </a:p>
              </p:txBody>
            </p:sp>
          </p:grpSp>
          <p:grpSp>
            <p:nvGrpSpPr>
              <p:cNvPr id="8" name="群組 7">
                <a:extLst>
                  <a:ext uri="{FF2B5EF4-FFF2-40B4-BE49-F238E27FC236}">
                    <a16:creationId xmlns:a16="http://schemas.microsoft.com/office/drawing/2014/main" id="{5BF34505-918A-2440-F4FD-4579DFE3BBB9}"/>
                  </a:ext>
                </a:extLst>
              </p:cNvPr>
              <p:cNvGrpSpPr/>
              <p:nvPr/>
            </p:nvGrpSpPr>
            <p:grpSpPr>
              <a:xfrm>
                <a:off x="1116379" y="3747113"/>
                <a:ext cx="890630" cy="584775"/>
                <a:chOff x="437338" y="4541233"/>
                <a:chExt cx="890630" cy="584775"/>
              </a:xfrm>
            </p:grpSpPr>
            <p:grpSp>
              <p:nvGrpSpPr>
                <p:cNvPr id="28" name="Google Shape;2359;p45">
                  <a:extLst>
                    <a:ext uri="{FF2B5EF4-FFF2-40B4-BE49-F238E27FC236}">
                      <a16:creationId xmlns:a16="http://schemas.microsoft.com/office/drawing/2014/main" id="{0615BC44-9E74-5F93-9885-FC0E0012C6F3}"/>
                    </a:ext>
                  </a:extLst>
                </p:cNvPr>
                <p:cNvGrpSpPr/>
                <p:nvPr/>
              </p:nvGrpSpPr>
              <p:grpSpPr>
                <a:xfrm rot="5400000">
                  <a:off x="700134" y="4436719"/>
                  <a:ext cx="461666" cy="794002"/>
                  <a:chOff x="4879175" y="1187475"/>
                  <a:chExt cx="645625" cy="1873475"/>
                </a:xfrm>
              </p:grpSpPr>
              <p:sp>
                <p:nvSpPr>
                  <p:cNvPr id="30" name="Google Shape;2360;p45">
                    <a:extLst>
                      <a:ext uri="{FF2B5EF4-FFF2-40B4-BE49-F238E27FC236}">
                        <a16:creationId xmlns:a16="http://schemas.microsoft.com/office/drawing/2014/main" id="{117C15B8-0597-1574-EEE7-AB0266BABB5B}"/>
                      </a:ext>
                    </a:extLst>
                  </p:cNvPr>
                  <p:cNvSpPr/>
                  <p:nvPr/>
                </p:nvSpPr>
                <p:spPr>
                  <a:xfrm>
                    <a:off x="5067000" y="1187475"/>
                    <a:ext cx="269700" cy="175650"/>
                  </a:xfrm>
                  <a:custGeom>
                    <a:avLst/>
                    <a:gdLst/>
                    <a:ahLst/>
                    <a:cxnLst/>
                    <a:rect l="l" t="t" r="r" b="b"/>
                    <a:pathLst>
                      <a:path w="10788" h="7026" extrusionOk="0">
                        <a:moveTo>
                          <a:pt x="655" y="1"/>
                        </a:moveTo>
                        <a:cubicBezTo>
                          <a:pt x="274" y="1"/>
                          <a:pt x="0" y="298"/>
                          <a:pt x="0" y="655"/>
                        </a:cubicBezTo>
                        <a:lnTo>
                          <a:pt x="0" y="6370"/>
                        </a:lnTo>
                        <a:cubicBezTo>
                          <a:pt x="0" y="6740"/>
                          <a:pt x="298" y="7025"/>
                          <a:pt x="655" y="7025"/>
                        </a:cubicBezTo>
                        <a:lnTo>
                          <a:pt x="10132" y="7025"/>
                        </a:lnTo>
                        <a:cubicBezTo>
                          <a:pt x="10490" y="7025"/>
                          <a:pt x="10787" y="6728"/>
                          <a:pt x="10787" y="6370"/>
                        </a:cubicBezTo>
                        <a:lnTo>
                          <a:pt x="10787" y="655"/>
                        </a:lnTo>
                        <a:cubicBezTo>
                          <a:pt x="10787" y="286"/>
                          <a:pt x="10490" y="1"/>
                          <a:pt x="10132" y="1"/>
                        </a:cubicBezTo>
                        <a:close/>
                      </a:path>
                    </a:pathLst>
                  </a:custGeom>
                  <a:solidFill>
                    <a:srgbClr val="235233"/>
                  </a:solidFill>
                  <a:ln>
                    <a:noFill/>
                  </a:ln>
                </p:spPr>
                <p:txBody>
                  <a:bodyPr spcFirstLastPara="1" wrap="square" lIns="91425" tIns="91425" rIns="91425" bIns="91425" anchor="ctr" anchorCtr="0">
                    <a:noAutofit/>
                  </a:bodyPr>
                  <a:lstStyle/>
                  <a:p>
                    <a:pPr defTabSz="457200">
                      <a:buClr>
                        <a:srgbClr val="000000"/>
                      </a:buClr>
                      <a:defRPr/>
                    </a:pPr>
                    <a:endParaRPr sz="1400" kern="0">
                      <a:solidFill>
                        <a:srgbClr val="000000"/>
                      </a:solidFill>
                      <a:latin typeface="Arial"/>
                      <a:ea typeface="微软雅黑"/>
                      <a:cs typeface="Arial"/>
                      <a:sym typeface="Arial"/>
                    </a:endParaRPr>
                  </a:p>
                </p:txBody>
              </p:sp>
              <p:sp>
                <p:nvSpPr>
                  <p:cNvPr id="31" name="Google Shape;2361;p45">
                    <a:extLst>
                      <a:ext uri="{FF2B5EF4-FFF2-40B4-BE49-F238E27FC236}">
                        <a16:creationId xmlns:a16="http://schemas.microsoft.com/office/drawing/2014/main" id="{2AD3DEB4-71A9-6B69-3A6A-F645C24AD60B}"/>
                      </a:ext>
                    </a:extLst>
                  </p:cNvPr>
                  <p:cNvSpPr/>
                  <p:nvPr/>
                </p:nvSpPr>
                <p:spPr>
                  <a:xfrm>
                    <a:off x="4879175" y="1363100"/>
                    <a:ext cx="645625" cy="1697850"/>
                  </a:xfrm>
                  <a:custGeom>
                    <a:avLst/>
                    <a:gdLst/>
                    <a:ahLst/>
                    <a:cxnLst/>
                    <a:rect l="l" t="t" r="r" b="b"/>
                    <a:pathLst>
                      <a:path w="25825" h="67914" extrusionOk="0">
                        <a:moveTo>
                          <a:pt x="8608" y="0"/>
                        </a:moveTo>
                        <a:lnTo>
                          <a:pt x="8608" y="500"/>
                        </a:lnTo>
                        <a:cubicBezTo>
                          <a:pt x="8608" y="941"/>
                          <a:pt x="8358" y="1322"/>
                          <a:pt x="7954" y="1489"/>
                        </a:cubicBezTo>
                        <a:cubicBezTo>
                          <a:pt x="3274" y="3441"/>
                          <a:pt x="0" y="8037"/>
                          <a:pt x="0" y="13407"/>
                        </a:cubicBezTo>
                        <a:lnTo>
                          <a:pt x="0" y="63651"/>
                        </a:lnTo>
                        <a:lnTo>
                          <a:pt x="143" y="63651"/>
                        </a:lnTo>
                        <a:cubicBezTo>
                          <a:pt x="143" y="66008"/>
                          <a:pt x="2191" y="67913"/>
                          <a:pt x="4715" y="67913"/>
                        </a:cubicBezTo>
                        <a:cubicBezTo>
                          <a:pt x="6358" y="67913"/>
                          <a:pt x="7811" y="67092"/>
                          <a:pt x="8608" y="65877"/>
                        </a:cubicBezTo>
                        <a:cubicBezTo>
                          <a:pt x="9418" y="67092"/>
                          <a:pt x="10859" y="67913"/>
                          <a:pt x="12514" y="67913"/>
                        </a:cubicBezTo>
                        <a:cubicBezTo>
                          <a:pt x="14562" y="67913"/>
                          <a:pt x="16300" y="66651"/>
                          <a:pt x="16883" y="64901"/>
                        </a:cubicBezTo>
                        <a:cubicBezTo>
                          <a:pt x="17467" y="66651"/>
                          <a:pt x="19193" y="67913"/>
                          <a:pt x="21265" y="67913"/>
                        </a:cubicBezTo>
                        <a:cubicBezTo>
                          <a:pt x="23789" y="67913"/>
                          <a:pt x="25825" y="66008"/>
                          <a:pt x="25825" y="63651"/>
                        </a:cubicBezTo>
                        <a:lnTo>
                          <a:pt x="25825" y="13407"/>
                        </a:lnTo>
                        <a:cubicBezTo>
                          <a:pt x="25825" y="8037"/>
                          <a:pt x="22551" y="3441"/>
                          <a:pt x="17883" y="1489"/>
                        </a:cubicBezTo>
                        <a:cubicBezTo>
                          <a:pt x="17467" y="1322"/>
                          <a:pt x="17217" y="941"/>
                          <a:pt x="17217" y="500"/>
                        </a:cubicBezTo>
                        <a:lnTo>
                          <a:pt x="17217" y="0"/>
                        </a:lnTo>
                        <a:close/>
                      </a:path>
                    </a:pathLst>
                  </a:custGeom>
                  <a:solidFill>
                    <a:srgbClr val="A5A5A5">
                      <a:lumMod val="75000"/>
                    </a:srgbClr>
                  </a:solidFill>
                  <a:ln>
                    <a:noFill/>
                  </a:ln>
                </p:spPr>
                <p:txBody>
                  <a:bodyPr spcFirstLastPara="1" wrap="square" lIns="91425" tIns="91425" rIns="91425" bIns="91425" anchor="ctr" anchorCtr="0">
                    <a:noAutofit/>
                  </a:bodyPr>
                  <a:lstStyle/>
                  <a:p>
                    <a:pPr defTabSz="457200">
                      <a:buClr>
                        <a:srgbClr val="000000"/>
                      </a:buClr>
                      <a:defRPr/>
                    </a:pPr>
                    <a:endParaRPr sz="1400" kern="0" dirty="0">
                      <a:solidFill>
                        <a:srgbClr val="000000"/>
                      </a:solidFill>
                      <a:latin typeface="Arial"/>
                      <a:ea typeface="微软雅黑"/>
                      <a:cs typeface="Arial"/>
                      <a:sym typeface="Arial"/>
                    </a:endParaRPr>
                  </a:p>
                </p:txBody>
              </p:sp>
            </p:grpSp>
            <p:sp>
              <p:nvSpPr>
                <p:cNvPr id="29" name="文字方塊 28">
                  <a:extLst>
                    <a:ext uri="{FF2B5EF4-FFF2-40B4-BE49-F238E27FC236}">
                      <a16:creationId xmlns:a16="http://schemas.microsoft.com/office/drawing/2014/main" id="{D4369EE5-79A7-7C7D-F529-720924586D84}"/>
                    </a:ext>
                  </a:extLst>
                </p:cNvPr>
                <p:cNvSpPr txBox="1"/>
                <p:nvPr/>
              </p:nvSpPr>
              <p:spPr>
                <a:xfrm>
                  <a:off x="437338" y="4541233"/>
                  <a:ext cx="863013" cy="584775"/>
                </a:xfrm>
                <a:prstGeom prst="rect">
                  <a:avLst/>
                </a:prstGeom>
                <a:noFill/>
              </p:spPr>
              <p:txBody>
                <a:bodyPr wrap="square">
                  <a:spAutoFit/>
                </a:bodyPr>
                <a:lstStyle/>
                <a:p>
                  <a:pPr algn="ctr" defTabSz="457200">
                    <a:defRPr/>
                  </a:pPr>
                  <a:r>
                    <a:rPr lang="en-US" altLang="zh-TW" sz="3200" b="1" kern="0" dirty="0">
                      <a:solidFill>
                        <a:prstClr val="white"/>
                      </a:solidFill>
                      <a:latin typeface="微軟正黑體" panose="020B0604030504040204" pitchFamily="34" charset="-120"/>
                      <a:ea typeface="微軟正黑體" panose="020B0604030504040204" pitchFamily="34" charset="-120"/>
                    </a:rPr>
                    <a:t>04</a:t>
                  </a:r>
                </a:p>
              </p:txBody>
            </p:sp>
          </p:grpSp>
          <p:grpSp>
            <p:nvGrpSpPr>
              <p:cNvPr id="9" name="群組 8">
                <a:extLst>
                  <a:ext uri="{FF2B5EF4-FFF2-40B4-BE49-F238E27FC236}">
                    <a16:creationId xmlns:a16="http://schemas.microsoft.com/office/drawing/2014/main" id="{07A7CC08-D74D-1F49-16FF-A6E7F022993B}"/>
                  </a:ext>
                </a:extLst>
              </p:cNvPr>
              <p:cNvGrpSpPr/>
              <p:nvPr/>
            </p:nvGrpSpPr>
            <p:grpSpPr>
              <a:xfrm>
                <a:off x="1143722" y="4542826"/>
                <a:ext cx="872619" cy="584775"/>
                <a:chOff x="446569" y="5627825"/>
                <a:chExt cx="872619" cy="584775"/>
              </a:xfrm>
            </p:grpSpPr>
            <p:grpSp>
              <p:nvGrpSpPr>
                <p:cNvPr id="24" name="Google Shape;2359;p45">
                  <a:extLst>
                    <a:ext uri="{FF2B5EF4-FFF2-40B4-BE49-F238E27FC236}">
                      <a16:creationId xmlns:a16="http://schemas.microsoft.com/office/drawing/2014/main" id="{97829BE8-A42A-A6DB-D2C5-7B464E97427D}"/>
                    </a:ext>
                  </a:extLst>
                </p:cNvPr>
                <p:cNvGrpSpPr/>
                <p:nvPr/>
              </p:nvGrpSpPr>
              <p:grpSpPr>
                <a:xfrm rot="5400000">
                  <a:off x="691354" y="5514525"/>
                  <a:ext cx="461666" cy="794002"/>
                  <a:chOff x="4879175" y="1187475"/>
                  <a:chExt cx="645625" cy="1873475"/>
                </a:xfrm>
              </p:grpSpPr>
              <p:sp>
                <p:nvSpPr>
                  <p:cNvPr id="26" name="Google Shape;2360;p45">
                    <a:extLst>
                      <a:ext uri="{FF2B5EF4-FFF2-40B4-BE49-F238E27FC236}">
                        <a16:creationId xmlns:a16="http://schemas.microsoft.com/office/drawing/2014/main" id="{1ED5BFF4-82FA-828A-0375-95E7E4674BCD}"/>
                      </a:ext>
                    </a:extLst>
                  </p:cNvPr>
                  <p:cNvSpPr/>
                  <p:nvPr/>
                </p:nvSpPr>
                <p:spPr>
                  <a:xfrm>
                    <a:off x="5067000" y="1187475"/>
                    <a:ext cx="269700" cy="175650"/>
                  </a:xfrm>
                  <a:custGeom>
                    <a:avLst/>
                    <a:gdLst/>
                    <a:ahLst/>
                    <a:cxnLst/>
                    <a:rect l="l" t="t" r="r" b="b"/>
                    <a:pathLst>
                      <a:path w="10788" h="7026" extrusionOk="0">
                        <a:moveTo>
                          <a:pt x="655" y="1"/>
                        </a:moveTo>
                        <a:cubicBezTo>
                          <a:pt x="274" y="1"/>
                          <a:pt x="0" y="298"/>
                          <a:pt x="0" y="655"/>
                        </a:cubicBezTo>
                        <a:lnTo>
                          <a:pt x="0" y="6370"/>
                        </a:lnTo>
                        <a:cubicBezTo>
                          <a:pt x="0" y="6740"/>
                          <a:pt x="298" y="7025"/>
                          <a:pt x="655" y="7025"/>
                        </a:cubicBezTo>
                        <a:lnTo>
                          <a:pt x="10132" y="7025"/>
                        </a:lnTo>
                        <a:cubicBezTo>
                          <a:pt x="10490" y="7025"/>
                          <a:pt x="10787" y="6728"/>
                          <a:pt x="10787" y="6370"/>
                        </a:cubicBezTo>
                        <a:lnTo>
                          <a:pt x="10787" y="655"/>
                        </a:lnTo>
                        <a:cubicBezTo>
                          <a:pt x="10787" y="286"/>
                          <a:pt x="10490" y="1"/>
                          <a:pt x="10132" y="1"/>
                        </a:cubicBezTo>
                        <a:close/>
                      </a:path>
                    </a:pathLst>
                  </a:custGeom>
                  <a:solidFill>
                    <a:srgbClr val="235233"/>
                  </a:solidFill>
                  <a:ln>
                    <a:noFill/>
                  </a:ln>
                </p:spPr>
                <p:txBody>
                  <a:bodyPr spcFirstLastPara="1" wrap="square" lIns="91425" tIns="91425" rIns="91425" bIns="91425" anchor="ctr" anchorCtr="0">
                    <a:noAutofit/>
                  </a:bodyPr>
                  <a:lstStyle/>
                  <a:p>
                    <a:pPr defTabSz="457200">
                      <a:buClr>
                        <a:srgbClr val="000000"/>
                      </a:buClr>
                      <a:defRPr/>
                    </a:pPr>
                    <a:endParaRPr sz="1400" kern="0">
                      <a:solidFill>
                        <a:srgbClr val="000000"/>
                      </a:solidFill>
                      <a:latin typeface="Arial"/>
                      <a:ea typeface="微软雅黑"/>
                      <a:cs typeface="Arial"/>
                      <a:sym typeface="Arial"/>
                    </a:endParaRPr>
                  </a:p>
                </p:txBody>
              </p:sp>
              <p:sp>
                <p:nvSpPr>
                  <p:cNvPr id="27" name="Google Shape;2361;p45">
                    <a:extLst>
                      <a:ext uri="{FF2B5EF4-FFF2-40B4-BE49-F238E27FC236}">
                        <a16:creationId xmlns:a16="http://schemas.microsoft.com/office/drawing/2014/main" id="{07818191-AC94-0881-78F2-A637EE0BA907}"/>
                      </a:ext>
                    </a:extLst>
                  </p:cNvPr>
                  <p:cNvSpPr/>
                  <p:nvPr/>
                </p:nvSpPr>
                <p:spPr>
                  <a:xfrm>
                    <a:off x="4879175" y="1363100"/>
                    <a:ext cx="645625" cy="1697850"/>
                  </a:xfrm>
                  <a:custGeom>
                    <a:avLst/>
                    <a:gdLst/>
                    <a:ahLst/>
                    <a:cxnLst/>
                    <a:rect l="l" t="t" r="r" b="b"/>
                    <a:pathLst>
                      <a:path w="25825" h="67914" extrusionOk="0">
                        <a:moveTo>
                          <a:pt x="8608" y="0"/>
                        </a:moveTo>
                        <a:lnTo>
                          <a:pt x="8608" y="500"/>
                        </a:lnTo>
                        <a:cubicBezTo>
                          <a:pt x="8608" y="941"/>
                          <a:pt x="8358" y="1322"/>
                          <a:pt x="7954" y="1489"/>
                        </a:cubicBezTo>
                        <a:cubicBezTo>
                          <a:pt x="3274" y="3441"/>
                          <a:pt x="0" y="8037"/>
                          <a:pt x="0" y="13407"/>
                        </a:cubicBezTo>
                        <a:lnTo>
                          <a:pt x="0" y="63651"/>
                        </a:lnTo>
                        <a:lnTo>
                          <a:pt x="143" y="63651"/>
                        </a:lnTo>
                        <a:cubicBezTo>
                          <a:pt x="143" y="66008"/>
                          <a:pt x="2191" y="67913"/>
                          <a:pt x="4715" y="67913"/>
                        </a:cubicBezTo>
                        <a:cubicBezTo>
                          <a:pt x="6358" y="67913"/>
                          <a:pt x="7811" y="67092"/>
                          <a:pt x="8608" y="65877"/>
                        </a:cubicBezTo>
                        <a:cubicBezTo>
                          <a:pt x="9418" y="67092"/>
                          <a:pt x="10859" y="67913"/>
                          <a:pt x="12514" y="67913"/>
                        </a:cubicBezTo>
                        <a:cubicBezTo>
                          <a:pt x="14562" y="67913"/>
                          <a:pt x="16300" y="66651"/>
                          <a:pt x="16883" y="64901"/>
                        </a:cubicBezTo>
                        <a:cubicBezTo>
                          <a:pt x="17467" y="66651"/>
                          <a:pt x="19193" y="67913"/>
                          <a:pt x="21265" y="67913"/>
                        </a:cubicBezTo>
                        <a:cubicBezTo>
                          <a:pt x="23789" y="67913"/>
                          <a:pt x="25825" y="66008"/>
                          <a:pt x="25825" y="63651"/>
                        </a:cubicBezTo>
                        <a:lnTo>
                          <a:pt x="25825" y="13407"/>
                        </a:lnTo>
                        <a:cubicBezTo>
                          <a:pt x="25825" y="8037"/>
                          <a:pt x="22551" y="3441"/>
                          <a:pt x="17883" y="1489"/>
                        </a:cubicBezTo>
                        <a:cubicBezTo>
                          <a:pt x="17467" y="1322"/>
                          <a:pt x="17217" y="941"/>
                          <a:pt x="17217" y="500"/>
                        </a:cubicBezTo>
                        <a:lnTo>
                          <a:pt x="17217" y="0"/>
                        </a:lnTo>
                        <a:close/>
                      </a:path>
                    </a:pathLst>
                  </a:custGeom>
                  <a:solidFill>
                    <a:srgbClr val="5B9BD5">
                      <a:lumMod val="60000"/>
                      <a:lumOff val="40000"/>
                    </a:srgbClr>
                  </a:solidFill>
                  <a:ln>
                    <a:noFill/>
                  </a:ln>
                </p:spPr>
                <p:txBody>
                  <a:bodyPr spcFirstLastPara="1" wrap="square" lIns="91425" tIns="91425" rIns="91425" bIns="91425" anchor="ctr" anchorCtr="0">
                    <a:noAutofit/>
                  </a:bodyPr>
                  <a:lstStyle/>
                  <a:p>
                    <a:pPr defTabSz="457200">
                      <a:buClr>
                        <a:srgbClr val="000000"/>
                      </a:buClr>
                      <a:defRPr/>
                    </a:pPr>
                    <a:endParaRPr sz="1400" kern="0">
                      <a:solidFill>
                        <a:srgbClr val="000000"/>
                      </a:solidFill>
                      <a:latin typeface="Arial"/>
                      <a:ea typeface="微软雅黑"/>
                      <a:cs typeface="Arial"/>
                      <a:sym typeface="Arial"/>
                    </a:endParaRPr>
                  </a:p>
                </p:txBody>
              </p:sp>
            </p:grpSp>
            <p:sp>
              <p:nvSpPr>
                <p:cNvPr id="25" name="文字方塊 24">
                  <a:extLst>
                    <a:ext uri="{FF2B5EF4-FFF2-40B4-BE49-F238E27FC236}">
                      <a16:creationId xmlns:a16="http://schemas.microsoft.com/office/drawing/2014/main" id="{27385B4A-749E-6DEF-9D0C-D03D44826762}"/>
                    </a:ext>
                  </a:extLst>
                </p:cNvPr>
                <p:cNvSpPr txBox="1"/>
                <p:nvPr/>
              </p:nvSpPr>
              <p:spPr>
                <a:xfrm>
                  <a:off x="446569" y="5627825"/>
                  <a:ext cx="863013" cy="584775"/>
                </a:xfrm>
                <a:prstGeom prst="rect">
                  <a:avLst/>
                </a:prstGeom>
                <a:noFill/>
              </p:spPr>
              <p:txBody>
                <a:bodyPr wrap="square">
                  <a:spAutoFit/>
                </a:bodyPr>
                <a:lstStyle/>
                <a:p>
                  <a:pPr algn="ctr" defTabSz="457200">
                    <a:defRPr/>
                  </a:pPr>
                  <a:r>
                    <a:rPr lang="en-US" altLang="zh-TW" sz="3200" b="1" kern="0" dirty="0">
                      <a:solidFill>
                        <a:prstClr val="white"/>
                      </a:solidFill>
                      <a:latin typeface="微軟正黑體" panose="020B0604030504040204" pitchFamily="34" charset="-120"/>
                      <a:ea typeface="微軟正黑體" panose="020B0604030504040204" pitchFamily="34" charset="-120"/>
                    </a:rPr>
                    <a:t>05</a:t>
                  </a:r>
                </a:p>
              </p:txBody>
            </p:sp>
          </p:grpSp>
          <p:grpSp>
            <p:nvGrpSpPr>
              <p:cNvPr id="10" name="群組 9">
                <a:extLst>
                  <a:ext uri="{FF2B5EF4-FFF2-40B4-BE49-F238E27FC236}">
                    <a16:creationId xmlns:a16="http://schemas.microsoft.com/office/drawing/2014/main" id="{51401994-C377-4644-0D63-E273BE8354CD}"/>
                  </a:ext>
                </a:extLst>
              </p:cNvPr>
              <p:cNvGrpSpPr/>
              <p:nvPr/>
            </p:nvGrpSpPr>
            <p:grpSpPr>
              <a:xfrm>
                <a:off x="1108636" y="5361402"/>
                <a:ext cx="890630" cy="584775"/>
                <a:chOff x="437338" y="4541233"/>
                <a:chExt cx="890630" cy="584775"/>
              </a:xfrm>
            </p:grpSpPr>
            <p:grpSp>
              <p:nvGrpSpPr>
                <p:cNvPr id="20" name="Google Shape;2359;p45">
                  <a:extLst>
                    <a:ext uri="{FF2B5EF4-FFF2-40B4-BE49-F238E27FC236}">
                      <a16:creationId xmlns:a16="http://schemas.microsoft.com/office/drawing/2014/main" id="{317F5C76-C446-D998-2D92-932A270146BF}"/>
                    </a:ext>
                  </a:extLst>
                </p:cNvPr>
                <p:cNvGrpSpPr/>
                <p:nvPr/>
              </p:nvGrpSpPr>
              <p:grpSpPr>
                <a:xfrm rot="5400000">
                  <a:off x="700134" y="4436719"/>
                  <a:ext cx="461666" cy="794002"/>
                  <a:chOff x="4879175" y="1187475"/>
                  <a:chExt cx="645625" cy="1873475"/>
                </a:xfrm>
              </p:grpSpPr>
              <p:sp>
                <p:nvSpPr>
                  <p:cNvPr id="22" name="Google Shape;2360;p45">
                    <a:extLst>
                      <a:ext uri="{FF2B5EF4-FFF2-40B4-BE49-F238E27FC236}">
                        <a16:creationId xmlns:a16="http://schemas.microsoft.com/office/drawing/2014/main" id="{E6BBAFD8-F351-854F-21C9-2BEB21EE501F}"/>
                      </a:ext>
                    </a:extLst>
                  </p:cNvPr>
                  <p:cNvSpPr/>
                  <p:nvPr/>
                </p:nvSpPr>
                <p:spPr>
                  <a:xfrm>
                    <a:off x="5067000" y="1187475"/>
                    <a:ext cx="269700" cy="175650"/>
                  </a:xfrm>
                  <a:custGeom>
                    <a:avLst/>
                    <a:gdLst/>
                    <a:ahLst/>
                    <a:cxnLst/>
                    <a:rect l="l" t="t" r="r" b="b"/>
                    <a:pathLst>
                      <a:path w="10788" h="7026" extrusionOk="0">
                        <a:moveTo>
                          <a:pt x="655" y="1"/>
                        </a:moveTo>
                        <a:cubicBezTo>
                          <a:pt x="274" y="1"/>
                          <a:pt x="0" y="298"/>
                          <a:pt x="0" y="655"/>
                        </a:cubicBezTo>
                        <a:lnTo>
                          <a:pt x="0" y="6370"/>
                        </a:lnTo>
                        <a:cubicBezTo>
                          <a:pt x="0" y="6740"/>
                          <a:pt x="298" y="7025"/>
                          <a:pt x="655" y="7025"/>
                        </a:cubicBezTo>
                        <a:lnTo>
                          <a:pt x="10132" y="7025"/>
                        </a:lnTo>
                        <a:cubicBezTo>
                          <a:pt x="10490" y="7025"/>
                          <a:pt x="10787" y="6728"/>
                          <a:pt x="10787" y="6370"/>
                        </a:cubicBezTo>
                        <a:lnTo>
                          <a:pt x="10787" y="655"/>
                        </a:lnTo>
                        <a:cubicBezTo>
                          <a:pt x="10787" y="286"/>
                          <a:pt x="10490" y="1"/>
                          <a:pt x="10132" y="1"/>
                        </a:cubicBezTo>
                        <a:close/>
                      </a:path>
                    </a:pathLst>
                  </a:custGeom>
                  <a:solidFill>
                    <a:srgbClr val="235233"/>
                  </a:solidFill>
                  <a:ln>
                    <a:noFill/>
                  </a:ln>
                </p:spPr>
                <p:txBody>
                  <a:bodyPr spcFirstLastPara="1" wrap="square" lIns="91425" tIns="91425" rIns="91425" bIns="91425" anchor="ctr" anchorCtr="0">
                    <a:noAutofit/>
                  </a:bodyPr>
                  <a:lstStyle/>
                  <a:p>
                    <a:pPr defTabSz="457200">
                      <a:buClr>
                        <a:srgbClr val="000000"/>
                      </a:buClr>
                      <a:defRPr/>
                    </a:pPr>
                    <a:endParaRPr sz="1400" kern="0">
                      <a:solidFill>
                        <a:srgbClr val="000000"/>
                      </a:solidFill>
                      <a:latin typeface="Arial"/>
                      <a:ea typeface="微软雅黑"/>
                      <a:cs typeface="Arial"/>
                      <a:sym typeface="Arial"/>
                    </a:endParaRPr>
                  </a:p>
                </p:txBody>
              </p:sp>
              <p:sp>
                <p:nvSpPr>
                  <p:cNvPr id="23" name="Google Shape;2361;p45">
                    <a:extLst>
                      <a:ext uri="{FF2B5EF4-FFF2-40B4-BE49-F238E27FC236}">
                        <a16:creationId xmlns:a16="http://schemas.microsoft.com/office/drawing/2014/main" id="{B04A17BC-68D6-E9A5-E573-AC96F825BF19}"/>
                      </a:ext>
                    </a:extLst>
                  </p:cNvPr>
                  <p:cNvSpPr/>
                  <p:nvPr/>
                </p:nvSpPr>
                <p:spPr>
                  <a:xfrm>
                    <a:off x="4879175" y="1363100"/>
                    <a:ext cx="645625" cy="1697850"/>
                  </a:xfrm>
                  <a:custGeom>
                    <a:avLst/>
                    <a:gdLst/>
                    <a:ahLst/>
                    <a:cxnLst/>
                    <a:rect l="l" t="t" r="r" b="b"/>
                    <a:pathLst>
                      <a:path w="25825" h="67914" extrusionOk="0">
                        <a:moveTo>
                          <a:pt x="8608" y="0"/>
                        </a:moveTo>
                        <a:lnTo>
                          <a:pt x="8608" y="500"/>
                        </a:lnTo>
                        <a:cubicBezTo>
                          <a:pt x="8608" y="941"/>
                          <a:pt x="8358" y="1322"/>
                          <a:pt x="7954" y="1489"/>
                        </a:cubicBezTo>
                        <a:cubicBezTo>
                          <a:pt x="3274" y="3441"/>
                          <a:pt x="0" y="8037"/>
                          <a:pt x="0" y="13407"/>
                        </a:cubicBezTo>
                        <a:lnTo>
                          <a:pt x="0" y="63651"/>
                        </a:lnTo>
                        <a:lnTo>
                          <a:pt x="143" y="63651"/>
                        </a:lnTo>
                        <a:cubicBezTo>
                          <a:pt x="143" y="66008"/>
                          <a:pt x="2191" y="67913"/>
                          <a:pt x="4715" y="67913"/>
                        </a:cubicBezTo>
                        <a:cubicBezTo>
                          <a:pt x="6358" y="67913"/>
                          <a:pt x="7811" y="67092"/>
                          <a:pt x="8608" y="65877"/>
                        </a:cubicBezTo>
                        <a:cubicBezTo>
                          <a:pt x="9418" y="67092"/>
                          <a:pt x="10859" y="67913"/>
                          <a:pt x="12514" y="67913"/>
                        </a:cubicBezTo>
                        <a:cubicBezTo>
                          <a:pt x="14562" y="67913"/>
                          <a:pt x="16300" y="66651"/>
                          <a:pt x="16883" y="64901"/>
                        </a:cubicBezTo>
                        <a:cubicBezTo>
                          <a:pt x="17467" y="66651"/>
                          <a:pt x="19193" y="67913"/>
                          <a:pt x="21265" y="67913"/>
                        </a:cubicBezTo>
                        <a:cubicBezTo>
                          <a:pt x="23789" y="67913"/>
                          <a:pt x="25825" y="66008"/>
                          <a:pt x="25825" y="63651"/>
                        </a:cubicBezTo>
                        <a:lnTo>
                          <a:pt x="25825" y="13407"/>
                        </a:lnTo>
                        <a:cubicBezTo>
                          <a:pt x="25825" y="8037"/>
                          <a:pt x="22551" y="3441"/>
                          <a:pt x="17883" y="1489"/>
                        </a:cubicBezTo>
                        <a:cubicBezTo>
                          <a:pt x="17467" y="1322"/>
                          <a:pt x="17217" y="941"/>
                          <a:pt x="17217" y="500"/>
                        </a:cubicBezTo>
                        <a:lnTo>
                          <a:pt x="17217" y="0"/>
                        </a:lnTo>
                        <a:close/>
                      </a:path>
                    </a:pathLst>
                  </a:custGeom>
                  <a:solidFill>
                    <a:srgbClr val="A5A5A5">
                      <a:lumMod val="75000"/>
                    </a:srgbClr>
                  </a:solidFill>
                  <a:ln>
                    <a:noFill/>
                  </a:ln>
                </p:spPr>
                <p:txBody>
                  <a:bodyPr spcFirstLastPara="1" wrap="square" lIns="91425" tIns="91425" rIns="91425" bIns="91425" anchor="ctr" anchorCtr="0">
                    <a:noAutofit/>
                  </a:bodyPr>
                  <a:lstStyle/>
                  <a:p>
                    <a:pPr defTabSz="457200">
                      <a:buClr>
                        <a:srgbClr val="000000"/>
                      </a:buClr>
                      <a:defRPr/>
                    </a:pPr>
                    <a:endParaRPr sz="1400" kern="0" dirty="0">
                      <a:solidFill>
                        <a:srgbClr val="000000"/>
                      </a:solidFill>
                      <a:latin typeface="Arial"/>
                      <a:ea typeface="微软雅黑"/>
                      <a:cs typeface="Arial"/>
                      <a:sym typeface="Arial"/>
                    </a:endParaRPr>
                  </a:p>
                </p:txBody>
              </p:sp>
            </p:grpSp>
            <p:sp>
              <p:nvSpPr>
                <p:cNvPr id="21" name="文字方塊 20">
                  <a:extLst>
                    <a:ext uri="{FF2B5EF4-FFF2-40B4-BE49-F238E27FC236}">
                      <a16:creationId xmlns:a16="http://schemas.microsoft.com/office/drawing/2014/main" id="{6DB80A82-B761-108F-C90D-E32796454545}"/>
                    </a:ext>
                  </a:extLst>
                </p:cNvPr>
                <p:cNvSpPr txBox="1"/>
                <p:nvPr/>
              </p:nvSpPr>
              <p:spPr>
                <a:xfrm>
                  <a:off x="437338" y="4541233"/>
                  <a:ext cx="863013" cy="584775"/>
                </a:xfrm>
                <a:prstGeom prst="rect">
                  <a:avLst/>
                </a:prstGeom>
                <a:noFill/>
              </p:spPr>
              <p:txBody>
                <a:bodyPr wrap="square">
                  <a:spAutoFit/>
                </a:bodyPr>
                <a:lstStyle/>
                <a:p>
                  <a:pPr algn="ctr" defTabSz="457200">
                    <a:defRPr/>
                  </a:pPr>
                  <a:r>
                    <a:rPr lang="en-US" altLang="zh-TW" sz="3200" b="1" kern="0" dirty="0">
                      <a:solidFill>
                        <a:prstClr val="white"/>
                      </a:solidFill>
                      <a:latin typeface="微軟正黑體" panose="020B0604030504040204" pitchFamily="34" charset="-120"/>
                      <a:ea typeface="微軟正黑體" panose="020B0604030504040204" pitchFamily="34" charset="-120"/>
                    </a:rPr>
                    <a:t>06</a:t>
                  </a:r>
                </a:p>
              </p:txBody>
            </p:sp>
          </p:grpSp>
          <p:grpSp>
            <p:nvGrpSpPr>
              <p:cNvPr id="11" name="群組 10">
                <a:extLst>
                  <a:ext uri="{FF2B5EF4-FFF2-40B4-BE49-F238E27FC236}">
                    <a16:creationId xmlns:a16="http://schemas.microsoft.com/office/drawing/2014/main" id="{CF802FD9-1CE5-EB53-4A19-A56090EB8228}"/>
                  </a:ext>
                </a:extLst>
              </p:cNvPr>
              <p:cNvGrpSpPr/>
              <p:nvPr/>
            </p:nvGrpSpPr>
            <p:grpSpPr>
              <a:xfrm>
                <a:off x="1914283" y="1204210"/>
                <a:ext cx="2268036" cy="5065168"/>
                <a:chOff x="2778863" y="1205003"/>
                <a:chExt cx="2268036" cy="5719458"/>
              </a:xfrm>
            </p:grpSpPr>
            <p:grpSp>
              <p:nvGrpSpPr>
                <p:cNvPr id="13" name="群組 12">
                  <a:extLst>
                    <a:ext uri="{FF2B5EF4-FFF2-40B4-BE49-F238E27FC236}">
                      <a16:creationId xmlns:a16="http://schemas.microsoft.com/office/drawing/2014/main" id="{34300526-08BC-B6A7-38CD-F0CE324CDEF8}"/>
                    </a:ext>
                  </a:extLst>
                </p:cNvPr>
                <p:cNvGrpSpPr/>
                <p:nvPr/>
              </p:nvGrpSpPr>
              <p:grpSpPr>
                <a:xfrm>
                  <a:off x="2793269" y="1205003"/>
                  <a:ext cx="2253630" cy="3838677"/>
                  <a:chOff x="1789113" y="1255713"/>
                  <a:chExt cx="1868487" cy="5183187"/>
                </a:xfrm>
              </p:grpSpPr>
              <p:sp>
                <p:nvSpPr>
                  <p:cNvPr id="16" name="Freeform 11">
                    <a:extLst>
                      <a:ext uri="{FF2B5EF4-FFF2-40B4-BE49-F238E27FC236}">
                        <a16:creationId xmlns:a16="http://schemas.microsoft.com/office/drawing/2014/main" id="{396F6330-9031-C759-377E-C6FFC547E001}"/>
                      </a:ext>
                    </a:extLst>
                  </p:cNvPr>
                  <p:cNvSpPr>
                    <a:spLocks noEditPoints="1"/>
                  </p:cNvSpPr>
                  <p:nvPr/>
                </p:nvSpPr>
                <p:spPr bwMode="auto">
                  <a:xfrm>
                    <a:off x="1789113" y="2552700"/>
                    <a:ext cx="1868487" cy="1420813"/>
                  </a:xfrm>
                  <a:custGeom>
                    <a:avLst/>
                    <a:gdLst>
                      <a:gd name="T0" fmla="*/ 1868487 w 2333"/>
                      <a:gd name="T1" fmla="*/ 0 h 1775"/>
                      <a:gd name="T2" fmla="*/ 1868487 w 2333"/>
                      <a:gd name="T3" fmla="*/ 1065410 h 1775"/>
                      <a:gd name="T4" fmla="*/ 933843 w 2333"/>
                      <a:gd name="T5" fmla="*/ 1420813 h 1775"/>
                      <a:gd name="T6" fmla="*/ 0 w 2333"/>
                      <a:gd name="T7" fmla="*/ 1065410 h 1775"/>
                      <a:gd name="T8" fmla="*/ 0 w 2333"/>
                      <a:gd name="T9" fmla="*/ 0 h 1775"/>
                      <a:gd name="T10" fmla="*/ 933843 w 2333"/>
                      <a:gd name="T11" fmla="*/ 355403 h 1775"/>
                      <a:gd name="T12" fmla="*/ 1868487 w 2333"/>
                      <a:gd name="T13" fmla="*/ 0 h 1775"/>
                      <a:gd name="T14" fmla="*/ 1401565 w 2333"/>
                      <a:gd name="T15" fmla="*/ 177702 h 17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33" h="1775">
                        <a:moveTo>
                          <a:pt x="2333" y="0"/>
                        </a:moveTo>
                        <a:lnTo>
                          <a:pt x="2333" y="1331"/>
                        </a:lnTo>
                        <a:lnTo>
                          <a:pt x="1166" y="1775"/>
                        </a:lnTo>
                        <a:lnTo>
                          <a:pt x="0" y="1331"/>
                        </a:lnTo>
                        <a:lnTo>
                          <a:pt x="0" y="0"/>
                        </a:lnTo>
                        <a:lnTo>
                          <a:pt x="1166" y="444"/>
                        </a:lnTo>
                        <a:lnTo>
                          <a:pt x="2333" y="0"/>
                        </a:lnTo>
                        <a:close/>
                        <a:moveTo>
                          <a:pt x="1750" y="222"/>
                        </a:moveTo>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r>
                      <a:rPr lang="zh-TW" altLang="en-US" sz="2000" b="1" dirty="0">
                        <a:solidFill>
                          <a:prstClr val="white"/>
                        </a:solidFill>
                        <a:latin typeface="Arial"/>
                        <a:ea typeface="微软雅黑"/>
                      </a:rPr>
                      <a:t>建立用水平衡圖</a:t>
                    </a:r>
                    <a:endParaRPr lang="zh-CN" altLang="en-US" sz="2000" b="1" dirty="0">
                      <a:solidFill>
                        <a:prstClr val="white"/>
                      </a:solidFill>
                      <a:latin typeface="Arial"/>
                      <a:ea typeface="微软雅黑"/>
                    </a:endParaRPr>
                  </a:p>
                </p:txBody>
              </p:sp>
              <p:sp>
                <p:nvSpPr>
                  <p:cNvPr id="17" name="Freeform 12">
                    <a:extLst>
                      <a:ext uri="{FF2B5EF4-FFF2-40B4-BE49-F238E27FC236}">
                        <a16:creationId xmlns:a16="http://schemas.microsoft.com/office/drawing/2014/main" id="{7BD2FD98-9FDA-AB0C-633A-C31DFEEC83AB}"/>
                      </a:ext>
                    </a:extLst>
                  </p:cNvPr>
                  <p:cNvSpPr>
                    <a:spLocks noEditPoints="1"/>
                  </p:cNvSpPr>
                  <p:nvPr/>
                </p:nvSpPr>
                <p:spPr bwMode="auto">
                  <a:xfrm>
                    <a:off x="1789113" y="3794125"/>
                    <a:ext cx="1868487" cy="1420813"/>
                  </a:xfrm>
                  <a:custGeom>
                    <a:avLst/>
                    <a:gdLst>
                      <a:gd name="T0" fmla="*/ 1868487 w 2333"/>
                      <a:gd name="T1" fmla="*/ 0 h 1775"/>
                      <a:gd name="T2" fmla="*/ 1868487 w 2333"/>
                      <a:gd name="T3" fmla="*/ 1065410 h 1775"/>
                      <a:gd name="T4" fmla="*/ 933843 w 2333"/>
                      <a:gd name="T5" fmla="*/ 1420813 h 1775"/>
                      <a:gd name="T6" fmla="*/ 0 w 2333"/>
                      <a:gd name="T7" fmla="*/ 1065410 h 1775"/>
                      <a:gd name="T8" fmla="*/ 0 w 2333"/>
                      <a:gd name="T9" fmla="*/ 0 h 1775"/>
                      <a:gd name="T10" fmla="*/ 933843 w 2333"/>
                      <a:gd name="T11" fmla="*/ 355403 h 1775"/>
                      <a:gd name="T12" fmla="*/ 1868487 w 2333"/>
                      <a:gd name="T13" fmla="*/ 0 h 1775"/>
                      <a:gd name="T14" fmla="*/ 1401565 w 2333"/>
                      <a:gd name="T15" fmla="*/ 177702 h 17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33" h="1775">
                        <a:moveTo>
                          <a:pt x="2333" y="0"/>
                        </a:moveTo>
                        <a:lnTo>
                          <a:pt x="2333" y="1331"/>
                        </a:lnTo>
                        <a:lnTo>
                          <a:pt x="1166" y="1775"/>
                        </a:lnTo>
                        <a:lnTo>
                          <a:pt x="0" y="1331"/>
                        </a:lnTo>
                        <a:lnTo>
                          <a:pt x="0" y="0"/>
                        </a:lnTo>
                        <a:lnTo>
                          <a:pt x="1166" y="444"/>
                        </a:lnTo>
                        <a:lnTo>
                          <a:pt x="2333" y="0"/>
                        </a:lnTo>
                        <a:close/>
                        <a:moveTo>
                          <a:pt x="1750" y="222"/>
                        </a:moveTo>
                      </a:path>
                    </a:pathLst>
                  </a:custGeom>
                  <a:solidFill>
                    <a:srgbClr val="9BBB5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r>
                      <a:rPr lang="zh-TW" altLang="en-US" sz="2000" b="1" dirty="0">
                        <a:solidFill>
                          <a:prstClr val="white"/>
                        </a:solidFill>
                        <a:latin typeface="Arial"/>
                        <a:ea typeface="微软雅黑"/>
                      </a:rPr>
                      <a:t>計算水回收率</a:t>
                    </a:r>
                    <a:endParaRPr lang="zh-CN" altLang="en-US" sz="2000" b="1" dirty="0">
                      <a:solidFill>
                        <a:prstClr val="white"/>
                      </a:solidFill>
                      <a:latin typeface="Arial"/>
                      <a:ea typeface="微软雅黑"/>
                    </a:endParaRPr>
                  </a:p>
                </p:txBody>
              </p:sp>
              <p:sp>
                <p:nvSpPr>
                  <p:cNvPr id="18" name="Freeform 13">
                    <a:extLst>
                      <a:ext uri="{FF2B5EF4-FFF2-40B4-BE49-F238E27FC236}">
                        <a16:creationId xmlns:a16="http://schemas.microsoft.com/office/drawing/2014/main" id="{475A1707-8001-1254-0632-BAA7417C9A3D}"/>
                      </a:ext>
                    </a:extLst>
                  </p:cNvPr>
                  <p:cNvSpPr>
                    <a:spLocks noEditPoints="1"/>
                  </p:cNvSpPr>
                  <p:nvPr/>
                </p:nvSpPr>
                <p:spPr bwMode="auto">
                  <a:xfrm>
                    <a:off x="1789113" y="5019675"/>
                    <a:ext cx="1868487" cy="1419225"/>
                  </a:xfrm>
                  <a:custGeom>
                    <a:avLst/>
                    <a:gdLst>
                      <a:gd name="T0" fmla="*/ 1868487 w 2333"/>
                      <a:gd name="T1" fmla="*/ 0 h 1774"/>
                      <a:gd name="T2" fmla="*/ 1868487 w 2333"/>
                      <a:gd name="T3" fmla="*/ 1064819 h 1774"/>
                      <a:gd name="T4" fmla="*/ 933843 w 2333"/>
                      <a:gd name="T5" fmla="*/ 1419225 h 1774"/>
                      <a:gd name="T6" fmla="*/ 0 w 2333"/>
                      <a:gd name="T7" fmla="*/ 1064819 h 1774"/>
                      <a:gd name="T8" fmla="*/ 0 w 2333"/>
                      <a:gd name="T9" fmla="*/ 0 h 1774"/>
                      <a:gd name="T10" fmla="*/ 933843 w 2333"/>
                      <a:gd name="T11" fmla="*/ 354406 h 1774"/>
                      <a:gd name="T12" fmla="*/ 1868487 w 2333"/>
                      <a:gd name="T13" fmla="*/ 0 h 1774"/>
                      <a:gd name="T14" fmla="*/ 1401565 w 2333"/>
                      <a:gd name="T15" fmla="*/ 176803 h 17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33" h="1774">
                        <a:moveTo>
                          <a:pt x="2333" y="0"/>
                        </a:moveTo>
                        <a:lnTo>
                          <a:pt x="2333" y="1331"/>
                        </a:lnTo>
                        <a:lnTo>
                          <a:pt x="1166" y="1774"/>
                        </a:lnTo>
                        <a:lnTo>
                          <a:pt x="0" y="1331"/>
                        </a:lnTo>
                        <a:lnTo>
                          <a:pt x="0" y="0"/>
                        </a:lnTo>
                        <a:lnTo>
                          <a:pt x="1166" y="443"/>
                        </a:lnTo>
                        <a:lnTo>
                          <a:pt x="2333" y="0"/>
                        </a:lnTo>
                        <a:close/>
                        <a:moveTo>
                          <a:pt x="1750" y="221"/>
                        </a:moveTo>
                      </a:path>
                    </a:pathLst>
                  </a:custGeom>
                  <a:solidFill>
                    <a:srgbClr val="F796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r>
                      <a:rPr lang="zh-TW" altLang="en-US" sz="2000" b="1" dirty="0">
                        <a:solidFill>
                          <a:prstClr val="white"/>
                        </a:solidFill>
                        <a:latin typeface="Arial"/>
                        <a:ea typeface="微软雅黑"/>
                      </a:rPr>
                      <a:t>評估節水潛力</a:t>
                    </a:r>
                    <a:endParaRPr lang="zh-CN" altLang="en-US" sz="2000" b="1" dirty="0">
                      <a:solidFill>
                        <a:prstClr val="white"/>
                      </a:solidFill>
                      <a:latin typeface="Arial"/>
                      <a:ea typeface="微软雅黑"/>
                    </a:endParaRPr>
                  </a:p>
                </p:txBody>
              </p:sp>
              <p:sp>
                <p:nvSpPr>
                  <p:cNvPr id="19" name="Freeform 10">
                    <a:extLst>
                      <a:ext uri="{FF2B5EF4-FFF2-40B4-BE49-F238E27FC236}">
                        <a16:creationId xmlns:a16="http://schemas.microsoft.com/office/drawing/2014/main" id="{A97A1541-BD16-B261-E1ED-03A74CD2A1FD}"/>
                      </a:ext>
                    </a:extLst>
                  </p:cNvPr>
                  <p:cNvSpPr>
                    <a:spLocks noEditPoints="1"/>
                  </p:cNvSpPr>
                  <p:nvPr/>
                </p:nvSpPr>
                <p:spPr bwMode="auto">
                  <a:xfrm>
                    <a:off x="1789113" y="1255713"/>
                    <a:ext cx="1868487" cy="1455737"/>
                  </a:xfrm>
                  <a:custGeom>
                    <a:avLst/>
                    <a:gdLst>
                      <a:gd name="T0" fmla="*/ 1868487 w 2333"/>
                      <a:gd name="T1" fmla="*/ 0 h 1818"/>
                      <a:gd name="T2" fmla="*/ 1868487 w 2333"/>
                      <a:gd name="T3" fmla="*/ 1092203 h 1818"/>
                      <a:gd name="T4" fmla="*/ 933843 w 2333"/>
                      <a:gd name="T5" fmla="*/ 1455737 h 1818"/>
                      <a:gd name="T6" fmla="*/ 0 w 2333"/>
                      <a:gd name="T7" fmla="*/ 1092203 h 1818"/>
                      <a:gd name="T8" fmla="*/ 0 w 2333"/>
                      <a:gd name="T9" fmla="*/ 0 h 1818"/>
                      <a:gd name="T10" fmla="*/ 1868487 w 2333"/>
                      <a:gd name="T11" fmla="*/ 0 h 1818"/>
                      <a:gd name="T12" fmla="*/ 933843 w 2333"/>
                      <a:gd name="T13" fmla="*/ 0 h 18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33" h="1818">
                        <a:moveTo>
                          <a:pt x="2333" y="0"/>
                        </a:moveTo>
                        <a:lnTo>
                          <a:pt x="2333" y="1364"/>
                        </a:lnTo>
                        <a:lnTo>
                          <a:pt x="1166" y="1818"/>
                        </a:lnTo>
                        <a:lnTo>
                          <a:pt x="0" y="1364"/>
                        </a:lnTo>
                        <a:lnTo>
                          <a:pt x="0" y="0"/>
                        </a:lnTo>
                        <a:lnTo>
                          <a:pt x="2333" y="0"/>
                        </a:lnTo>
                        <a:close/>
                        <a:moveTo>
                          <a:pt x="1166" y="0"/>
                        </a:moveTo>
                      </a:path>
                    </a:pathLst>
                  </a:custGeom>
                  <a:solidFill>
                    <a:srgbClr val="C050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r>
                      <a:rPr lang="zh-TW" altLang="en-US" sz="2000" b="1" dirty="0">
                        <a:solidFill>
                          <a:prstClr val="white"/>
                        </a:solidFill>
                        <a:latin typeface="Arial"/>
                        <a:ea typeface="微软雅黑"/>
                      </a:rPr>
                      <a:t>清查用水量</a:t>
                    </a:r>
                    <a:endParaRPr lang="zh-CN" altLang="en-US" sz="2000" b="1" dirty="0">
                      <a:solidFill>
                        <a:prstClr val="white"/>
                      </a:solidFill>
                      <a:latin typeface="Arial"/>
                      <a:ea typeface="微软雅黑"/>
                    </a:endParaRPr>
                  </a:p>
                </p:txBody>
              </p:sp>
            </p:grpSp>
            <p:sp>
              <p:nvSpPr>
                <p:cNvPr id="14" name="Freeform 13">
                  <a:extLst>
                    <a:ext uri="{FF2B5EF4-FFF2-40B4-BE49-F238E27FC236}">
                      <a16:creationId xmlns:a16="http://schemas.microsoft.com/office/drawing/2014/main" id="{01BD260A-5167-948D-544E-3BA576F50284}"/>
                    </a:ext>
                  </a:extLst>
                </p:cNvPr>
                <p:cNvSpPr>
                  <a:spLocks noEditPoints="1"/>
                </p:cNvSpPr>
                <p:nvPr/>
              </p:nvSpPr>
              <p:spPr bwMode="auto">
                <a:xfrm>
                  <a:off x="2793269" y="4912001"/>
                  <a:ext cx="2253630" cy="1051080"/>
                </a:xfrm>
                <a:custGeom>
                  <a:avLst/>
                  <a:gdLst>
                    <a:gd name="T0" fmla="*/ 1868487 w 2333"/>
                    <a:gd name="T1" fmla="*/ 0 h 1774"/>
                    <a:gd name="T2" fmla="*/ 1868487 w 2333"/>
                    <a:gd name="T3" fmla="*/ 1064819 h 1774"/>
                    <a:gd name="T4" fmla="*/ 933843 w 2333"/>
                    <a:gd name="T5" fmla="*/ 1419225 h 1774"/>
                    <a:gd name="T6" fmla="*/ 0 w 2333"/>
                    <a:gd name="T7" fmla="*/ 1064819 h 1774"/>
                    <a:gd name="T8" fmla="*/ 0 w 2333"/>
                    <a:gd name="T9" fmla="*/ 0 h 1774"/>
                    <a:gd name="T10" fmla="*/ 933843 w 2333"/>
                    <a:gd name="T11" fmla="*/ 354406 h 1774"/>
                    <a:gd name="T12" fmla="*/ 1868487 w 2333"/>
                    <a:gd name="T13" fmla="*/ 0 h 1774"/>
                    <a:gd name="T14" fmla="*/ 1401565 w 2333"/>
                    <a:gd name="T15" fmla="*/ 176803 h 17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33" h="1774">
                      <a:moveTo>
                        <a:pt x="2333" y="0"/>
                      </a:moveTo>
                      <a:lnTo>
                        <a:pt x="2333" y="1331"/>
                      </a:lnTo>
                      <a:lnTo>
                        <a:pt x="1166" y="1774"/>
                      </a:lnTo>
                      <a:lnTo>
                        <a:pt x="0" y="1331"/>
                      </a:lnTo>
                      <a:lnTo>
                        <a:pt x="0" y="0"/>
                      </a:lnTo>
                      <a:lnTo>
                        <a:pt x="1166" y="443"/>
                      </a:lnTo>
                      <a:lnTo>
                        <a:pt x="2333" y="0"/>
                      </a:lnTo>
                      <a:close/>
                      <a:moveTo>
                        <a:pt x="1750" y="221"/>
                      </a:moveTo>
                    </a:path>
                  </a:pathLst>
                </a:custGeom>
                <a:solidFill>
                  <a:srgbClr val="00B0F0"/>
                </a:solidFill>
                <a:ln>
                  <a:noFill/>
                </a:ln>
              </p:spPr>
              <p:txBody>
                <a:bodyPr anchor="ctr"/>
                <a:lstStyle/>
                <a:p>
                  <a:pPr algn="ctr">
                    <a:defRPr/>
                  </a:pPr>
                  <a:r>
                    <a:rPr lang="zh-TW" altLang="en-US" sz="2000" b="1" dirty="0">
                      <a:solidFill>
                        <a:prstClr val="white"/>
                      </a:solidFill>
                      <a:latin typeface="Arial"/>
                      <a:ea typeface="微软雅黑"/>
                    </a:rPr>
                    <a:t>分析限制條件</a:t>
                  </a:r>
                  <a:endParaRPr lang="zh-CN" altLang="en-US" sz="2000" b="1" dirty="0">
                    <a:solidFill>
                      <a:prstClr val="white"/>
                    </a:solidFill>
                    <a:latin typeface="Arial"/>
                    <a:ea typeface="微软雅黑"/>
                  </a:endParaRPr>
                </a:p>
              </p:txBody>
            </p:sp>
            <p:sp>
              <p:nvSpPr>
                <p:cNvPr id="15" name="Freeform 13">
                  <a:extLst>
                    <a:ext uri="{FF2B5EF4-FFF2-40B4-BE49-F238E27FC236}">
                      <a16:creationId xmlns:a16="http://schemas.microsoft.com/office/drawing/2014/main" id="{0EEDFBCC-D81A-BC95-25C6-B79662800257}"/>
                    </a:ext>
                  </a:extLst>
                </p:cNvPr>
                <p:cNvSpPr>
                  <a:spLocks noEditPoints="1"/>
                </p:cNvSpPr>
                <p:nvPr/>
              </p:nvSpPr>
              <p:spPr bwMode="auto">
                <a:xfrm>
                  <a:off x="2778863" y="5873381"/>
                  <a:ext cx="2253630" cy="1051080"/>
                </a:xfrm>
                <a:custGeom>
                  <a:avLst/>
                  <a:gdLst>
                    <a:gd name="T0" fmla="*/ 1868487 w 2333"/>
                    <a:gd name="T1" fmla="*/ 0 h 1774"/>
                    <a:gd name="T2" fmla="*/ 1868487 w 2333"/>
                    <a:gd name="T3" fmla="*/ 1064819 h 1774"/>
                    <a:gd name="T4" fmla="*/ 933843 w 2333"/>
                    <a:gd name="T5" fmla="*/ 1419225 h 1774"/>
                    <a:gd name="T6" fmla="*/ 0 w 2333"/>
                    <a:gd name="T7" fmla="*/ 1064819 h 1774"/>
                    <a:gd name="T8" fmla="*/ 0 w 2333"/>
                    <a:gd name="T9" fmla="*/ 0 h 1774"/>
                    <a:gd name="T10" fmla="*/ 933843 w 2333"/>
                    <a:gd name="T11" fmla="*/ 354406 h 1774"/>
                    <a:gd name="T12" fmla="*/ 1868487 w 2333"/>
                    <a:gd name="T13" fmla="*/ 0 h 1774"/>
                    <a:gd name="T14" fmla="*/ 1401565 w 2333"/>
                    <a:gd name="T15" fmla="*/ 176803 h 17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33" h="1774">
                      <a:moveTo>
                        <a:pt x="2333" y="0"/>
                      </a:moveTo>
                      <a:lnTo>
                        <a:pt x="2333" y="1331"/>
                      </a:lnTo>
                      <a:lnTo>
                        <a:pt x="1166" y="1774"/>
                      </a:lnTo>
                      <a:lnTo>
                        <a:pt x="0" y="1331"/>
                      </a:lnTo>
                      <a:lnTo>
                        <a:pt x="0" y="0"/>
                      </a:lnTo>
                      <a:lnTo>
                        <a:pt x="1166" y="443"/>
                      </a:lnTo>
                      <a:lnTo>
                        <a:pt x="2333" y="0"/>
                      </a:lnTo>
                      <a:close/>
                      <a:moveTo>
                        <a:pt x="1750" y="221"/>
                      </a:moveTo>
                    </a:path>
                  </a:pathLst>
                </a:custGeom>
                <a:solidFill>
                  <a:srgbClr val="FF5050"/>
                </a:solidFill>
                <a:ln>
                  <a:noFill/>
                </a:ln>
              </p:spPr>
              <p:txBody>
                <a:bodyPr anchor="ctr"/>
                <a:lstStyle/>
                <a:p>
                  <a:pPr algn="ctr">
                    <a:defRPr/>
                  </a:pPr>
                  <a:r>
                    <a:rPr lang="zh-TW" altLang="en-US" sz="2000" b="1" dirty="0">
                      <a:solidFill>
                        <a:prstClr val="white"/>
                      </a:solidFill>
                      <a:latin typeface="Arial"/>
                      <a:ea typeface="微软雅黑"/>
                    </a:rPr>
                    <a:t>評估回收年限</a:t>
                  </a:r>
                  <a:endParaRPr lang="zh-CN" altLang="en-US" sz="2000" b="1" dirty="0">
                    <a:solidFill>
                      <a:prstClr val="white"/>
                    </a:solidFill>
                    <a:latin typeface="Arial"/>
                    <a:ea typeface="微软雅黑"/>
                  </a:endParaRPr>
                </a:p>
              </p:txBody>
            </p:sp>
          </p:grpSp>
        </p:grpSp>
        <p:sp>
          <p:nvSpPr>
            <p:cNvPr id="44" name="文字方塊 43">
              <a:extLst>
                <a:ext uri="{FF2B5EF4-FFF2-40B4-BE49-F238E27FC236}">
                  <a16:creationId xmlns:a16="http://schemas.microsoft.com/office/drawing/2014/main" id="{B84E23EC-F00C-E972-3FFC-193EB92D79BA}"/>
                </a:ext>
              </a:extLst>
            </p:cNvPr>
            <p:cNvSpPr txBox="1"/>
            <p:nvPr/>
          </p:nvSpPr>
          <p:spPr>
            <a:xfrm>
              <a:off x="4696222" y="1632894"/>
              <a:ext cx="5943927" cy="707886"/>
            </a:xfrm>
            <a:custGeom>
              <a:avLst/>
              <a:gdLst>
                <a:gd name="connsiteX0" fmla="*/ 0 w 5943927"/>
                <a:gd name="connsiteY0" fmla="*/ 0 h 707886"/>
                <a:gd name="connsiteX1" fmla="*/ 534953 w 5943927"/>
                <a:gd name="connsiteY1" fmla="*/ 0 h 707886"/>
                <a:gd name="connsiteX2" fmla="*/ 1248225 w 5943927"/>
                <a:gd name="connsiteY2" fmla="*/ 0 h 707886"/>
                <a:gd name="connsiteX3" fmla="*/ 1842617 w 5943927"/>
                <a:gd name="connsiteY3" fmla="*/ 0 h 707886"/>
                <a:gd name="connsiteX4" fmla="*/ 2437010 w 5943927"/>
                <a:gd name="connsiteY4" fmla="*/ 0 h 707886"/>
                <a:gd name="connsiteX5" fmla="*/ 2853085 w 5943927"/>
                <a:gd name="connsiteY5" fmla="*/ 0 h 707886"/>
                <a:gd name="connsiteX6" fmla="*/ 3506917 w 5943927"/>
                <a:gd name="connsiteY6" fmla="*/ 0 h 707886"/>
                <a:gd name="connsiteX7" fmla="*/ 4101310 w 5943927"/>
                <a:gd name="connsiteY7" fmla="*/ 0 h 707886"/>
                <a:gd name="connsiteX8" fmla="*/ 4695702 w 5943927"/>
                <a:gd name="connsiteY8" fmla="*/ 0 h 707886"/>
                <a:gd name="connsiteX9" fmla="*/ 5171216 w 5943927"/>
                <a:gd name="connsiteY9" fmla="*/ 0 h 707886"/>
                <a:gd name="connsiteX10" fmla="*/ 5943927 w 5943927"/>
                <a:gd name="connsiteY10" fmla="*/ 0 h 707886"/>
                <a:gd name="connsiteX11" fmla="*/ 5943927 w 5943927"/>
                <a:gd name="connsiteY11" fmla="*/ 332706 h 707886"/>
                <a:gd name="connsiteX12" fmla="*/ 5943927 w 5943927"/>
                <a:gd name="connsiteY12" fmla="*/ 707886 h 707886"/>
                <a:gd name="connsiteX13" fmla="*/ 5290095 w 5943927"/>
                <a:gd name="connsiteY13" fmla="*/ 707886 h 707886"/>
                <a:gd name="connsiteX14" fmla="*/ 4576824 w 5943927"/>
                <a:gd name="connsiteY14" fmla="*/ 707886 h 707886"/>
                <a:gd name="connsiteX15" fmla="*/ 4160749 w 5943927"/>
                <a:gd name="connsiteY15" fmla="*/ 707886 h 707886"/>
                <a:gd name="connsiteX16" fmla="*/ 3625795 w 5943927"/>
                <a:gd name="connsiteY16" fmla="*/ 707886 h 707886"/>
                <a:gd name="connsiteX17" fmla="*/ 2912524 w 5943927"/>
                <a:gd name="connsiteY17" fmla="*/ 707886 h 707886"/>
                <a:gd name="connsiteX18" fmla="*/ 2496449 w 5943927"/>
                <a:gd name="connsiteY18" fmla="*/ 707886 h 707886"/>
                <a:gd name="connsiteX19" fmla="*/ 1902057 w 5943927"/>
                <a:gd name="connsiteY19" fmla="*/ 707886 h 707886"/>
                <a:gd name="connsiteX20" fmla="*/ 1485982 w 5943927"/>
                <a:gd name="connsiteY20" fmla="*/ 707886 h 707886"/>
                <a:gd name="connsiteX21" fmla="*/ 1069907 w 5943927"/>
                <a:gd name="connsiteY21" fmla="*/ 707886 h 707886"/>
                <a:gd name="connsiteX22" fmla="*/ 594393 w 5943927"/>
                <a:gd name="connsiteY22" fmla="*/ 707886 h 707886"/>
                <a:gd name="connsiteX23" fmla="*/ 0 w 5943927"/>
                <a:gd name="connsiteY23" fmla="*/ 707886 h 707886"/>
                <a:gd name="connsiteX24" fmla="*/ 0 w 5943927"/>
                <a:gd name="connsiteY24" fmla="*/ 339785 h 707886"/>
                <a:gd name="connsiteX25" fmla="*/ 0 w 5943927"/>
                <a:gd name="connsiteY25"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43927" h="707886" extrusionOk="0">
                  <a:moveTo>
                    <a:pt x="0" y="0"/>
                  </a:moveTo>
                  <a:cubicBezTo>
                    <a:pt x="113874" y="-35686"/>
                    <a:pt x="299483" y="41179"/>
                    <a:pt x="534953" y="0"/>
                  </a:cubicBezTo>
                  <a:cubicBezTo>
                    <a:pt x="770423" y="-41179"/>
                    <a:pt x="926943" y="36481"/>
                    <a:pt x="1248225" y="0"/>
                  </a:cubicBezTo>
                  <a:cubicBezTo>
                    <a:pt x="1569507" y="-36481"/>
                    <a:pt x="1680731" y="4757"/>
                    <a:pt x="1842617" y="0"/>
                  </a:cubicBezTo>
                  <a:cubicBezTo>
                    <a:pt x="2004503" y="-4757"/>
                    <a:pt x="2286431" y="27829"/>
                    <a:pt x="2437010" y="0"/>
                  </a:cubicBezTo>
                  <a:cubicBezTo>
                    <a:pt x="2587589" y="-27829"/>
                    <a:pt x="2673718" y="15011"/>
                    <a:pt x="2853085" y="0"/>
                  </a:cubicBezTo>
                  <a:cubicBezTo>
                    <a:pt x="3032452" y="-15011"/>
                    <a:pt x="3237748" y="7731"/>
                    <a:pt x="3506917" y="0"/>
                  </a:cubicBezTo>
                  <a:cubicBezTo>
                    <a:pt x="3776086" y="-7731"/>
                    <a:pt x="3832481" y="6820"/>
                    <a:pt x="4101310" y="0"/>
                  </a:cubicBezTo>
                  <a:cubicBezTo>
                    <a:pt x="4370139" y="-6820"/>
                    <a:pt x="4567548" y="20171"/>
                    <a:pt x="4695702" y="0"/>
                  </a:cubicBezTo>
                  <a:cubicBezTo>
                    <a:pt x="4823856" y="-20171"/>
                    <a:pt x="4945240" y="34897"/>
                    <a:pt x="5171216" y="0"/>
                  </a:cubicBezTo>
                  <a:cubicBezTo>
                    <a:pt x="5397192" y="-34897"/>
                    <a:pt x="5762735" y="26808"/>
                    <a:pt x="5943927" y="0"/>
                  </a:cubicBezTo>
                  <a:cubicBezTo>
                    <a:pt x="5962353" y="67789"/>
                    <a:pt x="5925272" y="185691"/>
                    <a:pt x="5943927" y="332706"/>
                  </a:cubicBezTo>
                  <a:cubicBezTo>
                    <a:pt x="5962582" y="479721"/>
                    <a:pt x="5936180" y="616928"/>
                    <a:pt x="5943927" y="707886"/>
                  </a:cubicBezTo>
                  <a:cubicBezTo>
                    <a:pt x="5637936" y="739741"/>
                    <a:pt x="5471896" y="685459"/>
                    <a:pt x="5290095" y="707886"/>
                  </a:cubicBezTo>
                  <a:cubicBezTo>
                    <a:pt x="5108294" y="730313"/>
                    <a:pt x="4866090" y="685466"/>
                    <a:pt x="4576824" y="707886"/>
                  </a:cubicBezTo>
                  <a:cubicBezTo>
                    <a:pt x="4287558" y="730306"/>
                    <a:pt x="4341988" y="689625"/>
                    <a:pt x="4160749" y="707886"/>
                  </a:cubicBezTo>
                  <a:cubicBezTo>
                    <a:pt x="3979510" y="726147"/>
                    <a:pt x="3808301" y="679772"/>
                    <a:pt x="3625795" y="707886"/>
                  </a:cubicBezTo>
                  <a:cubicBezTo>
                    <a:pt x="3443289" y="736000"/>
                    <a:pt x="3067526" y="702324"/>
                    <a:pt x="2912524" y="707886"/>
                  </a:cubicBezTo>
                  <a:cubicBezTo>
                    <a:pt x="2757522" y="713448"/>
                    <a:pt x="2648202" y="668909"/>
                    <a:pt x="2496449" y="707886"/>
                  </a:cubicBezTo>
                  <a:cubicBezTo>
                    <a:pt x="2344697" y="746863"/>
                    <a:pt x="2192076" y="654835"/>
                    <a:pt x="1902057" y="707886"/>
                  </a:cubicBezTo>
                  <a:cubicBezTo>
                    <a:pt x="1612038" y="760937"/>
                    <a:pt x="1578626" y="666400"/>
                    <a:pt x="1485982" y="707886"/>
                  </a:cubicBezTo>
                  <a:cubicBezTo>
                    <a:pt x="1393338" y="749372"/>
                    <a:pt x="1175840" y="686438"/>
                    <a:pt x="1069907" y="707886"/>
                  </a:cubicBezTo>
                  <a:cubicBezTo>
                    <a:pt x="963974" y="729334"/>
                    <a:pt x="795299" y="687182"/>
                    <a:pt x="594393" y="707886"/>
                  </a:cubicBezTo>
                  <a:cubicBezTo>
                    <a:pt x="393487" y="728590"/>
                    <a:pt x="184823" y="645824"/>
                    <a:pt x="0" y="707886"/>
                  </a:cubicBezTo>
                  <a:cubicBezTo>
                    <a:pt x="-34316" y="539135"/>
                    <a:pt x="22510" y="425343"/>
                    <a:pt x="0" y="339785"/>
                  </a:cubicBezTo>
                  <a:cubicBezTo>
                    <a:pt x="-22510" y="254227"/>
                    <a:pt x="34877" y="151695"/>
                    <a:pt x="0" y="0"/>
                  </a:cubicBezTo>
                  <a:close/>
                </a:path>
              </a:pathLst>
            </a:custGeom>
            <a:noFill/>
            <a:ln>
              <a:solidFill>
                <a:srgbClr val="1C7794"/>
              </a:solidFill>
              <a:extLst>
                <a:ext uri="{C807C97D-BFC1-408E-A445-0C87EB9F89A2}">
                  <ask:lineSketchStyleProps xmlns:ask="http://schemas.microsoft.com/office/drawing/2018/sketchyshapes" sd="1284775427">
                    <a:prstGeom prst="rect">
                      <a:avLst/>
                    </a:prstGeom>
                    <ask:type>
                      <ask:lineSketchScribble/>
                    </ask:type>
                  </ask:lineSketchStyleProps>
                </a:ext>
              </a:extLst>
            </a:ln>
          </p:spPr>
          <p:txBody>
            <a:bodyPr wrap="square">
              <a:spAutoFit/>
            </a:bodyPr>
            <a:lstStyle/>
            <a:p>
              <a:pPr marL="285750" indent="-285750">
                <a:spcBef>
                  <a:spcPts val="600"/>
                </a:spcBef>
                <a:spcAft>
                  <a:spcPts val="600"/>
                </a:spcAft>
                <a:buFont typeface="Arial" panose="020B0604020202020204" pitchFamily="34" charset="0"/>
                <a:buChar char="•"/>
              </a:pPr>
              <a:r>
                <a:rPr lang="zh-TW" altLang="en-US"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用水單元、</a:t>
              </a:r>
              <a:r>
                <a:rPr lang="zh-TW" altLang="zh-TW"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供水</a:t>
              </a:r>
              <a:r>
                <a:rPr lang="zh-TW" altLang="en-US"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量</a:t>
              </a:r>
              <a:r>
                <a:rPr lang="zh-TW" altLang="zh-TW"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、用水</a:t>
              </a:r>
              <a:r>
                <a:rPr lang="zh-TW" altLang="en-US"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量</a:t>
              </a:r>
              <a:r>
                <a:rPr lang="zh-TW" altLang="zh-TW"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、回收水</a:t>
              </a:r>
              <a:r>
                <a:rPr lang="zh-TW" altLang="en-US"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量、</a:t>
              </a:r>
              <a:r>
                <a:rPr lang="zh-TW" altLang="zh-TW"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排水</a:t>
              </a:r>
              <a:r>
                <a:rPr lang="zh-TW" altLang="en-US"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量、</a:t>
              </a:r>
              <a:r>
                <a:rPr lang="zh-TW" altLang="en-US" sz="2000" kern="100" dirty="0">
                  <a:solidFill>
                    <a:srgbClr val="0070C0"/>
                  </a:solidFill>
                  <a:latin typeface="Microsoft YaHei" panose="020B0503020204020204" pitchFamily="34" charset="-122"/>
                  <a:ea typeface="Microsoft YaHei" panose="020B0503020204020204" pitchFamily="34" charset="-122"/>
                  <a:cs typeface="Times New Roman" panose="02020603050405020304" pitchFamily="18" charset="0"/>
                </a:rPr>
                <a:t>水錶查核</a:t>
              </a:r>
              <a:endParaRPr lang="en-US" altLang="zh-TW" sz="2000" kern="100" dirty="0">
                <a:solidFill>
                  <a:srgbClr val="0070C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45" name="文字方塊 44">
              <a:extLst>
                <a:ext uri="{FF2B5EF4-FFF2-40B4-BE49-F238E27FC236}">
                  <a16:creationId xmlns:a16="http://schemas.microsoft.com/office/drawing/2014/main" id="{5300243F-7F83-DBCE-D46B-020AD172EEAF}"/>
                </a:ext>
              </a:extLst>
            </p:cNvPr>
            <p:cNvSpPr txBox="1"/>
            <p:nvPr/>
          </p:nvSpPr>
          <p:spPr>
            <a:xfrm>
              <a:off x="4696222" y="2553241"/>
              <a:ext cx="5943927" cy="707886"/>
            </a:xfrm>
            <a:custGeom>
              <a:avLst/>
              <a:gdLst>
                <a:gd name="connsiteX0" fmla="*/ 0 w 5943927"/>
                <a:gd name="connsiteY0" fmla="*/ 0 h 707886"/>
                <a:gd name="connsiteX1" fmla="*/ 534953 w 5943927"/>
                <a:gd name="connsiteY1" fmla="*/ 0 h 707886"/>
                <a:gd name="connsiteX2" fmla="*/ 1248225 w 5943927"/>
                <a:gd name="connsiteY2" fmla="*/ 0 h 707886"/>
                <a:gd name="connsiteX3" fmla="*/ 1842617 w 5943927"/>
                <a:gd name="connsiteY3" fmla="*/ 0 h 707886"/>
                <a:gd name="connsiteX4" fmla="*/ 2437010 w 5943927"/>
                <a:gd name="connsiteY4" fmla="*/ 0 h 707886"/>
                <a:gd name="connsiteX5" fmla="*/ 2853085 w 5943927"/>
                <a:gd name="connsiteY5" fmla="*/ 0 h 707886"/>
                <a:gd name="connsiteX6" fmla="*/ 3506917 w 5943927"/>
                <a:gd name="connsiteY6" fmla="*/ 0 h 707886"/>
                <a:gd name="connsiteX7" fmla="*/ 4101310 w 5943927"/>
                <a:gd name="connsiteY7" fmla="*/ 0 h 707886"/>
                <a:gd name="connsiteX8" fmla="*/ 4695702 w 5943927"/>
                <a:gd name="connsiteY8" fmla="*/ 0 h 707886"/>
                <a:gd name="connsiteX9" fmla="*/ 5171216 w 5943927"/>
                <a:gd name="connsiteY9" fmla="*/ 0 h 707886"/>
                <a:gd name="connsiteX10" fmla="*/ 5943927 w 5943927"/>
                <a:gd name="connsiteY10" fmla="*/ 0 h 707886"/>
                <a:gd name="connsiteX11" fmla="*/ 5943927 w 5943927"/>
                <a:gd name="connsiteY11" fmla="*/ 332706 h 707886"/>
                <a:gd name="connsiteX12" fmla="*/ 5943927 w 5943927"/>
                <a:gd name="connsiteY12" fmla="*/ 707886 h 707886"/>
                <a:gd name="connsiteX13" fmla="*/ 5290095 w 5943927"/>
                <a:gd name="connsiteY13" fmla="*/ 707886 h 707886"/>
                <a:gd name="connsiteX14" fmla="*/ 4576824 w 5943927"/>
                <a:gd name="connsiteY14" fmla="*/ 707886 h 707886"/>
                <a:gd name="connsiteX15" fmla="*/ 4160749 w 5943927"/>
                <a:gd name="connsiteY15" fmla="*/ 707886 h 707886"/>
                <a:gd name="connsiteX16" fmla="*/ 3625795 w 5943927"/>
                <a:gd name="connsiteY16" fmla="*/ 707886 h 707886"/>
                <a:gd name="connsiteX17" fmla="*/ 2912524 w 5943927"/>
                <a:gd name="connsiteY17" fmla="*/ 707886 h 707886"/>
                <a:gd name="connsiteX18" fmla="*/ 2496449 w 5943927"/>
                <a:gd name="connsiteY18" fmla="*/ 707886 h 707886"/>
                <a:gd name="connsiteX19" fmla="*/ 1902057 w 5943927"/>
                <a:gd name="connsiteY19" fmla="*/ 707886 h 707886"/>
                <a:gd name="connsiteX20" fmla="*/ 1485982 w 5943927"/>
                <a:gd name="connsiteY20" fmla="*/ 707886 h 707886"/>
                <a:gd name="connsiteX21" fmla="*/ 1069907 w 5943927"/>
                <a:gd name="connsiteY21" fmla="*/ 707886 h 707886"/>
                <a:gd name="connsiteX22" fmla="*/ 594393 w 5943927"/>
                <a:gd name="connsiteY22" fmla="*/ 707886 h 707886"/>
                <a:gd name="connsiteX23" fmla="*/ 0 w 5943927"/>
                <a:gd name="connsiteY23" fmla="*/ 707886 h 707886"/>
                <a:gd name="connsiteX24" fmla="*/ 0 w 5943927"/>
                <a:gd name="connsiteY24" fmla="*/ 339785 h 707886"/>
                <a:gd name="connsiteX25" fmla="*/ 0 w 5943927"/>
                <a:gd name="connsiteY25"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43927" h="707886" extrusionOk="0">
                  <a:moveTo>
                    <a:pt x="0" y="0"/>
                  </a:moveTo>
                  <a:cubicBezTo>
                    <a:pt x="113874" y="-35686"/>
                    <a:pt x="299483" y="41179"/>
                    <a:pt x="534953" y="0"/>
                  </a:cubicBezTo>
                  <a:cubicBezTo>
                    <a:pt x="770423" y="-41179"/>
                    <a:pt x="926943" y="36481"/>
                    <a:pt x="1248225" y="0"/>
                  </a:cubicBezTo>
                  <a:cubicBezTo>
                    <a:pt x="1569507" y="-36481"/>
                    <a:pt x="1680731" y="4757"/>
                    <a:pt x="1842617" y="0"/>
                  </a:cubicBezTo>
                  <a:cubicBezTo>
                    <a:pt x="2004503" y="-4757"/>
                    <a:pt x="2286431" y="27829"/>
                    <a:pt x="2437010" y="0"/>
                  </a:cubicBezTo>
                  <a:cubicBezTo>
                    <a:pt x="2587589" y="-27829"/>
                    <a:pt x="2673718" y="15011"/>
                    <a:pt x="2853085" y="0"/>
                  </a:cubicBezTo>
                  <a:cubicBezTo>
                    <a:pt x="3032452" y="-15011"/>
                    <a:pt x="3237748" y="7731"/>
                    <a:pt x="3506917" y="0"/>
                  </a:cubicBezTo>
                  <a:cubicBezTo>
                    <a:pt x="3776086" y="-7731"/>
                    <a:pt x="3832481" y="6820"/>
                    <a:pt x="4101310" y="0"/>
                  </a:cubicBezTo>
                  <a:cubicBezTo>
                    <a:pt x="4370139" y="-6820"/>
                    <a:pt x="4567548" y="20171"/>
                    <a:pt x="4695702" y="0"/>
                  </a:cubicBezTo>
                  <a:cubicBezTo>
                    <a:pt x="4823856" y="-20171"/>
                    <a:pt x="4945240" y="34897"/>
                    <a:pt x="5171216" y="0"/>
                  </a:cubicBezTo>
                  <a:cubicBezTo>
                    <a:pt x="5397192" y="-34897"/>
                    <a:pt x="5762735" y="26808"/>
                    <a:pt x="5943927" y="0"/>
                  </a:cubicBezTo>
                  <a:cubicBezTo>
                    <a:pt x="5962353" y="67789"/>
                    <a:pt x="5925272" y="185691"/>
                    <a:pt x="5943927" y="332706"/>
                  </a:cubicBezTo>
                  <a:cubicBezTo>
                    <a:pt x="5962582" y="479721"/>
                    <a:pt x="5936180" y="616928"/>
                    <a:pt x="5943927" y="707886"/>
                  </a:cubicBezTo>
                  <a:cubicBezTo>
                    <a:pt x="5637936" y="739741"/>
                    <a:pt x="5471896" y="685459"/>
                    <a:pt x="5290095" y="707886"/>
                  </a:cubicBezTo>
                  <a:cubicBezTo>
                    <a:pt x="5108294" y="730313"/>
                    <a:pt x="4866090" y="685466"/>
                    <a:pt x="4576824" y="707886"/>
                  </a:cubicBezTo>
                  <a:cubicBezTo>
                    <a:pt x="4287558" y="730306"/>
                    <a:pt x="4341988" y="689625"/>
                    <a:pt x="4160749" y="707886"/>
                  </a:cubicBezTo>
                  <a:cubicBezTo>
                    <a:pt x="3979510" y="726147"/>
                    <a:pt x="3808301" y="679772"/>
                    <a:pt x="3625795" y="707886"/>
                  </a:cubicBezTo>
                  <a:cubicBezTo>
                    <a:pt x="3443289" y="736000"/>
                    <a:pt x="3067526" y="702324"/>
                    <a:pt x="2912524" y="707886"/>
                  </a:cubicBezTo>
                  <a:cubicBezTo>
                    <a:pt x="2757522" y="713448"/>
                    <a:pt x="2648202" y="668909"/>
                    <a:pt x="2496449" y="707886"/>
                  </a:cubicBezTo>
                  <a:cubicBezTo>
                    <a:pt x="2344697" y="746863"/>
                    <a:pt x="2192076" y="654835"/>
                    <a:pt x="1902057" y="707886"/>
                  </a:cubicBezTo>
                  <a:cubicBezTo>
                    <a:pt x="1612038" y="760937"/>
                    <a:pt x="1578626" y="666400"/>
                    <a:pt x="1485982" y="707886"/>
                  </a:cubicBezTo>
                  <a:cubicBezTo>
                    <a:pt x="1393338" y="749372"/>
                    <a:pt x="1175840" y="686438"/>
                    <a:pt x="1069907" y="707886"/>
                  </a:cubicBezTo>
                  <a:cubicBezTo>
                    <a:pt x="963974" y="729334"/>
                    <a:pt x="795299" y="687182"/>
                    <a:pt x="594393" y="707886"/>
                  </a:cubicBezTo>
                  <a:cubicBezTo>
                    <a:pt x="393487" y="728590"/>
                    <a:pt x="184823" y="645824"/>
                    <a:pt x="0" y="707886"/>
                  </a:cubicBezTo>
                  <a:cubicBezTo>
                    <a:pt x="-34316" y="539135"/>
                    <a:pt x="22510" y="425343"/>
                    <a:pt x="0" y="339785"/>
                  </a:cubicBezTo>
                  <a:cubicBezTo>
                    <a:pt x="-22510" y="254227"/>
                    <a:pt x="34877" y="151695"/>
                    <a:pt x="0" y="0"/>
                  </a:cubicBezTo>
                  <a:close/>
                </a:path>
              </a:pathLst>
            </a:custGeom>
            <a:noFill/>
            <a:ln>
              <a:solidFill>
                <a:srgbClr val="1C7794"/>
              </a:solidFill>
              <a:extLst>
                <a:ext uri="{C807C97D-BFC1-408E-A445-0C87EB9F89A2}">
                  <ask:lineSketchStyleProps xmlns:ask="http://schemas.microsoft.com/office/drawing/2018/sketchyshapes" sd="1284775427">
                    <a:prstGeom prst="rect">
                      <a:avLst/>
                    </a:prstGeom>
                    <ask:type>
                      <ask:lineSketchScribble/>
                    </ask:type>
                  </ask:lineSketchStyleProps>
                </a:ext>
              </a:extLst>
            </a:ln>
          </p:spPr>
          <p:txBody>
            <a:bodyPr wrap="square">
              <a:spAutoFit/>
            </a:bodyPr>
            <a:lstStyle/>
            <a:p>
              <a:pPr marL="285750" indent="-285750">
                <a:spcBef>
                  <a:spcPts val="600"/>
                </a:spcBef>
                <a:spcAft>
                  <a:spcPts val="600"/>
                </a:spcAft>
                <a:buFont typeface="Arial" panose="020B0604020202020204" pitchFamily="34" charset="0"/>
                <a:buChar char="•"/>
              </a:pPr>
              <a:r>
                <a:rPr lang="zh-TW" altLang="en-US"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水流向、用水單元流入及流出量、回收水量、各單元</a:t>
              </a:r>
              <a:r>
                <a:rPr lang="zh-TW" altLang="zh-TW" sz="2000" kern="100" dirty="0">
                  <a:solidFill>
                    <a:srgbClr val="0070C0"/>
                  </a:solidFill>
                  <a:latin typeface="Microsoft YaHei" panose="020B0503020204020204" pitchFamily="34" charset="-122"/>
                  <a:ea typeface="Microsoft YaHei" panose="020B0503020204020204" pitchFamily="34" charset="-122"/>
                  <a:cs typeface="Times New Roman" panose="02020603050405020304" pitchFamily="18" charset="0"/>
                </a:rPr>
                <a:t>水量平衡試算 </a:t>
              </a:r>
              <a:r>
                <a:rPr lang="en-US" altLang="zh-TW" sz="2000" kern="100" dirty="0">
                  <a:solidFill>
                    <a:srgbClr val="0070C0"/>
                  </a:solidFill>
                  <a:latin typeface="Microsoft YaHei" panose="020B0503020204020204" pitchFamily="34" charset="-122"/>
                  <a:ea typeface="Microsoft YaHei" panose="020B0503020204020204" pitchFamily="34" charset="-122"/>
                  <a:cs typeface="Times New Roman" panose="02020603050405020304" pitchFamily="18" charset="0"/>
                </a:rPr>
                <a:t>(</a:t>
              </a:r>
              <a:r>
                <a:rPr lang="zh-TW" altLang="zh-TW" sz="2000" kern="100" dirty="0">
                  <a:solidFill>
                    <a:srgbClr val="0070C0"/>
                  </a:solidFill>
                  <a:latin typeface="Microsoft YaHei" panose="020B0503020204020204" pitchFamily="34" charset="-122"/>
                  <a:ea typeface="Microsoft YaHei" panose="020B0503020204020204" pitchFamily="34" charset="-122"/>
                  <a:cs typeface="Times New Roman" panose="02020603050405020304" pitchFamily="18" charset="0"/>
                </a:rPr>
                <a:t>流入量</a:t>
              </a:r>
              <a:r>
                <a:rPr lang="en-US" altLang="zh-TW" sz="2000" kern="100" dirty="0">
                  <a:solidFill>
                    <a:srgbClr val="0070C0"/>
                  </a:solidFill>
                  <a:latin typeface="Microsoft YaHei" panose="020B0503020204020204" pitchFamily="34" charset="-122"/>
                  <a:ea typeface="Microsoft YaHei" panose="020B0503020204020204" pitchFamily="34" charset="-122"/>
                  <a:cs typeface="Times New Roman" panose="02020603050405020304" pitchFamily="18" charset="0"/>
                </a:rPr>
                <a:t>=</a:t>
              </a:r>
              <a:r>
                <a:rPr lang="zh-TW" altLang="zh-TW" sz="2000" kern="100" dirty="0">
                  <a:solidFill>
                    <a:srgbClr val="0070C0"/>
                  </a:solidFill>
                  <a:latin typeface="Microsoft YaHei" panose="020B0503020204020204" pitchFamily="34" charset="-122"/>
                  <a:ea typeface="Microsoft YaHei" panose="020B0503020204020204" pitchFamily="34" charset="-122"/>
                  <a:cs typeface="Times New Roman" panose="02020603050405020304" pitchFamily="18" charset="0"/>
                </a:rPr>
                <a:t>排放水量</a:t>
              </a:r>
              <a:r>
                <a:rPr lang="en-US" altLang="zh-TW" sz="2000" kern="100" dirty="0">
                  <a:solidFill>
                    <a:srgbClr val="0070C0"/>
                  </a:solidFill>
                  <a:latin typeface="Microsoft YaHei" panose="020B0503020204020204" pitchFamily="34" charset="-122"/>
                  <a:ea typeface="Microsoft YaHei" panose="020B0503020204020204" pitchFamily="34" charset="-122"/>
                  <a:cs typeface="Times New Roman" panose="02020603050405020304" pitchFamily="18" charset="0"/>
                </a:rPr>
                <a:t>+</a:t>
              </a:r>
              <a:r>
                <a:rPr lang="zh-TW" altLang="zh-TW" sz="2000" kern="100" dirty="0">
                  <a:solidFill>
                    <a:srgbClr val="0070C0"/>
                  </a:solidFill>
                  <a:latin typeface="Microsoft YaHei" panose="020B0503020204020204" pitchFamily="34" charset="-122"/>
                  <a:ea typeface="Microsoft YaHei" panose="020B0503020204020204" pitchFamily="34" charset="-122"/>
                  <a:cs typeface="Times New Roman" panose="02020603050405020304" pitchFamily="18" charset="0"/>
                </a:rPr>
                <a:t>消耗水量</a:t>
              </a:r>
              <a:r>
                <a:rPr lang="en-US" altLang="zh-TW" sz="2000" kern="100" dirty="0">
                  <a:solidFill>
                    <a:srgbClr val="0070C0"/>
                  </a:solidFill>
                  <a:latin typeface="Microsoft YaHei" panose="020B0503020204020204" pitchFamily="34" charset="-122"/>
                  <a:ea typeface="Microsoft YaHei" panose="020B0503020204020204" pitchFamily="34" charset="-122"/>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46" name="文字方塊 45">
                  <a:extLst>
                    <a:ext uri="{FF2B5EF4-FFF2-40B4-BE49-F238E27FC236}">
                      <a16:creationId xmlns:a16="http://schemas.microsoft.com/office/drawing/2014/main" id="{BF50EEF3-1CD4-DB87-25B3-7711ABE643D8}"/>
                    </a:ext>
                  </a:extLst>
                </p:cNvPr>
                <p:cNvSpPr txBox="1"/>
                <p:nvPr/>
              </p:nvSpPr>
              <p:spPr>
                <a:xfrm>
                  <a:off x="4696223" y="3544925"/>
                  <a:ext cx="5943927" cy="400431"/>
                </a:xfrm>
                <a:custGeom>
                  <a:avLst/>
                  <a:gdLst>
                    <a:gd name="connsiteX0" fmla="*/ 0 w 5943927"/>
                    <a:gd name="connsiteY0" fmla="*/ 0 h 400431"/>
                    <a:gd name="connsiteX1" fmla="*/ 534953 w 5943927"/>
                    <a:gd name="connsiteY1" fmla="*/ 0 h 400431"/>
                    <a:gd name="connsiteX2" fmla="*/ 1248225 w 5943927"/>
                    <a:gd name="connsiteY2" fmla="*/ 0 h 400431"/>
                    <a:gd name="connsiteX3" fmla="*/ 1842617 w 5943927"/>
                    <a:gd name="connsiteY3" fmla="*/ 0 h 400431"/>
                    <a:gd name="connsiteX4" fmla="*/ 2437010 w 5943927"/>
                    <a:gd name="connsiteY4" fmla="*/ 0 h 400431"/>
                    <a:gd name="connsiteX5" fmla="*/ 2853085 w 5943927"/>
                    <a:gd name="connsiteY5" fmla="*/ 0 h 400431"/>
                    <a:gd name="connsiteX6" fmla="*/ 3506917 w 5943927"/>
                    <a:gd name="connsiteY6" fmla="*/ 0 h 400431"/>
                    <a:gd name="connsiteX7" fmla="*/ 4101310 w 5943927"/>
                    <a:gd name="connsiteY7" fmla="*/ 0 h 400431"/>
                    <a:gd name="connsiteX8" fmla="*/ 4695702 w 5943927"/>
                    <a:gd name="connsiteY8" fmla="*/ 0 h 400431"/>
                    <a:gd name="connsiteX9" fmla="*/ 5171216 w 5943927"/>
                    <a:gd name="connsiteY9" fmla="*/ 0 h 400431"/>
                    <a:gd name="connsiteX10" fmla="*/ 5943927 w 5943927"/>
                    <a:gd name="connsiteY10" fmla="*/ 0 h 400431"/>
                    <a:gd name="connsiteX11" fmla="*/ 5943927 w 5943927"/>
                    <a:gd name="connsiteY11" fmla="*/ 400431 h 400431"/>
                    <a:gd name="connsiteX12" fmla="*/ 5230656 w 5943927"/>
                    <a:gd name="connsiteY12" fmla="*/ 400431 h 400431"/>
                    <a:gd name="connsiteX13" fmla="*/ 4814581 w 5943927"/>
                    <a:gd name="connsiteY13" fmla="*/ 400431 h 400431"/>
                    <a:gd name="connsiteX14" fmla="*/ 4101310 w 5943927"/>
                    <a:gd name="connsiteY14" fmla="*/ 400431 h 400431"/>
                    <a:gd name="connsiteX15" fmla="*/ 3685235 w 5943927"/>
                    <a:gd name="connsiteY15" fmla="*/ 400431 h 400431"/>
                    <a:gd name="connsiteX16" fmla="*/ 3150281 w 5943927"/>
                    <a:gd name="connsiteY16" fmla="*/ 400431 h 400431"/>
                    <a:gd name="connsiteX17" fmla="*/ 2437010 w 5943927"/>
                    <a:gd name="connsiteY17" fmla="*/ 400431 h 400431"/>
                    <a:gd name="connsiteX18" fmla="*/ 2020935 w 5943927"/>
                    <a:gd name="connsiteY18" fmla="*/ 400431 h 400431"/>
                    <a:gd name="connsiteX19" fmla="*/ 1426542 w 5943927"/>
                    <a:gd name="connsiteY19" fmla="*/ 400431 h 400431"/>
                    <a:gd name="connsiteX20" fmla="*/ 1010468 w 5943927"/>
                    <a:gd name="connsiteY20" fmla="*/ 400431 h 400431"/>
                    <a:gd name="connsiteX21" fmla="*/ 594393 w 5943927"/>
                    <a:gd name="connsiteY21" fmla="*/ 400431 h 400431"/>
                    <a:gd name="connsiteX22" fmla="*/ 0 w 5943927"/>
                    <a:gd name="connsiteY22" fmla="*/ 400431 h 400431"/>
                    <a:gd name="connsiteX23" fmla="*/ 0 w 5943927"/>
                    <a:gd name="connsiteY23" fmla="*/ 0 h 40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3927" h="400431" extrusionOk="0">
                      <a:moveTo>
                        <a:pt x="0" y="0"/>
                      </a:moveTo>
                      <a:cubicBezTo>
                        <a:pt x="113874" y="-35686"/>
                        <a:pt x="299483" y="41179"/>
                        <a:pt x="534953" y="0"/>
                      </a:cubicBezTo>
                      <a:cubicBezTo>
                        <a:pt x="770423" y="-41179"/>
                        <a:pt x="926943" y="36481"/>
                        <a:pt x="1248225" y="0"/>
                      </a:cubicBezTo>
                      <a:cubicBezTo>
                        <a:pt x="1569507" y="-36481"/>
                        <a:pt x="1680731" y="4757"/>
                        <a:pt x="1842617" y="0"/>
                      </a:cubicBezTo>
                      <a:cubicBezTo>
                        <a:pt x="2004503" y="-4757"/>
                        <a:pt x="2286431" y="27829"/>
                        <a:pt x="2437010" y="0"/>
                      </a:cubicBezTo>
                      <a:cubicBezTo>
                        <a:pt x="2587589" y="-27829"/>
                        <a:pt x="2673718" y="15011"/>
                        <a:pt x="2853085" y="0"/>
                      </a:cubicBezTo>
                      <a:cubicBezTo>
                        <a:pt x="3032452" y="-15011"/>
                        <a:pt x="3237748" y="7731"/>
                        <a:pt x="3506917" y="0"/>
                      </a:cubicBezTo>
                      <a:cubicBezTo>
                        <a:pt x="3776086" y="-7731"/>
                        <a:pt x="3832481" y="6820"/>
                        <a:pt x="4101310" y="0"/>
                      </a:cubicBezTo>
                      <a:cubicBezTo>
                        <a:pt x="4370139" y="-6820"/>
                        <a:pt x="4567548" y="20171"/>
                        <a:pt x="4695702" y="0"/>
                      </a:cubicBezTo>
                      <a:cubicBezTo>
                        <a:pt x="4823856" y="-20171"/>
                        <a:pt x="4945240" y="34897"/>
                        <a:pt x="5171216" y="0"/>
                      </a:cubicBezTo>
                      <a:cubicBezTo>
                        <a:pt x="5397192" y="-34897"/>
                        <a:pt x="5762735" y="26808"/>
                        <a:pt x="5943927" y="0"/>
                      </a:cubicBezTo>
                      <a:cubicBezTo>
                        <a:pt x="5973806" y="101483"/>
                        <a:pt x="5916122" y="257400"/>
                        <a:pt x="5943927" y="400431"/>
                      </a:cubicBezTo>
                      <a:cubicBezTo>
                        <a:pt x="5792024" y="458803"/>
                        <a:pt x="5550483" y="394446"/>
                        <a:pt x="5230656" y="400431"/>
                      </a:cubicBezTo>
                      <a:cubicBezTo>
                        <a:pt x="4910829" y="406416"/>
                        <a:pt x="4941238" y="399704"/>
                        <a:pt x="4814581" y="400431"/>
                      </a:cubicBezTo>
                      <a:cubicBezTo>
                        <a:pt x="4687924" y="401158"/>
                        <a:pt x="4390576" y="378011"/>
                        <a:pt x="4101310" y="400431"/>
                      </a:cubicBezTo>
                      <a:cubicBezTo>
                        <a:pt x="3812044" y="422851"/>
                        <a:pt x="3866474" y="382170"/>
                        <a:pt x="3685235" y="400431"/>
                      </a:cubicBezTo>
                      <a:cubicBezTo>
                        <a:pt x="3503996" y="418692"/>
                        <a:pt x="3332787" y="372317"/>
                        <a:pt x="3150281" y="400431"/>
                      </a:cubicBezTo>
                      <a:cubicBezTo>
                        <a:pt x="2967775" y="428545"/>
                        <a:pt x="2592012" y="394869"/>
                        <a:pt x="2437010" y="400431"/>
                      </a:cubicBezTo>
                      <a:cubicBezTo>
                        <a:pt x="2282008" y="405993"/>
                        <a:pt x="2172688" y="361454"/>
                        <a:pt x="2020935" y="400431"/>
                      </a:cubicBezTo>
                      <a:cubicBezTo>
                        <a:pt x="1869183" y="439408"/>
                        <a:pt x="1718946" y="353343"/>
                        <a:pt x="1426542" y="400431"/>
                      </a:cubicBezTo>
                      <a:cubicBezTo>
                        <a:pt x="1134138" y="447519"/>
                        <a:pt x="1101385" y="399771"/>
                        <a:pt x="1010468" y="400431"/>
                      </a:cubicBezTo>
                      <a:cubicBezTo>
                        <a:pt x="919551" y="401091"/>
                        <a:pt x="700326" y="378983"/>
                        <a:pt x="594393" y="400431"/>
                      </a:cubicBezTo>
                      <a:cubicBezTo>
                        <a:pt x="488460" y="421879"/>
                        <a:pt x="224172" y="351519"/>
                        <a:pt x="0" y="400431"/>
                      </a:cubicBezTo>
                      <a:cubicBezTo>
                        <a:pt x="-44655" y="221289"/>
                        <a:pt x="45167" y="177115"/>
                        <a:pt x="0" y="0"/>
                      </a:cubicBezTo>
                      <a:close/>
                    </a:path>
                  </a:pathLst>
                </a:custGeom>
                <a:noFill/>
                <a:ln>
                  <a:solidFill>
                    <a:srgbClr val="1C7794"/>
                  </a:solidFill>
                  <a:extLst>
                    <a:ext uri="{C807C97D-BFC1-408E-A445-0C87EB9F89A2}">
                      <ask:lineSketchStyleProps xmlns:ask="http://schemas.microsoft.com/office/drawing/2018/sketchyshapes" sd="1284775427">
                        <a:prstGeom prst="rect">
                          <a:avLst/>
                        </a:prstGeom>
                        <ask:type>
                          <ask:lineSketchScribble/>
                        </ask:type>
                      </ask:lineSketchStyleProps>
                    </a:ext>
                  </a:extLst>
                </a:ln>
              </p:spPr>
              <p:txBody>
                <a:bodyPr wrap="square">
                  <a:spAutoFit/>
                </a:bodyPr>
                <a:lstStyle/>
                <a:p>
                  <a:pPr marL="285750" indent="-285750">
                    <a:spcBef>
                      <a:spcPts val="600"/>
                    </a:spcBef>
                    <a:spcAft>
                      <a:spcPts val="600"/>
                    </a:spcAft>
                    <a:buFont typeface="Arial" panose="020B0604020202020204" pitchFamily="34" charset="0"/>
                    <a:buChar char="•"/>
                  </a:pPr>
                  <a14:m>
                    <m:oMath xmlns:m="http://schemas.openxmlformats.org/officeDocument/2006/math">
                      <m:r>
                        <m:rPr>
                          <m:nor/>
                        </m:rPr>
                        <a:rPr lang="zh-TW" altLang="zh-TW" sz="2000" kern="100" smtClean="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m:t>總取水量</m:t>
                      </m:r>
                      <m:r>
                        <a:rPr lang="zh-TW" altLang="en-US" sz="2000" i="1" kern="100">
                          <a:solidFill>
                            <a:srgbClr val="000000"/>
                          </a:solidFill>
                          <a:latin typeface="Cambria Math" panose="02040503050406030204" pitchFamily="18" charset="0"/>
                          <a:ea typeface="Microsoft YaHei" panose="020B0503020204020204" pitchFamily="34" charset="-122"/>
                          <a:cs typeface="Times New Roman" panose="02020603050405020304" pitchFamily="18" charset="0"/>
                        </a:rPr>
                        <m:t>、</m:t>
                      </m:r>
                      <m:r>
                        <m:rPr>
                          <m:nor/>
                        </m:rPr>
                        <a:rPr lang="zh-TW" altLang="zh-TW" sz="2000" kern="100" smtClean="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m:t>總循環水量</m:t>
                      </m:r>
                      <m:r>
                        <a:rPr lang="zh-TW" altLang="en-US" sz="2000" i="1" kern="100">
                          <a:solidFill>
                            <a:srgbClr val="000000"/>
                          </a:solidFill>
                          <a:latin typeface="Cambria Math" panose="02040503050406030204" pitchFamily="18" charset="0"/>
                          <a:ea typeface="Microsoft YaHei" panose="020B0503020204020204" pitchFamily="34" charset="-122"/>
                          <a:cs typeface="Times New Roman" panose="02020603050405020304" pitchFamily="18" charset="0"/>
                        </a:rPr>
                        <m:t>、</m:t>
                      </m:r>
                      <m:r>
                        <m:rPr>
                          <m:nor/>
                        </m:rPr>
                        <a:rPr lang="zh-TW" altLang="zh-TW" sz="2000" kern="100" smtClean="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m:t>總回</m:t>
                      </m:r>
                      <m:r>
                        <m:rPr>
                          <m:nor/>
                        </m:rPr>
                        <a:rPr lang="zh-TW" altLang="en-US" sz="2000" kern="100" smtClean="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m:t>用</m:t>
                      </m:r>
                      <m:r>
                        <m:rPr>
                          <m:nor/>
                        </m:rPr>
                        <a:rPr lang="zh-TW" altLang="zh-TW" sz="2000" kern="100" smtClean="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m:t>水量</m:t>
                      </m:r>
                      <m:r>
                        <a:rPr lang="zh-TW" altLang="en-US" sz="2000" i="1" kern="100">
                          <a:solidFill>
                            <a:srgbClr val="000000"/>
                          </a:solidFill>
                          <a:latin typeface="Cambria Math" panose="02040503050406030204" pitchFamily="18" charset="0"/>
                          <a:ea typeface="Microsoft YaHei" panose="020B0503020204020204" pitchFamily="34" charset="-122"/>
                          <a:cs typeface="Times New Roman" panose="02020603050405020304" pitchFamily="18" charset="0"/>
                        </a:rPr>
                        <m:t>、</m:t>
                      </m:r>
                    </m:oMath>
                  </a14:m>
                  <a:r>
                    <a:rPr lang="zh-TW" altLang="en-US"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蒸發水量</a:t>
                  </a:r>
                  <a:endParaRPr lang="en-US" altLang="zh-TW"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mc:Choice>
          <mc:Fallback xmlns="">
            <p:sp>
              <p:nvSpPr>
                <p:cNvPr id="46" name="文字方塊 45">
                  <a:extLst>
                    <a:ext uri="{FF2B5EF4-FFF2-40B4-BE49-F238E27FC236}">
                      <a16:creationId xmlns:a16="http://schemas.microsoft.com/office/drawing/2014/main" id="{BF50EEF3-1CD4-DB87-25B3-7711ABE643D8}"/>
                    </a:ext>
                  </a:extLst>
                </p:cNvPr>
                <p:cNvSpPr txBox="1">
                  <a:spLocks noRot="1" noChangeAspect="1" noMove="1" noResize="1" noEditPoints="1" noAdjustHandles="1" noChangeArrowheads="1" noChangeShapeType="1" noTextEdit="1"/>
                </p:cNvSpPr>
                <p:nvPr/>
              </p:nvSpPr>
              <p:spPr>
                <a:xfrm>
                  <a:off x="4696223" y="3544925"/>
                  <a:ext cx="5943927" cy="400431"/>
                </a:xfrm>
                <a:prstGeom prst="rect">
                  <a:avLst/>
                </a:prstGeom>
                <a:blipFill>
                  <a:blip r:embed="rId2"/>
                  <a:stretch>
                    <a:fillRect l="-509" t="-2667" b="-16000"/>
                  </a:stretch>
                </a:blipFill>
                <a:ln>
                  <a:solidFill>
                    <a:srgbClr val="1C7794"/>
                  </a:solidFill>
                  <a:extLst>
                    <a:ext uri="{C807C97D-BFC1-408E-A445-0C87EB9F89A2}">
                      <ask:lineSketchStyleProps xmlns:ask="http://schemas.microsoft.com/office/drawing/2018/sketchyshapes" sd="1284775427">
                        <a:custGeom>
                          <a:avLst/>
                          <a:gdLst>
                            <a:gd name="connsiteX0" fmla="*/ 0 w 5943927"/>
                            <a:gd name="connsiteY0" fmla="*/ 0 h 400431"/>
                            <a:gd name="connsiteX1" fmla="*/ 534953 w 5943927"/>
                            <a:gd name="connsiteY1" fmla="*/ 0 h 400431"/>
                            <a:gd name="connsiteX2" fmla="*/ 1248225 w 5943927"/>
                            <a:gd name="connsiteY2" fmla="*/ 0 h 400431"/>
                            <a:gd name="connsiteX3" fmla="*/ 1842617 w 5943927"/>
                            <a:gd name="connsiteY3" fmla="*/ 0 h 400431"/>
                            <a:gd name="connsiteX4" fmla="*/ 2437010 w 5943927"/>
                            <a:gd name="connsiteY4" fmla="*/ 0 h 400431"/>
                            <a:gd name="connsiteX5" fmla="*/ 2853085 w 5943927"/>
                            <a:gd name="connsiteY5" fmla="*/ 0 h 400431"/>
                            <a:gd name="connsiteX6" fmla="*/ 3506917 w 5943927"/>
                            <a:gd name="connsiteY6" fmla="*/ 0 h 400431"/>
                            <a:gd name="connsiteX7" fmla="*/ 4101310 w 5943927"/>
                            <a:gd name="connsiteY7" fmla="*/ 0 h 400431"/>
                            <a:gd name="connsiteX8" fmla="*/ 4695702 w 5943927"/>
                            <a:gd name="connsiteY8" fmla="*/ 0 h 400431"/>
                            <a:gd name="connsiteX9" fmla="*/ 5171216 w 5943927"/>
                            <a:gd name="connsiteY9" fmla="*/ 0 h 400431"/>
                            <a:gd name="connsiteX10" fmla="*/ 5943927 w 5943927"/>
                            <a:gd name="connsiteY10" fmla="*/ 0 h 400431"/>
                            <a:gd name="connsiteX11" fmla="*/ 5943927 w 5943927"/>
                            <a:gd name="connsiteY11" fmla="*/ 400431 h 400431"/>
                            <a:gd name="connsiteX12" fmla="*/ 5230656 w 5943927"/>
                            <a:gd name="connsiteY12" fmla="*/ 400431 h 400431"/>
                            <a:gd name="connsiteX13" fmla="*/ 4814581 w 5943927"/>
                            <a:gd name="connsiteY13" fmla="*/ 400431 h 400431"/>
                            <a:gd name="connsiteX14" fmla="*/ 4101310 w 5943927"/>
                            <a:gd name="connsiteY14" fmla="*/ 400431 h 400431"/>
                            <a:gd name="connsiteX15" fmla="*/ 3685235 w 5943927"/>
                            <a:gd name="connsiteY15" fmla="*/ 400431 h 400431"/>
                            <a:gd name="connsiteX16" fmla="*/ 3150281 w 5943927"/>
                            <a:gd name="connsiteY16" fmla="*/ 400431 h 400431"/>
                            <a:gd name="connsiteX17" fmla="*/ 2437010 w 5943927"/>
                            <a:gd name="connsiteY17" fmla="*/ 400431 h 400431"/>
                            <a:gd name="connsiteX18" fmla="*/ 2020935 w 5943927"/>
                            <a:gd name="connsiteY18" fmla="*/ 400431 h 400431"/>
                            <a:gd name="connsiteX19" fmla="*/ 1426542 w 5943927"/>
                            <a:gd name="connsiteY19" fmla="*/ 400431 h 400431"/>
                            <a:gd name="connsiteX20" fmla="*/ 1010468 w 5943927"/>
                            <a:gd name="connsiteY20" fmla="*/ 400431 h 400431"/>
                            <a:gd name="connsiteX21" fmla="*/ 594393 w 5943927"/>
                            <a:gd name="connsiteY21" fmla="*/ 400431 h 400431"/>
                            <a:gd name="connsiteX22" fmla="*/ 0 w 5943927"/>
                            <a:gd name="connsiteY22" fmla="*/ 400431 h 400431"/>
                            <a:gd name="connsiteX23" fmla="*/ 0 w 5943927"/>
                            <a:gd name="connsiteY23" fmla="*/ 0 h 40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3927" h="400431" extrusionOk="0">
                              <a:moveTo>
                                <a:pt x="0" y="0"/>
                              </a:moveTo>
                              <a:cubicBezTo>
                                <a:pt x="113874" y="-35686"/>
                                <a:pt x="299483" y="41179"/>
                                <a:pt x="534953" y="0"/>
                              </a:cubicBezTo>
                              <a:cubicBezTo>
                                <a:pt x="770423" y="-41179"/>
                                <a:pt x="926943" y="36481"/>
                                <a:pt x="1248225" y="0"/>
                              </a:cubicBezTo>
                              <a:cubicBezTo>
                                <a:pt x="1569507" y="-36481"/>
                                <a:pt x="1680731" y="4757"/>
                                <a:pt x="1842617" y="0"/>
                              </a:cubicBezTo>
                              <a:cubicBezTo>
                                <a:pt x="2004503" y="-4757"/>
                                <a:pt x="2286431" y="27829"/>
                                <a:pt x="2437010" y="0"/>
                              </a:cubicBezTo>
                              <a:cubicBezTo>
                                <a:pt x="2587589" y="-27829"/>
                                <a:pt x="2673718" y="15011"/>
                                <a:pt x="2853085" y="0"/>
                              </a:cubicBezTo>
                              <a:cubicBezTo>
                                <a:pt x="3032452" y="-15011"/>
                                <a:pt x="3237748" y="7731"/>
                                <a:pt x="3506917" y="0"/>
                              </a:cubicBezTo>
                              <a:cubicBezTo>
                                <a:pt x="3776086" y="-7731"/>
                                <a:pt x="3832481" y="6820"/>
                                <a:pt x="4101310" y="0"/>
                              </a:cubicBezTo>
                              <a:cubicBezTo>
                                <a:pt x="4370139" y="-6820"/>
                                <a:pt x="4567548" y="20171"/>
                                <a:pt x="4695702" y="0"/>
                              </a:cubicBezTo>
                              <a:cubicBezTo>
                                <a:pt x="4823856" y="-20171"/>
                                <a:pt x="4945240" y="34897"/>
                                <a:pt x="5171216" y="0"/>
                              </a:cubicBezTo>
                              <a:cubicBezTo>
                                <a:pt x="5397192" y="-34897"/>
                                <a:pt x="5762735" y="26808"/>
                                <a:pt x="5943927" y="0"/>
                              </a:cubicBezTo>
                              <a:cubicBezTo>
                                <a:pt x="5973806" y="101483"/>
                                <a:pt x="5916122" y="257400"/>
                                <a:pt x="5943927" y="400431"/>
                              </a:cubicBezTo>
                              <a:cubicBezTo>
                                <a:pt x="5792024" y="458803"/>
                                <a:pt x="5550483" y="394446"/>
                                <a:pt x="5230656" y="400431"/>
                              </a:cubicBezTo>
                              <a:cubicBezTo>
                                <a:pt x="4910829" y="406416"/>
                                <a:pt x="4941238" y="399704"/>
                                <a:pt x="4814581" y="400431"/>
                              </a:cubicBezTo>
                              <a:cubicBezTo>
                                <a:pt x="4687924" y="401158"/>
                                <a:pt x="4390576" y="378011"/>
                                <a:pt x="4101310" y="400431"/>
                              </a:cubicBezTo>
                              <a:cubicBezTo>
                                <a:pt x="3812044" y="422851"/>
                                <a:pt x="3866474" y="382170"/>
                                <a:pt x="3685235" y="400431"/>
                              </a:cubicBezTo>
                              <a:cubicBezTo>
                                <a:pt x="3503996" y="418692"/>
                                <a:pt x="3332787" y="372317"/>
                                <a:pt x="3150281" y="400431"/>
                              </a:cubicBezTo>
                              <a:cubicBezTo>
                                <a:pt x="2967775" y="428545"/>
                                <a:pt x="2592012" y="394869"/>
                                <a:pt x="2437010" y="400431"/>
                              </a:cubicBezTo>
                              <a:cubicBezTo>
                                <a:pt x="2282008" y="405993"/>
                                <a:pt x="2172688" y="361454"/>
                                <a:pt x="2020935" y="400431"/>
                              </a:cubicBezTo>
                              <a:cubicBezTo>
                                <a:pt x="1869183" y="439408"/>
                                <a:pt x="1718946" y="353343"/>
                                <a:pt x="1426542" y="400431"/>
                              </a:cubicBezTo>
                              <a:cubicBezTo>
                                <a:pt x="1134138" y="447519"/>
                                <a:pt x="1101385" y="399771"/>
                                <a:pt x="1010468" y="400431"/>
                              </a:cubicBezTo>
                              <a:cubicBezTo>
                                <a:pt x="919551" y="401091"/>
                                <a:pt x="700326" y="378983"/>
                                <a:pt x="594393" y="400431"/>
                              </a:cubicBezTo>
                              <a:cubicBezTo>
                                <a:pt x="488460" y="421879"/>
                                <a:pt x="224172" y="351519"/>
                                <a:pt x="0" y="400431"/>
                              </a:cubicBezTo>
                              <a:cubicBezTo>
                                <a:pt x="-44655" y="221289"/>
                                <a:pt x="45167" y="177115"/>
                                <a:pt x="0" y="0"/>
                              </a:cubicBezTo>
                              <a:close/>
                            </a:path>
                          </a:pathLst>
                        </a:custGeom>
                        <ask:type>
                          <ask:lineSketchScribble/>
                        </ask:type>
                      </ask:lineSketchStyleProps>
                    </a:ext>
                  </a:extLst>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7" name="文字方塊 46">
                  <a:extLst>
                    <a:ext uri="{FF2B5EF4-FFF2-40B4-BE49-F238E27FC236}">
                      <a16:creationId xmlns:a16="http://schemas.microsoft.com/office/drawing/2014/main" id="{614978C1-3608-9E73-B9B8-00F80BB79DCD}"/>
                    </a:ext>
                  </a:extLst>
                </p:cNvPr>
                <p:cNvSpPr txBox="1"/>
                <p:nvPr/>
              </p:nvSpPr>
              <p:spPr>
                <a:xfrm>
                  <a:off x="4696222" y="4370279"/>
                  <a:ext cx="5943927" cy="400174"/>
                </a:xfrm>
                <a:custGeom>
                  <a:avLst/>
                  <a:gdLst>
                    <a:gd name="connsiteX0" fmla="*/ 0 w 5943927"/>
                    <a:gd name="connsiteY0" fmla="*/ 0 h 400174"/>
                    <a:gd name="connsiteX1" fmla="*/ 534953 w 5943927"/>
                    <a:gd name="connsiteY1" fmla="*/ 0 h 400174"/>
                    <a:gd name="connsiteX2" fmla="*/ 1248225 w 5943927"/>
                    <a:gd name="connsiteY2" fmla="*/ 0 h 400174"/>
                    <a:gd name="connsiteX3" fmla="*/ 1842617 w 5943927"/>
                    <a:gd name="connsiteY3" fmla="*/ 0 h 400174"/>
                    <a:gd name="connsiteX4" fmla="*/ 2437010 w 5943927"/>
                    <a:gd name="connsiteY4" fmla="*/ 0 h 400174"/>
                    <a:gd name="connsiteX5" fmla="*/ 2853085 w 5943927"/>
                    <a:gd name="connsiteY5" fmla="*/ 0 h 400174"/>
                    <a:gd name="connsiteX6" fmla="*/ 3506917 w 5943927"/>
                    <a:gd name="connsiteY6" fmla="*/ 0 h 400174"/>
                    <a:gd name="connsiteX7" fmla="*/ 4101310 w 5943927"/>
                    <a:gd name="connsiteY7" fmla="*/ 0 h 400174"/>
                    <a:gd name="connsiteX8" fmla="*/ 4695702 w 5943927"/>
                    <a:gd name="connsiteY8" fmla="*/ 0 h 400174"/>
                    <a:gd name="connsiteX9" fmla="*/ 5171216 w 5943927"/>
                    <a:gd name="connsiteY9" fmla="*/ 0 h 400174"/>
                    <a:gd name="connsiteX10" fmla="*/ 5943927 w 5943927"/>
                    <a:gd name="connsiteY10" fmla="*/ 0 h 400174"/>
                    <a:gd name="connsiteX11" fmla="*/ 5943927 w 5943927"/>
                    <a:gd name="connsiteY11" fmla="*/ 400174 h 400174"/>
                    <a:gd name="connsiteX12" fmla="*/ 5230656 w 5943927"/>
                    <a:gd name="connsiteY12" fmla="*/ 400174 h 400174"/>
                    <a:gd name="connsiteX13" fmla="*/ 4814581 w 5943927"/>
                    <a:gd name="connsiteY13" fmla="*/ 400174 h 400174"/>
                    <a:gd name="connsiteX14" fmla="*/ 4101310 w 5943927"/>
                    <a:gd name="connsiteY14" fmla="*/ 400174 h 400174"/>
                    <a:gd name="connsiteX15" fmla="*/ 3685235 w 5943927"/>
                    <a:gd name="connsiteY15" fmla="*/ 400174 h 400174"/>
                    <a:gd name="connsiteX16" fmla="*/ 3150281 w 5943927"/>
                    <a:gd name="connsiteY16" fmla="*/ 400174 h 400174"/>
                    <a:gd name="connsiteX17" fmla="*/ 2437010 w 5943927"/>
                    <a:gd name="connsiteY17" fmla="*/ 400174 h 400174"/>
                    <a:gd name="connsiteX18" fmla="*/ 2020935 w 5943927"/>
                    <a:gd name="connsiteY18" fmla="*/ 400174 h 400174"/>
                    <a:gd name="connsiteX19" fmla="*/ 1426542 w 5943927"/>
                    <a:gd name="connsiteY19" fmla="*/ 400174 h 400174"/>
                    <a:gd name="connsiteX20" fmla="*/ 1010468 w 5943927"/>
                    <a:gd name="connsiteY20" fmla="*/ 400174 h 400174"/>
                    <a:gd name="connsiteX21" fmla="*/ 594393 w 5943927"/>
                    <a:gd name="connsiteY21" fmla="*/ 400174 h 400174"/>
                    <a:gd name="connsiteX22" fmla="*/ 0 w 5943927"/>
                    <a:gd name="connsiteY22" fmla="*/ 400174 h 400174"/>
                    <a:gd name="connsiteX23" fmla="*/ 0 w 5943927"/>
                    <a:gd name="connsiteY23" fmla="*/ 0 h 40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3927" h="400174" extrusionOk="0">
                      <a:moveTo>
                        <a:pt x="0" y="0"/>
                      </a:moveTo>
                      <a:cubicBezTo>
                        <a:pt x="113874" y="-35686"/>
                        <a:pt x="299483" y="41179"/>
                        <a:pt x="534953" y="0"/>
                      </a:cubicBezTo>
                      <a:cubicBezTo>
                        <a:pt x="770423" y="-41179"/>
                        <a:pt x="926943" y="36481"/>
                        <a:pt x="1248225" y="0"/>
                      </a:cubicBezTo>
                      <a:cubicBezTo>
                        <a:pt x="1569507" y="-36481"/>
                        <a:pt x="1680731" y="4757"/>
                        <a:pt x="1842617" y="0"/>
                      </a:cubicBezTo>
                      <a:cubicBezTo>
                        <a:pt x="2004503" y="-4757"/>
                        <a:pt x="2286431" y="27829"/>
                        <a:pt x="2437010" y="0"/>
                      </a:cubicBezTo>
                      <a:cubicBezTo>
                        <a:pt x="2587589" y="-27829"/>
                        <a:pt x="2673718" y="15011"/>
                        <a:pt x="2853085" y="0"/>
                      </a:cubicBezTo>
                      <a:cubicBezTo>
                        <a:pt x="3032452" y="-15011"/>
                        <a:pt x="3237748" y="7731"/>
                        <a:pt x="3506917" y="0"/>
                      </a:cubicBezTo>
                      <a:cubicBezTo>
                        <a:pt x="3776086" y="-7731"/>
                        <a:pt x="3832481" y="6820"/>
                        <a:pt x="4101310" y="0"/>
                      </a:cubicBezTo>
                      <a:cubicBezTo>
                        <a:pt x="4370139" y="-6820"/>
                        <a:pt x="4567548" y="20171"/>
                        <a:pt x="4695702" y="0"/>
                      </a:cubicBezTo>
                      <a:cubicBezTo>
                        <a:pt x="4823856" y="-20171"/>
                        <a:pt x="4945240" y="34897"/>
                        <a:pt x="5171216" y="0"/>
                      </a:cubicBezTo>
                      <a:cubicBezTo>
                        <a:pt x="5397192" y="-34897"/>
                        <a:pt x="5762735" y="26808"/>
                        <a:pt x="5943927" y="0"/>
                      </a:cubicBezTo>
                      <a:cubicBezTo>
                        <a:pt x="5968732" y="145980"/>
                        <a:pt x="5920464" y="245826"/>
                        <a:pt x="5943927" y="400174"/>
                      </a:cubicBezTo>
                      <a:cubicBezTo>
                        <a:pt x="5792024" y="458546"/>
                        <a:pt x="5550483" y="394189"/>
                        <a:pt x="5230656" y="400174"/>
                      </a:cubicBezTo>
                      <a:cubicBezTo>
                        <a:pt x="4910829" y="406159"/>
                        <a:pt x="4941238" y="399447"/>
                        <a:pt x="4814581" y="400174"/>
                      </a:cubicBezTo>
                      <a:cubicBezTo>
                        <a:pt x="4687924" y="400901"/>
                        <a:pt x="4390576" y="377754"/>
                        <a:pt x="4101310" y="400174"/>
                      </a:cubicBezTo>
                      <a:cubicBezTo>
                        <a:pt x="3812044" y="422594"/>
                        <a:pt x="3866474" y="381913"/>
                        <a:pt x="3685235" y="400174"/>
                      </a:cubicBezTo>
                      <a:cubicBezTo>
                        <a:pt x="3503996" y="418435"/>
                        <a:pt x="3332787" y="372060"/>
                        <a:pt x="3150281" y="400174"/>
                      </a:cubicBezTo>
                      <a:cubicBezTo>
                        <a:pt x="2967775" y="428288"/>
                        <a:pt x="2592012" y="394612"/>
                        <a:pt x="2437010" y="400174"/>
                      </a:cubicBezTo>
                      <a:cubicBezTo>
                        <a:pt x="2282008" y="405736"/>
                        <a:pt x="2172688" y="361197"/>
                        <a:pt x="2020935" y="400174"/>
                      </a:cubicBezTo>
                      <a:cubicBezTo>
                        <a:pt x="1869183" y="439151"/>
                        <a:pt x="1718946" y="353086"/>
                        <a:pt x="1426542" y="400174"/>
                      </a:cubicBezTo>
                      <a:cubicBezTo>
                        <a:pt x="1134138" y="447262"/>
                        <a:pt x="1101385" y="399514"/>
                        <a:pt x="1010468" y="400174"/>
                      </a:cubicBezTo>
                      <a:cubicBezTo>
                        <a:pt x="919551" y="400834"/>
                        <a:pt x="700326" y="378726"/>
                        <a:pt x="594393" y="400174"/>
                      </a:cubicBezTo>
                      <a:cubicBezTo>
                        <a:pt x="488460" y="421622"/>
                        <a:pt x="224172" y="351262"/>
                        <a:pt x="0" y="400174"/>
                      </a:cubicBezTo>
                      <a:cubicBezTo>
                        <a:pt x="-36731" y="295690"/>
                        <a:pt x="37577" y="92262"/>
                        <a:pt x="0" y="0"/>
                      </a:cubicBezTo>
                      <a:close/>
                    </a:path>
                  </a:pathLst>
                </a:custGeom>
                <a:noFill/>
                <a:ln>
                  <a:solidFill>
                    <a:srgbClr val="1C7794"/>
                  </a:solidFill>
                  <a:extLst>
                    <a:ext uri="{C807C97D-BFC1-408E-A445-0C87EB9F89A2}">
                      <ask:lineSketchStyleProps xmlns:ask="http://schemas.microsoft.com/office/drawing/2018/sketchyshapes" sd="1284775427">
                        <a:prstGeom prst="rect">
                          <a:avLst/>
                        </a:prstGeom>
                        <ask:type>
                          <ask:lineSketchScribble/>
                        </ask:type>
                      </ask:lineSketchStyleProps>
                    </a:ext>
                  </a:extLst>
                </a:ln>
              </p:spPr>
              <p:txBody>
                <a:bodyPr wrap="square">
                  <a:spAutoFit/>
                </a:bodyPr>
                <a:lstStyle/>
                <a:p>
                  <a:pPr marL="285750" indent="-285750">
                    <a:spcBef>
                      <a:spcPts val="600"/>
                    </a:spcBef>
                    <a:spcAft>
                      <a:spcPts val="600"/>
                    </a:spcAft>
                    <a:buFont typeface="Arial" panose="020B0604020202020204" pitchFamily="34" charset="0"/>
                    <a:buChar char="•"/>
                  </a:pPr>
                  <a14:m>
                    <m:oMath xmlns:m="http://schemas.openxmlformats.org/officeDocument/2006/math">
                      <m:r>
                        <m:rPr>
                          <m:nor/>
                        </m:rPr>
                        <a:rPr lang="zh-TW" altLang="en-US" sz="2000" kern="100">
                          <a:solidFill>
                            <a:srgbClr val="000000"/>
                          </a:solidFill>
                          <a:latin typeface="Cambria Math" panose="02040503050406030204" pitchFamily="18" charset="0"/>
                          <a:ea typeface="Microsoft YaHei" panose="020B0503020204020204" pitchFamily="34" charset="-122"/>
                          <a:cs typeface="Times New Roman" panose="02020603050405020304" pitchFamily="18" charset="0"/>
                        </a:rPr>
                        <m:t>純水系統</m:t>
                      </m:r>
                      <m:r>
                        <a:rPr lang="zh-TW" altLang="en-US" sz="2000" i="1" kern="100">
                          <a:solidFill>
                            <a:srgbClr val="000000"/>
                          </a:solidFill>
                          <a:latin typeface="Cambria Math" panose="02040503050406030204" pitchFamily="18" charset="0"/>
                          <a:ea typeface="Microsoft YaHei" panose="020B0503020204020204" pitchFamily="34" charset="-122"/>
                          <a:cs typeface="Times New Roman" panose="02020603050405020304" pitchFamily="18" charset="0"/>
                        </a:rPr>
                        <m:t>、</m:t>
                      </m:r>
                      <m:r>
                        <a:rPr lang="zh-TW" altLang="en-US" sz="2000" i="1" kern="100" smtClean="0">
                          <a:solidFill>
                            <a:srgbClr val="000000"/>
                          </a:solidFill>
                          <a:latin typeface="Cambria Math" panose="02040503050406030204" pitchFamily="18" charset="0"/>
                          <a:ea typeface="Microsoft YaHei" panose="020B0503020204020204" pitchFamily="34" charset="-122"/>
                          <a:cs typeface="Times New Roman" panose="02020603050405020304" pitchFamily="18" charset="0"/>
                        </a:rPr>
                        <m:t>製</m:t>
                      </m:r>
                      <m:r>
                        <a:rPr lang="zh-TW" altLang="en-US" sz="2000" i="1" kern="100">
                          <a:solidFill>
                            <a:srgbClr val="000000"/>
                          </a:solidFill>
                          <a:latin typeface="Cambria Math" panose="02040503050406030204" pitchFamily="18" charset="0"/>
                          <a:ea typeface="Microsoft YaHei" panose="020B0503020204020204" pitchFamily="34" charset="-122"/>
                          <a:cs typeface="Times New Roman" panose="02020603050405020304" pitchFamily="18" charset="0"/>
                        </a:rPr>
                        <m:t>程、</m:t>
                      </m:r>
                      <m:r>
                        <a:rPr lang="zh-TW" altLang="en-US" sz="2000" i="1" kern="100" smtClean="0">
                          <a:solidFill>
                            <a:srgbClr val="000000"/>
                          </a:solidFill>
                          <a:latin typeface="Cambria Math" panose="02040503050406030204" pitchFamily="18" charset="0"/>
                          <a:ea typeface="Microsoft YaHei" panose="020B0503020204020204" pitchFamily="34" charset="-122"/>
                          <a:cs typeface="Times New Roman" panose="02020603050405020304" pitchFamily="18" charset="0"/>
                        </a:rPr>
                        <m:t>冷卻系統</m:t>
                      </m:r>
                      <m:r>
                        <a:rPr lang="zh-TW" altLang="en-US" sz="2000" i="1" kern="100">
                          <a:solidFill>
                            <a:srgbClr val="000000"/>
                          </a:solidFill>
                          <a:latin typeface="Cambria Math" panose="02040503050406030204" pitchFamily="18" charset="0"/>
                          <a:ea typeface="Microsoft YaHei" panose="020B0503020204020204" pitchFamily="34" charset="-122"/>
                          <a:cs typeface="Times New Roman" panose="02020603050405020304" pitchFamily="18" charset="0"/>
                        </a:rPr>
                        <m:t>、</m:t>
                      </m:r>
                    </m:oMath>
                  </a14:m>
                  <a:r>
                    <a:rPr lang="zh-TW" altLang="en-US"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鍋爐、放流水回收</a:t>
                  </a:r>
                  <a:endParaRPr lang="en-US" altLang="zh-TW"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mc:Choice>
          <mc:Fallback xmlns="">
            <p:sp>
              <p:nvSpPr>
                <p:cNvPr id="47" name="文字方塊 46">
                  <a:extLst>
                    <a:ext uri="{FF2B5EF4-FFF2-40B4-BE49-F238E27FC236}">
                      <a16:creationId xmlns:a16="http://schemas.microsoft.com/office/drawing/2014/main" id="{614978C1-3608-9E73-B9B8-00F80BB79DCD}"/>
                    </a:ext>
                  </a:extLst>
                </p:cNvPr>
                <p:cNvSpPr txBox="1">
                  <a:spLocks noRot="1" noChangeAspect="1" noMove="1" noResize="1" noEditPoints="1" noAdjustHandles="1" noChangeArrowheads="1" noChangeShapeType="1" noTextEdit="1"/>
                </p:cNvSpPr>
                <p:nvPr/>
              </p:nvSpPr>
              <p:spPr>
                <a:xfrm>
                  <a:off x="4696222" y="4370279"/>
                  <a:ext cx="5943927" cy="400174"/>
                </a:xfrm>
                <a:prstGeom prst="rect">
                  <a:avLst/>
                </a:prstGeom>
                <a:blipFill>
                  <a:blip r:embed="rId3"/>
                  <a:stretch>
                    <a:fillRect l="-612" t="-2632" b="-14474"/>
                  </a:stretch>
                </a:blipFill>
                <a:ln>
                  <a:solidFill>
                    <a:srgbClr val="1C7794"/>
                  </a:solidFill>
                  <a:extLst>
                    <a:ext uri="{C807C97D-BFC1-408E-A445-0C87EB9F89A2}">
                      <ask:lineSketchStyleProps xmlns:ask="http://schemas.microsoft.com/office/drawing/2018/sketchyshapes" sd="1284775427">
                        <a:custGeom>
                          <a:avLst/>
                          <a:gdLst>
                            <a:gd name="connsiteX0" fmla="*/ 0 w 5943927"/>
                            <a:gd name="connsiteY0" fmla="*/ 0 h 400174"/>
                            <a:gd name="connsiteX1" fmla="*/ 534953 w 5943927"/>
                            <a:gd name="connsiteY1" fmla="*/ 0 h 400174"/>
                            <a:gd name="connsiteX2" fmla="*/ 1248225 w 5943927"/>
                            <a:gd name="connsiteY2" fmla="*/ 0 h 400174"/>
                            <a:gd name="connsiteX3" fmla="*/ 1842617 w 5943927"/>
                            <a:gd name="connsiteY3" fmla="*/ 0 h 400174"/>
                            <a:gd name="connsiteX4" fmla="*/ 2437010 w 5943927"/>
                            <a:gd name="connsiteY4" fmla="*/ 0 h 400174"/>
                            <a:gd name="connsiteX5" fmla="*/ 2853085 w 5943927"/>
                            <a:gd name="connsiteY5" fmla="*/ 0 h 400174"/>
                            <a:gd name="connsiteX6" fmla="*/ 3506917 w 5943927"/>
                            <a:gd name="connsiteY6" fmla="*/ 0 h 400174"/>
                            <a:gd name="connsiteX7" fmla="*/ 4101310 w 5943927"/>
                            <a:gd name="connsiteY7" fmla="*/ 0 h 400174"/>
                            <a:gd name="connsiteX8" fmla="*/ 4695702 w 5943927"/>
                            <a:gd name="connsiteY8" fmla="*/ 0 h 400174"/>
                            <a:gd name="connsiteX9" fmla="*/ 5171216 w 5943927"/>
                            <a:gd name="connsiteY9" fmla="*/ 0 h 400174"/>
                            <a:gd name="connsiteX10" fmla="*/ 5943927 w 5943927"/>
                            <a:gd name="connsiteY10" fmla="*/ 0 h 400174"/>
                            <a:gd name="connsiteX11" fmla="*/ 5943927 w 5943927"/>
                            <a:gd name="connsiteY11" fmla="*/ 400174 h 400174"/>
                            <a:gd name="connsiteX12" fmla="*/ 5230656 w 5943927"/>
                            <a:gd name="connsiteY12" fmla="*/ 400174 h 400174"/>
                            <a:gd name="connsiteX13" fmla="*/ 4814581 w 5943927"/>
                            <a:gd name="connsiteY13" fmla="*/ 400174 h 400174"/>
                            <a:gd name="connsiteX14" fmla="*/ 4101310 w 5943927"/>
                            <a:gd name="connsiteY14" fmla="*/ 400174 h 400174"/>
                            <a:gd name="connsiteX15" fmla="*/ 3685235 w 5943927"/>
                            <a:gd name="connsiteY15" fmla="*/ 400174 h 400174"/>
                            <a:gd name="connsiteX16" fmla="*/ 3150281 w 5943927"/>
                            <a:gd name="connsiteY16" fmla="*/ 400174 h 400174"/>
                            <a:gd name="connsiteX17" fmla="*/ 2437010 w 5943927"/>
                            <a:gd name="connsiteY17" fmla="*/ 400174 h 400174"/>
                            <a:gd name="connsiteX18" fmla="*/ 2020935 w 5943927"/>
                            <a:gd name="connsiteY18" fmla="*/ 400174 h 400174"/>
                            <a:gd name="connsiteX19" fmla="*/ 1426542 w 5943927"/>
                            <a:gd name="connsiteY19" fmla="*/ 400174 h 400174"/>
                            <a:gd name="connsiteX20" fmla="*/ 1010468 w 5943927"/>
                            <a:gd name="connsiteY20" fmla="*/ 400174 h 400174"/>
                            <a:gd name="connsiteX21" fmla="*/ 594393 w 5943927"/>
                            <a:gd name="connsiteY21" fmla="*/ 400174 h 400174"/>
                            <a:gd name="connsiteX22" fmla="*/ 0 w 5943927"/>
                            <a:gd name="connsiteY22" fmla="*/ 400174 h 400174"/>
                            <a:gd name="connsiteX23" fmla="*/ 0 w 5943927"/>
                            <a:gd name="connsiteY23" fmla="*/ 0 h 40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3927" h="400174" extrusionOk="0">
                              <a:moveTo>
                                <a:pt x="0" y="0"/>
                              </a:moveTo>
                              <a:cubicBezTo>
                                <a:pt x="113874" y="-35686"/>
                                <a:pt x="299483" y="41179"/>
                                <a:pt x="534953" y="0"/>
                              </a:cubicBezTo>
                              <a:cubicBezTo>
                                <a:pt x="770423" y="-41179"/>
                                <a:pt x="926943" y="36481"/>
                                <a:pt x="1248225" y="0"/>
                              </a:cubicBezTo>
                              <a:cubicBezTo>
                                <a:pt x="1569507" y="-36481"/>
                                <a:pt x="1680731" y="4757"/>
                                <a:pt x="1842617" y="0"/>
                              </a:cubicBezTo>
                              <a:cubicBezTo>
                                <a:pt x="2004503" y="-4757"/>
                                <a:pt x="2286431" y="27829"/>
                                <a:pt x="2437010" y="0"/>
                              </a:cubicBezTo>
                              <a:cubicBezTo>
                                <a:pt x="2587589" y="-27829"/>
                                <a:pt x="2673718" y="15011"/>
                                <a:pt x="2853085" y="0"/>
                              </a:cubicBezTo>
                              <a:cubicBezTo>
                                <a:pt x="3032452" y="-15011"/>
                                <a:pt x="3237748" y="7731"/>
                                <a:pt x="3506917" y="0"/>
                              </a:cubicBezTo>
                              <a:cubicBezTo>
                                <a:pt x="3776086" y="-7731"/>
                                <a:pt x="3832481" y="6820"/>
                                <a:pt x="4101310" y="0"/>
                              </a:cubicBezTo>
                              <a:cubicBezTo>
                                <a:pt x="4370139" y="-6820"/>
                                <a:pt x="4567548" y="20171"/>
                                <a:pt x="4695702" y="0"/>
                              </a:cubicBezTo>
                              <a:cubicBezTo>
                                <a:pt x="4823856" y="-20171"/>
                                <a:pt x="4945240" y="34897"/>
                                <a:pt x="5171216" y="0"/>
                              </a:cubicBezTo>
                              <a:cubicBezTo>
                                <a:pt x="5397192" y="-34897"/>
                                <a:pt x="5762735" y="26808"/>
                                <a:pt x="5943927" y="0"/>
                              </a:cubicBezTo>
                              <a:cubicBezTo>
                                <a:pt x="5968732" y="145980"/>
                                <a:pt x="5920464" y="245826"/>
                                <a:pt x="5943927" y="400174"/>
                              </a:cubicBezTo>
                              <a:cubicBezTo>
                                <a:pt x="5792024" y="458546"/>
                                <a:pt x="5550483" y="394189"/>
                                <a:pt x="5230656" y="400174"/>
                              </a:cubicBezTo>
                              <a:cubicBezTo>
                                <a:pt x="4910829" y="406159"/>
                                <a:pt x="4941238" y="399447"/>
                                <a:pt x="4814581" y="400174"/>
                              </a:cubicBezTo>
                              <a:cubicBezTo>
                                <a:pt x="4687924" y="400901"/>
                                <a:pt x="4390576" y="377754"/>
                                <a:pt x="4101310" y="400174"/>
                              </a:cubicBezTo>
                              <a:cubicBezTo>
                                <a:pt x="3812044" y="422594"/>
                                <a:pt x="3866474" y="381913"/>
                                <a:pt x="3685235" y="400174"/>
                              </a:cubicBezTo>
                              <a:cubicBezTo>
                                <a:pt x="3503996" y="418435"/>
                                <a:pt x="3332787" y="372060"/>
                                <a:pt x="3150281" y="400174"/>
                              </a:cubicBezTo>
                              <a:cubicBezTo>
                                <a:pt x="2967775" y="428288"/>
                                <a:pt x="2592012" y="394612"/>
                                <a:pt x="2437010" y="400174"/>
                              </a:cubicBezTo>
                              <a:cubicBezTo>
                                <a:pt x="2282008" y="405736"/>
                                <a:pt x="2172688" y="361197"/>
                                <a:pt x="2020935" y="400174"/>
                              </a:cubicBezTo>
                              <a:cubicBezTo>
                                <a:pt x="1869183" y="439151"/>
                                <a:pt x="1718946" y="353086"/>
                                <a:pt x="1426542" y="400174"/>
                              </a:cubicBezTo>
                              <a:cubicBezTo>
                                <a:pt x="1134138" y="447262"/>
                                <a:pt x="1101385" y="399514"/>
                                <a:pt x="1010468" y="400174"/>
                              </a:cubicBezTo>
                              <a:cubicBezTo>
                                <a:pt x="919551" y="400834"/>
                                <a:pt x="700326" y="378726"/>
                                <a:pt x="594393" y="400174"/>
                              </a:cubicBezTo>
                              <a:cubicBezTo>
                                <a:pt x="488460" y="421622"/>
                                <a:pt x="224172" y="351262"/>
                                <a:pt x="0" y="400174"/>
                              </a:cubicBezTo>
                              <a:cubicBezTo>
                                <a:pt x="-36731" y="295690"/>
                                <a:pt x="37577" y="92262"/>
                                <a:pt x="0" y="0"/>
                              </a:cubicBezTo>
                              <a:close/>
                            </a:path>
                          </a:pathLst>
                        </a:custGeom>
                        <ask:type>
                          <ask:lineSketchScribble/>
                        </ask:type>
                      </ask:lineSketchStyleProps>
                    </a:ext>
                  </a:extLst>
                </a:ln>
              </p:spPr>
              <p:txBody>
                <a:bodyPr/>
                <a:lstStyle/>
                <a:p>
                  <a:r>
                    <a:rPr lang="zh-TW" altLang="en-US">
                      <a:noFill/>
                    </a:rPr>
                    <a:t> </a:t>
                  </a:r>
                </a:p>
              </p:txBody>
            </p:sp>
          </mc:Fallback>
        </mc:AlternateContent>
        <p:sp>
          <p:nvSpPr>
            <p:cNvPr id="48" name="文字方塊 47">
              <a:extLst>
                <a:ext uri="{FF2B5EF4-FFF2-40B4-BE49-F238E27FC236}">
                  <a16:creationId xmlns:a16="http://schemas.microsoft.com/office/drawing/2014/main" id="{56DD8B01-C116-5844-CE96-93DE648D5BED}"/>
                </a:ext>
              </a:extLst>
            </p:cNvPr>
            <p:cNvSpPr txBox="1"/>
            <p:nvPr/>
          </p:nvSpPr>
          <p:spPr>
            <a:xfrm>
              <a:off x="4696222" y="5007085"/>
              <a:ext cx="5943927" cy="707886"/>
            </a:xfrm>
            <a:custGeom>
              <a:avLst/>
              <a:gdLst>
                <a:gd name="connsiteX0" fmla="*/ 0 w 5943927"/>
                <a:gd name="connsiteY0" fmla="*/ 0 h 707886"/>
                <a:gd name="connsiteX1" fmla="*/ 534953 w 5943927"/>
                <a:gd name="connsiteY1" fmla="*/ 0 h 707886"/>
                <a:gd name="connsiteX2" fmla="*/ 1248225 w 5943927"/>
                <a:gd name="connsiteY2" fmla="*/ 0 h 707886"/>
                <a:gd name="connsiteX3" fmla="*/ 1842617 w 5943927"/>
                <a:gd name="connsiteY3" fmla="*/ 0 h 707886"/>
                <a:gd name="connsiteX4" fmla="*/ 2437010 w 5943927"/>
                <a:gd name="connsiteY4" fmla="*/ 0 h 707886"/>
                <a:gd name="connsiteX5" fmla="*/ 2853085 w 5943927"/>
                <a:gd name="connsiteY5" fmla="*/ 0 h 707886"/>
                <a:gd name="connsiteX6" fmla="*/ 3506917 w 5943927"/>
                <a:gd name="connsiteY6" fmla="*/ 0 h 707886"/>
                <a:gd name="connsiteX7" fmla="*/ 4101310 w 5943927"/>
                <a:gd name="connsiteY7" fmla="*/ 0 h 707886"/>
                <a:gd name="connsiteX8" fmla="*/ 4695702 w 5943927"/>
                <a:gd name="connsiteY8" fmla="*/ 0 h 707886"/>
                <a:gd name="connsiteX9" fmla="*/ 5171216 w 5943927"/>
                <a:gd name="connsiteY9" fmla="*/ 0 h 707886"/>
                <a:gd name="connsiteX10" fmla="*/ 5943927 w 5943927"/>
                <a:gd name="connsiteY10" fmla="*/ 0 h 707886"/>
                <a:gd name="connsiteX11" fmla="*/ 5943927 w 5943927"/>
                <a:gd name="connsiteY11" fmla="*/ 332706 h 707886"/>
                <a:gd name="connsiteX12" fmla="*/ 5943927 w 5943927"/>
                <a:gd name="connsiteY12" fmla="*/ 707886 h 707886"/>
                <a:gd name="connsiteX13" fmla="*/ 5290095 w 5943927"/>
                <a:gd name="connsiteY13" fmla="*/ 707886 h 707886"/>
                <a:gd name="connsiteX14" fmla="*/ 4576824 w 5943927"/>
                <a:gd name="connsiteY14" fmla="*/ 707886 h 707886"/>
                <a:gd name="connsiteX15" fmla="*/ 4160749 w 5943927"/>
                <a:gd name="connsiteY15" fmla="*/ 707886 h 707886"/>
                <a:gd name="connsiteX16" fmla="*/ 3625795 w 5943927"/>
                <a:gd name="connsiteY16" fmla="*/ 707886 h 707886"/>
                <a:gd name="connsiteX17" fmla="*/ 2912524 w 5943927"/>
                <a:gd name="connsiteY17" fmla="*/ 707886 h 707886"/>
                <a:gd name="connsiteX18" fmla="*/ 2496449 w 5943927"/>
                <a:gd name="connsiteY18" fmla="*/ 707886 h 707886"/>
                <a:gd name="connsiteX19" fmla="*/ 1902057 w 5943927"/>
                <a:gd name="connsiteY19" fmla="*/ 707886 h 707886"/>
                <a:gd name="connsiteX20" fmla="*/ 1485982 w 5943927"/>
                <a:gd name="connsiteY20" fmla="*/ 707886 h 707886"/>
                <a:gd name="connsiteX21" fmla="*/ 1069907 w 5943927"/>
                <a:gd name="connsiteY21" fmla="*/ 707886 h 707886"/>
                <a:gd name="connsiteX22" fmla="*/ 594393 w 5943927"/>
                <a:gd name="connsiteY22" fmla="*/ 707886 h 707886"/>
                <a:gd name="connsiteX23" fmla="*/ 0 w 5943927"/>
                <a:gd name="connsiteY23" fmla="*/ 707886 h 707886"/>
                <a:gd name="connsiteX24" fmla="*/ 0 w 5943927"/>
                <a:gd name="connsiteY24" fmla="*/ 339785 h 707886"/>
                <a:gd name="connsiteX25" fmla="*/ 0 w 5943927"/>
                <a:gd name="connsiteY25"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43927" h="707886" extrusionOk="0">
                  <a:moveTo>
                    <a:pt x="0" y="0"/>
                  </a:moveTo>
                  <a:cubicBezTo>
                    <a:pt x="113874" y="-35686"/>
                    <a:pt x="299483" y="41179"/>
                    <a:pt x="534953" y="0"/>
                  </a:cubicBezTo>
                  <a:cubicBezTo>
                    <a:pt x="770423" y="-41179"/>
                    <a:pt x="926943" y="36481"/>
                    <a:pt x="1248225" y="0"/>
                  </a:cubicBezTo>
                  <a:cubicBezTo>
                    <a:pt x="1569507" y="-36481"/>
                    <a:pt x="1680731" y="4757"/>
                    <a:pt x="1842617" y="0"/>
                  </a:cubicBezTo>
                  <a:cubicBezTo>
                    <a:pt x="2004503" y="-4757"/>
                    <a:pt x="2286431" y="27829"/>
                    <a:pt x="2437010" y="0"/>
                  </a:cubicBezTo>
                  <a:cubicBezTo>
                    <a:pt x="2587589" y="-27829"/>
                    <a:pt x="2673718" y="15011"/>
                    <a:pt x="2853085" y="0"/>
                  </a:cubicBezTo>
                  <a:cubicBezTo>
                    <a:pt x="3032452" y="-15011"/>
                    <a:pt x="3237748" y="7731"/>
                    <a:pt x="3506917" y="0"/>
                  </a:cubicBezTo>
                  <a:cubicBezTo>
                    <a:pt x="3776086" y="-7731"/>
                    <a:pt x="3832481" y="6820"/>
                    <a:pt x="4101310" y="0"/>
                  </a:cubicBezTo>
                  <a:cubicBezTo>
                    <a:pt x="4370139" y="-6820"/>
                    <a:pt x="4567548" y="20171"/>
                    <a:pt x="4695702" y="0"/>
                  </a:cubicBezTo>
                  <a:cubicBezTo>
                    <a:pt x="4823856" y="-20171"/>
                    <a:pt x="4945240" y="34897"/>
                    <a:pt x="5171216" y="0"/>
                  </a:cubicBezTo>
                  <a:cubicBezTo>
                    <a:pt x="5397192" y="-34897"/>
                    <a:pt x="5762735" y="26808"/>
                    <a:pt x="5943927" y="0"/>
                  </a:cubicBezTo>
                  <a:cubicBezTo>
                    <a:pt x="5962353" y="67789"/>
                    <a:pt x="5925272" y="185691"/>
                    <a:pt x="5943927" y="332706"/>
                  </a:cubicBezTo>
                  <a:cubicBezTo>
                    <a:pt x="5962582" y="479721"/>
                    <a:pt x="5936180" y="616928"/>
                    <a:pt x="5943927" y="707886"/>
                  </a:cubicBezTo>
                  <a:cubicBezTo>
                    <a:pt x="5637936" y="739741"/>
                    <a:pt x="5471896" y="685459"/>
                    <a:pt x="5290095" y="707886"/>
                  </a:cubicBezTo>
                  <a:cubicBezTo>
                    <a:pt x="5108294" y="730313"/>
                    <a:pt x="4866090" y="685466"/>
                    <a:pt x="4576824" y="707886"/>
                  </a:cubicBezTo>
                  <a:cubicBezTo>
                    <a:pt x="4287558" y="730306"/>
                    <a:pt x="4341988" y="689625"/>
                    <a:pt x="4160749" y="707886"/>
                  </a:cubicBezTo>
                  <a:cubicBezTo>
                    <a:pt x="3979510" y="726147"/>
                    <a:pt x="3808301" y="679772"/>
                    <a:pt x="3625795" y="707886"/>
                  </a:cubicBezTo>
                  <a:cubicBezTo>
                    <a:pt x="3443289" y="736000"/>
                    <a:pt x="3067526" y="702324"/>
                    <a:pt x="2912524" y="707886"/>
                  </a:cubicBezTo>
                  <a:cubicBezTo>
                    <a:pt x="2757522" y="713448"/>
                    <a:pt x="2648202" y="668909"/>
                    <a:pt x="2496449" y="707886"/>
                  </a:cubicBezTo>
                  <a:cubicBezTo>
                    <a:pt x="2344697" y="746863"/>
                    <a:pt x="2192076" y="654835"/>
                    <a:pt x="1902057" y="707886"/>
                  </a:cubicBezTo>
                  <a:cubicBezTo>
                    <a:pt x="1612038" y="760937"/>
                    <a:pt x="1578626" y="666400"/>
                    <a:pt x="1485982" y="707886"/>
                  </a:cubicBezTo>
                  <a:cubicBezTo>
                    <a:pt x="1393338" y="749372"/>
                    <a:pt x="1175840" y="686438"/>
                    <a:pt x="1069907" y="707886"/>
                  </a:cubicBezTo>
                  <a:cubicBezTo>
                    <a:pt x="963974" y="729334"/>
                    <a:pt x="795299" y="687182"/>
                    <a:pt x="594393" y="707886"/>
                  </a:cubicBezTo>
                  <a:cubicBezTo>
                    <a:pt x="393487" y="728590"/>
                    <a:pt x="184823" y="645824"/>
                    <a:pt x="0" y="707886"/>
                  </a:cubicBezTo>
                  <a:cubicBezTo>
                    <a:pt x="-34316" y="539135"/>
                    <a:pt x="22510" y="425343"/>
                    <a:pt x="0" y="339785"/>
                  </a:cubicBezTo>
                  <a:cubicBezTo>
                    <a:pt x="-22510" y="254227"/>
                    <a:pt x="34877" y="151695"/>
                    <a:pt x="0" y="0"/>
                  </a:cubicBezTo>
                  <a:close/>
                </a:path>
              </a:pathLst>
            </a:custGeom>
            <a:noFill/>
            <a:ln>
              <a:solidFill>
                <a:srgbClr val="1C7794"/>
              </a:solidFill>
              <a:extLst>
                <a:ext uri="{C807C97D-BFC1-408E-A445-0C87EB9F89A2}">
                  <ask:lineSketchStyleProps xmlns:ask="http://schemas.microsoft.com/office/drawing/2018/sketchyshapes" sd="1284775427">
                    <a:prstGeom prst="rect">
                      <a:avLst/>
                    </a:prstGeom>
                    <ask:type>
                      <ask:lineSketchScribble/>
                    </ask:type>
                  </ask:lineSketchStyleProps>
                </a:ext>
              </a:extLst>
            </a:ln>
          </p:spPr>
          <p:txBody>
            <a:bodyPr wrap="square">
              <a:spAutoFit/>
            </a:bodyPr>
            <a:lstStyle/>
            <a:p>
              <a:pPr marL="342900" indent="-342900">
                <a:spcBef>
                  <a:spcPts val="600"/>
                </a:spcBef>
                <a:spcAft>
                  <a:spcPts val="600"/>
                </a:spcAft>
                <a:buFont typeface="Arial" panose="020B0604020202020204" pitchFamily="34" charset="0"/>
                <a:buChar char="•"/>
              </a:pPr>
              <a:r>
                <a:rPr lang="zh-TW" altLang="en-US" sz="2000" kern="100" dirty="0">
                  <a:solidFill>
                    <a:srgbClr val="0070C0"/>
                  </a:solidFill>
                  <a:latin typeface="Cambria Math" panose="02040503050406030204" pitchFamily="18" charset="0"/>
                  <a:ea typeface="Microsoft YaHei" panose="020B0503020204020204" pitchFamily="34" charset="-122"/>
                  <a:cs typeface="Times New Roman" panose="02020603050405020304" pitchFamily="18" charset="0"/>
                </a:rPr>
                <a:t>預算</a:t>
              </a:r>
              <a:r>
                <a:rPr lang="zh-TW" altLang="en-US" sz="2000" kern="100" dirty="0">
                  <a:solidFill>
                    <a:srgbClr val="000000"/>
                  </a:solidFill>
                  <a:latin typeface="Cambria Math" panose="02040503050406030204" pitchFamily="18" charset="0"/>
                  <a:ea typeface="Microsoft YaHei" panose="020B0503020204020204" pitchFamily="34" charset="-122"/>
                  <a:cs typeface="Times New Roman" panose="02020603050405020304" pitchFamily="18" charset="0"/>
                </a:rPr>
                <a:t>、</a:t>
              </a:r>
              <a:r>
                <a:rPr lang="zh-TW" altLang="en-US" sz="2000" kern="100" dirty="0">
                  <a:solidFill>
                    <a:srgbClr val="0070C0"/>
                  </a:solidFill>
                  <a:latin typeface="Cambria Math" panose="02040503050406030204" pitchFamily="18" charset="0"/>
                  <a:ea typeface="Microsoft YaHei" panose="020B0503020204020204" pitchFamily="34" charset="-122"/>
                  <a:cs typeface="Times New Roman" panose="02020603050405020304" pitchFamily="18" charset="0"/>
                </a:rPr>
                <a:t>空間</a:t>
              </a:r>
              <a:r>
                <a:rPr lang="zh-TW" altLang="en-US" sz="2000" kern="100" dirty="0">
                  <a:solidFill>
                    <a:srgbClr val="000000"/>
                  </a:solidFill>
                  <a:latin typeface="Cambria Math" panose="02040503050406030204" pitchFamily="18" charset="0"/>
                  <a:ea typeface="Microsoft YaHei" panose="020B0503020204020204" pitchFamily="34" charset="-122"/>
                  <a:cs typeface="Times New Roman" panose="02020603050405020304" pitchFamily="18" charset="0"/>
                </a:rPr>
                <a:t>、節水效益、</a:t>
              </a:r>
              <a:r>
                <a:rPr lang="zh-TW" altLang="en-US" sz="2000" kern="100" dirty="0">
                  <a:solidFill>
                    <a:srgbClr val="0070C0"/>
                  </a:solidFill>
                  <a:latin typeface="Cambria Math" panose="02040503050406030204" pitchFamily="18" charset="0"/>
                  <a:ea typeface="Microsoft YaHei" panose="020B0503020204020204" pitchFamily="34" charset="-122"/>
                  <a:cs typeface="Times New Roman" panose="02020603050405020304" pitchFamily="18" charset="0"/>
                </a:rPr>
                <a:t>經濟成本效益</a:t>
              </a:r>
              <a:r>
                <a:rPr lang="zh-TW" altLang="en-US" sz="2000" kern="100" dirty="0">
                  <a:solidFill>
                    <a:srgbClr val="000000"/>
                  </a:solidFill>
                  <a:latin typeface="Cambria Math" panose="02040503050406030204" pitchFamily="18" charset="0"/>
                  <a:ea typeface="Microsoft YaHei" panose="020B0503020204020204" pitchFamily="34" charset="-122"/>
                  <a:cs typeface="Times New Roman" panose="02020603050405020304" pitchFamily="18" charset="0"/>
                </a:rPr>
                <a:t>、產水水質水量穩定性</a:t>
              </a:r>
              <a:endParaRPr lang="en-US" altLang="zh-TW" sz="2000" kern="100" dirty="0">
                <a:solidFill>
                  <a:srgbClr val="000000"/>
                </a:solidFill>
                <a:latin typeface="Cambria Math" panose="02040503050406030204" pitchFamily="18" charset="0"/>
                <a:ea typeface="Microsoft YaHei" panose="020B0503020204020204" pitchFamily="34" charset="-122"/>
                <a:cs typeface="Times New Roman" panose="02020603050405020304" pitchFamily="18" charset="0"/>
              </a:endParaRPr>
            </a:p>
          </p:txBody>
        </p:sp>
        <p:sp>
          <p:nvSpPr>
            <p:cNvPr id="49" name="文字方塊 48">
              <a:extLst>
                <a:ext uri="{FF2B5EF4-FFF2-40B4-BE49-F238E27FC236}">
                  <a16:creationId xmlns:a16="http://schemas.microsoft.com/office/drawing/2014/main" id="{3499382C-5B5B-D577-2807-E9687ABD7367}"/>
                </a:ext>
              </a:extLst>
            </p:cNvPr>
            <p:cNvSpPr txBox="1"/>
            <p:nvPr/>
          </p:nvSpPr>
          <p:spPr>
            <a:xfrm>
              <a:off x="4716370" y="5982969"/>
              <a:ext cx="5943927" cy="401970"/>
            </a:xfrm>
            <a:custGeom>
              <a:avLst/>
              <a:gdLst>
                <a:gd name="connsiteX0" fmla="*/ 0 w 5943927"/>
                <a:gd name="connsiteY0" fmla="*/ 0 h 401970"/>
                <a:gd name="connsiteX1" fmla="*/ 534953 w 5943927"/>
                <a:gd name="connsiteY1" fmla="*/ 0 h 401970"/>
                <a:gd name="connsiteX2" fmla="*/ 1248225 w 5943927"/>
                <a:gd name="connsiteY2" fmla="*/ 0 h 401970"/>
                <a:gd name="connsiteX3" fmla="*/ 1842617 w 5943927"/>
                <a:gd name="connsiteY3" fmla="*/ 0 h 401970"/>
                <a:gd name="connsiteX4" fmla="*/ 2437010 w 5943927"/>
                <a:gd name="connsiteY4" fmla="*/ 0 h 401970"/>
                <a:gd name="connsiteX5" fmla="*/ 2853085 w 5943927"/>
                <a:gd name="connsiteY5" fmla="*/ 0 h 401970"/>
                <a:gd name="connsiteX6" fmla="*/ 3506917 w 5943927"/>
                <a:gd name="connsiteY6" fmla="*/ 0 h 401970"/>
                <a:gd name="connsiteX7" fmla="*/ 4101310 w 5943927"/>
                <a:gd name="connsiteY7" fmla="*/ 0 h 401970"/>
                <a:gd name="connsiteX8" fmla="*/ 4695702 w 5943927"/>
                <a:gd name="connsiteY8" fmla="*/ 0 h 401970"/>
                <a:gd name="connsiteX9" fmla="*/ 5171216 w 5943927"/>
                <a:gd name="connsiteY9" fmla="*/ 0 h 401970"/>
                <a:gd name="connsiteX10" fmla="*/ 5943927 w 5943927"/>
                <a:gd name="connsiteY10" fmla="*/ 0 h 401970"/>
                <a:gd name="connsiteX11" fmla="*/ 5943927 w 5943927"/>
                <a:gd name="connsiteY11" fmla="*/ 401970 h 401970"/>
                <a:gd name="connsiteX12" fmla="*/ 5230656 w 5943927"/>
                <a:gd name="connsiteY12" fmla="*/ 401970 h 401970"/>
                <a:gd name="connsiteX13" fmla="*/ 4814581 w 5943927"/>
                <a:gd name="connsiteY13" fmla="*/ 401970 h 401970"/>
                <a:gd name="connsiteX14" fmla="*/ 4101310 w 5943927"/>
                <a:gd name="connsiteY14" fmla="*/ 401970 h 401970"/>
                <a:gd name="connsiteX15" fmla="*/ 3685235 w 5943927"/>
                <a:gd name="connsiteY15" fmla="*/ 401970 h 401970"/>
                <a:gd name="connsiteX16" fmla="*/ 3150281 w 5943927"/>
                <a:gd name="connsiteY16" fmla="*/ 401970 h 401970"/>
                <a:gd name="connsiteX17" fmla="*/ 2437010 w 5943927"/>
                <a:gd name="connsiteY17" fmla="*/ 401970 h 401970"/>
                <a:gd name="connsiteX18" fmla="*/ 2020935 w 5943927"/>
                <a:gd name="connsiteY18" fmla="*/ 401970 h 401970"/>
                <a:gd name="connsiteX19" fmla="*/ 1426542 w 5943927"/>
                <a:gd name="connsiteY19" fmla="*/ 401970 h 401970"/>
                <a:gd name="connsiteX20" fmla="*/ 1010468 w 5943927"/>
                <a:gd name="connsiteY20" fmla="*/ 401970 h 401970"/>
                <a:gd name="connsiteX21" fmla="*/ 594393 w 5943927"/>
                <a:gd name="connsiteY21" fmla="*/ 401970 h 401970"/>
                <a:gd name="connsiteX22" fmla="*/ 0 w 5943927"/>
                <a:gd name="connsiteY22" fmla="*/ 401970 h 401970"/>
                <a:gd name="connsiteX23" fmla="*/ 0 w 5943927"/>
                <a:gd name="connsiteY23" fmla="*/ 0 h 40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43927" h="401970" extrusionOk="0">
                  <a:moveTo>
                    <a:pt x="0" y="0"/>
                  </a:moveTo>
                  <a:cubicBezTo>
                    <a:pt x="113874" y="-35686"/>
                    <a:pt x="299483" y="41179"/>
                    <a:pt x="534953" y="0"/>
                  </a:cubicBezTo>
                  <a:cubicBezTo>
                    <a:pt x="770423" y="-41179"/>
                    <a:pt x="926943" y="36481"/>
                    <a:pt x="1248225" y="0"/>
                  </a:cubicBezTo>
                  <a:cubicBezTo>
                    <a:pt x="1569507" y="-36481"/>
                    <a:pt x="1680731" y="4757"/>
                    <a:pt x="1842617" y="0"/>
                  </a:cubicBezTo>
                  <a:cubicBezTo>
                    <a:pt x="2004503" y="-4757"/>
                    <a:pt x="2286431" y="27829"/>
                    <a:pt x="2437010" y="0"/>
                  </a:cubicBezTo>
                  <a:cubicBezTo>
                    <a:pt x="2587589" y="-27829"/>
                    <a:pt x="2673718" y="15011"/>
                    <a:pt x="2853085" y="0"/>
                  </a:cubicBezTo>
                  <a:cubicBezTo>
                    <a:pt x="3032452" y="-15011"/>
                    <a:pt x="3237748" y="7731"/>
                    <a:pt x="3506917" y="0"/>
                  </a:cubicBezTo>
                  <a:cubicBezTo>
                    <a:pt x="3776086" y="-7731"/>
                    <a:pt x="3832481" y="6820"/>
                    <a:pt x="4101310" y="0"/>
                  </a:cubicBezTo>
                  <a:cubicBezTo>
                    <a:pt x="4370139" y="-6820"/>
                    <a:pt x="4567548" y="20171"/>
                    <a:pt x="4695702" y="0"/>
                  </a:cubicBezTo>
                  <a:cubicBezTo>
                    <a:pt x="4823856" y="-20171"/>
                    <a:pt x="4945240" y="34897"/>
                    <a:pt x="5171216" y="0"/>
                  </a:cubicBezTo>
                  <a:cubicBezTo>
                    <a:pt x="5397192" y="-34897"/>
                    <a:pt x="5762735" y="26808"/>
                    <a:pt x="5943927" y="0"/>
                  </a:cubicBezTo>
                  <a:cubicBezTo>
                    <a:pt x="5946684" y="168891"/>
                    <a:pt x="5914300" y="224649"/>
                    <a:pt x="5943927" y="401970"/>
                  </a:cubicBezTo>
                  <a:cubicBezTo>
                    <a:pt x="5792024" y="460342"/>
                    <a:pt x="5550483" y="395985"/>
                    <a:pt x="5230656" y="401970"/>
                  </a:cubicBezTo>
                  <a:cubicBezTo>
                    <a:pt x="4910829" y="407955"/>
                    <a:pt x="4941238" y="401243"/>
                    <a:pt x="4814581" y="401970"/>
                  </a:cubicBezTo>
                  <a:cubicBezTo>
                    <a:pt x="4687924" y="402697"/>
                    <a:pt x="4390576" y="379550"/>
                    <a:pt x="4101310" y="401970"/>
                  </a:cubicBezTo>
                  <a:cubicBezTo>
                    <a:pt x="3812044" y="424390"/>
                    <a:pt x="3866474" y="383709"/>
                    <a:pt x="3685235" y="401970"/>
                  </a:cubicBezTo>
                  <a:cubicBezTo>
                    <a:pt x="3503996" y="420231"/>
                    <a:pt x="3332787" y="373856"/>
                    <a:pt x="3150281" y="401970"/>
                  </a:cubicBezTo>
                  <a:cubicBezTo>
                    <a:pt x="2967775" y="430084"/>
                    <a:pt x="2592012" y="396408"/>
                    <a:pt x="2437010" y="401970"/>
                  </a:cubicBezTo>
                  <a:cubicBezTo>
                    <a:pt x="2282008" y="407532"/>
                    <a:pt x="2172688" y="362993"/>
                    <a:pt x="2020935" y="401970"/>
                  </a:cubicBezTo>
                  <a:cubicBezTo>
                    <a:pt x="1869183" y="440947"/>
                    <a:pt x="1718946" y="354882"/>
                    <a:pt x="1426542" y="401970"/>
                  </a:cubicBezTo>
                  <a:cubicBezTo>
                    <a:pt x="1134138" y="449058"/>
                    <a:pt x="1101385" y="401310"/>
                    <a:pt x="1010468" y="401970"/>
                  </a:cubicBezTo>
                  <a:cubicBezTo>
                    <a:pt x="919551" y="402630"/>
                    <a:pt x="700326" y="380522"/>
                    <a:pt x="594393" y="401970"/>
                  </a:cubicBezTo>
                  <a:cubicBezTo>
                    <a:pt x="488460" y="423418"/>
                    <a:pt x="224172" y="353058"/>
                    <a:pt x="0" y="401970"/>
                  </a:cubicBezTo>
                  <a:cubicBezTo>
                    <a:pt x="-14247" y="309202"/>
                    <a:pt x="44234" y="156536"/>
                    <a:pt x="0" y="0"/>
                  </a:cubicBezTo>
                  <a:close/>
                </a:path>
              </a:pathLst>
            </a:custGeom>
            <a:noFill/>
            <a:ln>
              <a:solidFill>
                <a:srgbClr val="1C7794"/>
              </a:solidFill>
              <a:extLst>
                <a:ext uri="{C807C97D-BFC1-408E-A445-0C87EB9F89A2}">
                  <ask:lineSketchStyleProps xmlns:ask="http://schemas.microsoft.com/office/drawing/2018/sketchyshapes" sd="1284775427">
                    <a:prstGeom prst="rect">
                      <a:avLst/>
                    </a:prstGeom>
                    <ask:type>
                      <ask:lineSketchScribble/>
                    </ask:type>
                  </ask:lineSketchStyleProps>
                </a:ext>
              </a:extLst>
            </a:ln>
          </p:spPr>
          <p:txBody>
            <a:bodyPr wrap="square">
              <a:spAutoFit/>
            </a:bodyPr>
            <a:lstStyle/>
            <a:p>
              <a:pPr marL="285750" indent="-285750">
                <a:spcBef>
                  <a:spcPts val="600"/>
                </a:spcBef>
                <a:spcAft>
                  <a:spcPts val="600"/>
                </a:spcAft>
                <a:buFont typeface="Arial" panose="020B0604020202020204" pitchFamily="34" charset="0"/>
                <a:buChar char="•"/>
              </a:pPr>
              <a:r>
                <a:rPr lang="zh-TW" altLang="en-US" sz="2000" kern="100" dirty="0">
                  <a:solidFill>
                    <a:srgbClr val="0070C0"/>
                  </a:solidFill>
                  <a:latin typeface="Microsoft YaHei" panose="020B0503020204020204" pitchFamily="34" charset="-122"/>
                  <a:ea typeface="Microsoft YaHei" panose="020B0503020204020204" pitchFamily="34" charset="-122"/>
                  <a:cs typeface="Times New Roman" panose="02020603050405020304" pitchFamily="18" charset="0"/>
                </a:rPr>
                <a:t>總建設成本</a:t>
              </a:r>
              <a:r>
                <a:rPr lang="zh-TW" altLang="en-US"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a:t>
              </a:r>
              <a:r>
                <a:rPr lang="zh-TW" altLang="en-US" sz="2000" kern="100" dirty="0">
                  <a:solidFill>
                    <a:srgbClr val="0070C0"/>
                  </a:solidFill>
                  <a:latin typeface="Microsoft YaHei" panose="020B0503020204020204" pitchFamily="34" charset="-122"/>
                  <a:ea typeface="Microsoft YaHei" panose="020B0503020204020204" pitchFamily="34" charset="-122"/>
                  <a:cs typeface="Times New Roman" panose="02020603050405020304" pitchFamily="18" charset="0"/>
                </a:rPr>
                <a:t>可節省之費用</a:t>
              </a:r>
              <a:r>
                <a:rPr lang="zh-TW" altLang="en-US" sz="2000" kern="1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a:t>
              </a:r>
              <a:r>
                <a:rPr lang="zh-TW" altLang="en-US" sz="2000" kern="100" dirty="0">
                  <a:solidFill>
                    <a:srgbClr val="0070C0"/>
                  </a:solidFill>
                  <a:latin typeface="Microsoft YaHei" panose="020B0503020204020204" pitchFamily="34" charset="-122"/>
                  <a:ea typeface="Microsoft YaHei" panose="020B0503020204020204" pitchFamily="34" charset="-122"/>
                  <a:cs typeface="Times New Roman" panose="02020603050405020304" pitchFamily="18" charset="0"/>
                </a:rPr>
                <a:t>產水總成本</a:t>
              </a:r>
              <a:endParaRPr lang="en-US" altLang="zh-TW" sz="2000" kern="100" dirty="0">
                <a:solidFill>
                  <a:srgbClr val="0070C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50" name="橢圓 49">
              <a:extLst>
                <a:ext uri="{FF2B5EF4-FFF2-40B4-BE49-F238E27FC236}">
                  <a16:creationId xmlns:a16="http://schemas.microsoft.com/office/drawing/2014/main" id="{35B8FEC6-1B54-5D0A-B37E-737803653164}"/>
                </a:ext>
              </a:extLst>
            </p:cNvPr>
            <p:cNvSpPr/>
            <p:nvPr/>
          </p:nvSpPr>
          <p:spPr>
            <a:xfrm>
              <a:off x="6488332" y="908964"/>
              <a:ext cx="2359705" cy="535125"/>
            </a:xfrm>
            <a:prstGeom prst="ellipse">
              <a:avLst/>
            </a:prstGeom>
            <a:solidFill>
              <a:srgbClr val="00B0F0"/>
            </a:soli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prstClr val="white"/>
                  </a:solidFill>
                  <a:effectLst/>
                  <a:uLnTx/>
                  <a:uFillTx/>
                  <a:latin typeface="Microsoft YaHei" pitchFamily="34" charset="-122"/>
                  <a:ea typeface="Microsoft YaHei" pitchFamily="34" charset="-122"/>
                  <a:cs typeface="+mn-cs"/>
                </a:rPr>
                <a:t>關鍵因子</a:t>
              </a:r>
            </a:p>
          </p:txBody>
        </p:sp>
      </p:grpSp>
    </p:spTree>
    <p:extLst>
      <p:ext uri="{BB962C8B-B14F-4D97-AF65-F5344CB8AC3E}">
        <p14:creationId xmlns:p14="http://schemas.microsoft.com/office/powerpoint/2010/main" val="250124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25</a:t>
            </a:fld>
            <a:endParaRPr lang="en-US" dirty="0"/>
          </a:p>
        </p:txBody>
      </p:sp>
      <p:pic>
        <p:nvPicPr>
          <p:cNvPr id="2" name="圖片 1">
            <a:extLst>
              <a:ext uri="{FF2B5EF4-FFF2-40B4-BE49-F238E27FC236}">
                <a16:creationId xmlns:a16="http://schemas.microsoft.com/office/drawing/2014/main" id="{5FFE1EBE-F455-27CA-8AA6-C1EF3CEA8512}"/>
              </a:ext>
            </a:extLst>
          </p:cNvPr>
          <p:cNvPicPr>
            <a:picLocks noChangeAspect="1"/>
          </p:cNvPicPr>
          <p:nvPr/>
        </p:nvPicPr>
        <p:blipFill>
          <a:blip r:embed="rId2"/>
          <a:stretch>
            <a:fillRect/>
          </a:stretch>
        </p:blipFill>
        <p:spPr>
          <a:xfrm>
            <a:off x="7518" y="1426028"/>
            <a:ext cx="8210940" cy="5274145"/>
          </a:xfrm>
          <a:prstGeom prst="rect">
            <a:avLst/>
          </a:prstGeom>
        </p:spPr>
      </p:pic>
      <p:sp>
        <p:nvSpPr>
          <p:cNvPr id="3" name="TextBox 11">
            <a:extLst>
              <a:ext uri="{FF2B5EF4-FFF2-40B4-BE49-F238E27FC236}">
                <a16:creationId xmlns:a16="http://schemas.microsoft.com/office/drawing/2014/main" id="{5665B4BC-4963-26E1-102D-271B121F9EF0}"/>
              </a:ext>
            </a:extLst>
          </p:cNvPr>
          <p:cNvSpPr txBox="1"/>
          <p:nvPr/>
        </p:nvSpPr>
        <p:spPr>
          <a:xfrm>
            <a:off x="959668" y="370178"/>
            <a:ext cx="8667503" cy="492443"/>
          </a:xfrm>
          <a:prstGeom prst="rect">
            <a:avLst/>
          </a:prstGeom>
          <a:noFill/>
        </p:spPr>
        <p:txBody>
          <a:bodyPr wrap="square" lIns="0" tIns="0" rIns="0" bIns="0" rtlCol="0">
            <a:spAutoFit/>
            <a:scene3d>
              <a:camera prst="orthographicFront"/>
              <a:lightRig rig="threePt" dir="t"/>
            </a:scene3d>
            <a:sp3d contourW="12700"/>
          </a:bodyPr>
          <a:lstStyle/>
          <a:p>
            <a:r>
              <a:rPr lang="zh-TW" altLang="en-US" sz="3200" b="1" dirty="0">
                <a:solidFill>
                  <a:prstClr val="black">
                    <a:lumMod val="75000"/>
                    <a:lumOff val="25000"/>
                  </a:prstClr>
                </a:solidFill>
                <a:latin typeface="Arial"/>
                <a:ea typeface="微软雅黑"/>
              </a:rPr>
              <a:t>節水潛力評估步驟</a:t>
            </a:r>
            <a:r>
              <a:rPr lang="en-US" altLang="zh-TW" sz="2400" b="1" dirty="0">
                <a:solidFill>
                  <a:prstClr val="black">
                    <a:lumMod val="75000"/>
                    <a:lumOff val="25000"/>
                  </a:prstClr>
                </a:solidFill>
                <a:latin typeface="Arial"/>
                <a:ea typeface="微软雅黑"/>
              </a:rPr>
              <a:t>(2/20)</a:t>
            </a:r>
            <a:endParaRPr lang="en-US" altLang="zh-TW" sz="2400" b="1" dirty="0">
              <a:solidFill>
                <a:srgbClr val="0070C0"/>
              </a:solidFill>
              <a:latin typeface="Arial"/>
              <a:ea typeface="微软雅黑"/>
            </a:endParaRPr>
          </a:p>
        </p:txBody>
      </p:sp>
      <p:pic>
        <p:nvPicPr>
          <p:cNvPr id="4" name="圖片 3">
            <a:extLst>
              <a:ext uri="{FF2B5EF4-FFF2-40B4-BE49-F238E27FC236}">
                <a16:creationId xmlns:a16="http://schemas.microsoft.com/office/drawing/2014/main" id="{D0F422D1-6029-A76A-AA73-1433540CB3A9}"/>
              </a:ext>
            </a:extLst>
          </p:cNvPr>
          <p:cNvPicPr>
            <a:picLocks noChangeAspect="1"/>
          </p:cNvPicPr>
          <p:nvPr/>
        </p:nvPicPr>
        <p:blipFill>
          <a:blip r:embed="rId3"/>
          <a:stretch>
            <a:fillRect/>
          </a:stretch>
        </p:blipFill>
        <p:spPr>
          <a:xfrm>
            <a:off x="6528624" y="2880393"/>
            <a:ext cx="5549962" cy="2022121"/>
          </a:xfrm>
          <a:prstGeom prst="rect">
            <a:avLst/>
          </a:prstGeom>
        </p:spPr>
      </p:pic>
      <p:sp>
        <p:nvSpPr>
          <p:cNvPr id="6" name="TextBox 11">
            <a:extLst>
              <a:ext uri="{FF2B5EF4-FFF2-40B4-BE49-F238E27FC236}">
                <a16:creationId xmlns:a16="http://schemas.microsoft.com/office/drawing/2014/main" id="{5673D68B-0DC0-50B4-D34A-3E757F3A4523}"/>
              </a:ext>
            </a:extLst>
          </p:cNvPr>
          <p:cNvSpPr txBox="1"/>
          <p:nvPr/>
        </p:nvSpPr>
        <p:spPr>
          <a:xfrm>
            <a:off x="7775303" y="2516638"/>
            <a:ext cx="3396343" cy="307777"/>
          </a:xfrm>
          <a:prstGeom prst="rect">
            <a:avLst/>
          </a:prstGeom>
          <a:noFill/>
        </p:spPr>
        <p:txBody>
          <a:bodyPr wrap="square" lIns="0" tIns="0" rIns="0" bIns="0" rtlCol="0">
            <a:spAutoFit/>
            <a:scene3d>
              <a:camera prst="orthographicFront"/>
              <a:lightRig rig="threePt" dir="t"/>
            </a:scene3d>
            <a:sp3d contourW="12700"/>
          </a:bodyPr>
          <a:lstStyle/>
          <a:p>
            <a:pPr algn="ctr"/>
            <a:r>
              <a:rPr lang="zh-TW" altLang="en-US" sz="2000" b="1" dirty="0">
                <a:solidFill>
                  <a:srgbClr val="0070C0"/>
                </a:solidFill>
                <a:latin typeface="Arial"/>
                <a:ea typeface="微软雅黑"/>
              </a:rPr>
              <a:t>用水單元編碼</a:t>
            </a:r>
            <a:endParaRPr lang="en-US" altLang="zh-TW" sz="2000" b="1" dirty="0">
              <a:solidFill>
                <a:srgbClr val="0070C0"/>
              </a:solidFill>
              <a:latin typeface="Arial"/>
              <a:ea typeface="微软雅黑"/>
            </a:endParaRPr>
          </a:p>
        </p:txBody>
      </p:sp>
      <p:sp>
        <p:nvSpPr>
          <p:cNvPr id="7" name="AutoShape 5">
            <a:extLst>
              <a:ext uri="{FF2B5EF4-FFF2-40B4-BE49-F238E27FC236}">
                <a16:creationId xmlns:a16="http://schemas.microsoft.com/office/drawing/2014/main" id="{3B6463BA-28E1-40C4-E529-7F15C13E0116}"/>
              </a:ext>
            </a:extLst>
          </p:cNvPr>
          <p:cNvSpPr>
            <a:spLocks noChangeArrowheads="1"/>
          </p:cNvSpPr>
          <p:nvPr/>
        </p:nvSpPr>
        <p:spPr bwMode="gray">
          <a:xfrm>
            <a:off x="6922226" y="241993"/>
            <a:ext cx="3887342" cy="735747"/>
          </a:xfrm>
          <a:prstGeom prst="roundRect">
            <a:avLst>
              <a:gd name="adj" fmla="val 50000"/>
            </a:avLst>
          </a:prstGeom>
          <a:solidFill>
            <a:srgbClr val="FFC000">
              <a:lumMod val="40000"/>
              <a:lumOff val="60000"/>
            </a:srgbClr>
          </a:solidFill>
        </p:spPr>
        <p:txBody>
          <a:bodyPr wrap="square" rtlCol="0">
            <a:spAutoFit/>
          </a:bodyPr>
          <a:lstStyle/>
          <a:p>
            <a:pPr algn="ctr">
              <a:spcBef>
                <a:spcPts val="600"/>
              </a:spcBef>
              <a:spcAft>
                <a:spcPts val="600"/>
              </a:spcAft>
            </a:pP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1</a:t>
            </a:r>
            <a:r>
              <a:rPr kumimoji="1" lang="en-US" altLang="zh-TW" sz="2800" b="1" baseline="30000"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st</a:t>
            </a: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 </a:t>
            </a:r>
            <a:r>
              <a:rPr kumimoji="1" lang="zh-TW" altLang="en-US"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清查用水量</a:t>
            </a:r>
            <a:endPar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84554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26</a:t>
            </a:fld>
            <a:endParaRPr lang="en-US" dirty="0"/>
          </a:p>
        </p:txBody>
      </p:sp>
      <p:sp>
        <p:nvSpPr>
          <p:cNvPr id="2" name="TextBox 11">
            <a:extLst>
              <a:ext uri="{FF2B5EF4-FFF2-40B4-BE49-F238E27FC236}">
                <a16:creationId xmlns:a16="http://schemas.microsoft.com/office/drawing/2014/main" id="{973A6209-50A2-4FC6-7AC1-4D4FC60685CE}"/>
              </a:ext>
            </a:extLst>
          </p:cNvPr>
          <p:cNvSpPr txBox="1"/>
          <p:nvPr/>
        </p:nvSpPr>
        <p:spPr>
          <a:xfrm>
            <a:off x="959668" y="335777"/>
            <a:ext cx="8667503" cy="492443"/>
          </a:xfrm>
          <a:prstGeom prst="rect">
            <a:avLst/>
          </a:prstGeom>
          <a:noFill/>
        </p:spPr>
        <p:txBody>
          <a:bodyPr wrap="square" lIns="0" tIns="0" rIns="0" bIns="0" rtlCol="0">
            <a:spAutoFit/>
            <a:scene3d>
              <a:camera prst="orthographicFront"/>
              <a:lightRig rig="threePt" dir="t"/>
            </a:scene3d>
            <a:sp3d contourW="12700"/>
          </a:bodyPr>
          <a:lstStyle/>
          <a:p>
            <a:r>
              <a:rPr lang="zh-TW" altLang="en-US" sz="3200" b="1" dirty="0">
                <a:solidFill>
                  <a:prstClr val="black">
                    <a:lumMod val="75000"/>
                    <a:lumOff val="25000"/>
                  </a:prstClr>
                </a:solidFill>
                <a:latin typeface="Arial"/>
                <a:ea typeface="微软雅黑"/>
              </a:rPr>
              <a:t>節水潛力評估步驟</a:t>
            </a:r>
            <a:r>
              <a:rPr lang="en-US" altLang="zh-TW" sz="2400" b="1" dirty="0">
                <a:solidFill>
                  <a:prstClr val="black">
                    <a:lumMod val="75000"/>
                    <a:lumOff val="25000"/>
                  </a:prstClr>
                </a:solidFill>
                <a:latin typeface="Arial"/>
                <a:ea typeface="微软雅黑"/>
              </a:rPr>
              <a:t>(3/20)</a:t>
            </a:r>
            <a:endParaRPr lang="en-US" altLang="zh-TW" sz="2400" b="1" dirty="0">
              <a:solidFill>
                <a:srgbClr val="0070C0"/>
              </a:solidFill>
              <a:latin typeface="Arial"/>
              <a:ea typeface="微软雅黑"/>
            </a:endParaRPr>
          </a:p>
        </p:txBody>
      </p:sp>
      <p:sp>
        <p:nvSpPr>
          <p:cNvPr id="3" name="AutoShape 5">
            <a:extLst>
              <a:ext uri="{FF2B5EF4-FFF2-40B4-BE49-F238E27FC236}">
                <a16:creationId xmlns:a16="http://schemas.microsoft.com/office/drawing/2014/main" id="{FC3EB196-3D9E-1600-3D28-F57E176B03E5}"/>
              </a:ext>
            </a:extLst>
          </p:cNvPr>
          <p:cNvSpPr>
            <a:spLocks noChangeArrowheads="1"/>
          </p:cNvSpPr>
          <p:nvPr/>
        </p:nvSpPr>
        <p:spPr bwMode="gray">
          <a:xfrm>
            <a:off x="6922226" y="241993"/>
            <a:ext cx="3887342" cy="735747"/>
          </a:xfrm>
          <a:prstGeom prst="roundRect">
            <a:avLst>
              <a:gd name="adj" fmla="val 50000"/>
            </a:avLst>
          </a:prstGeom>
          <a:solidFill>
            <a:srgbClr val="FFC000">
              <a:lumMod val="40000"/>
              <a:lumOff val="60000"/>
            </a:srgbClr>
          </a:solidFill>
        </p:spPr>
        <p:txBody>
          <a:bodyPr wrap="square" rtlCol="0">
            <a:spAutoFit/>
          </a:bodyPr>
          <a:lstStyle/>
          <a:p>
            <a:pPr algn="ctr">
              <a:spcBef>
                <a:spcPts val="600"/>
              </a:spcBef>
              <a:spcAft>
                <a:spcPts val="600"/>
              </a:spcAft>
            </a:pP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2</a:t>
            </a:r>
            <a:r>
              <a:rPr kumimoji="1" lang="en-US" altLang="zh-TW" sz="2800" b="1" baseline="30000"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nd</a:t>
            </a: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 </a:t>
            </a:r>
            <a:r>
              <a:rPr kumimoji="1" lang="zh-TW" altLang="en-US"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建立用水平衡圖</a:t>
            </a:r>
            <a:endPar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endParaRPr>
          </a:p>
        </p:txBody>
      </p:sp>
      <p:pic>
        <p:nvPicPr>
          <p:cNvPr id="4" name="圖片 3">
            <a:extLst>
              <a:ext uri="{FF2B5EF4-FFF2-40B4-BE49-F238E27FC236}">
                <a16:creationId xmlns:a16="http://schemas.microsoft.com/office/drawing/2014/main" id="{552E7A3A-C731-05E1-CF85-609C4BD3D636}"/>
              </a:ext>
            </a:extLst>
          </p:cNvPr>
          <p:cNvPicPr>
            <a:picLocks noChangeAspect="1"/>
          </p:cNvPicPr>
          <p:nvPr/>
        </p:nvPicPr>
        <p:blipFill>
          <a:blip r:embed="rId2"/>
          <a:stretch>
            <a:fillRect/>
          </a:stretch>
        </p:blipFill>
        <p:spPr>
          <a:xfrm>
            <a:off x="2010981" y="1230372"/>
            <a:ext cx="9214368" cy="5543508"/>
          </a:xfrm>
          <a:prstGeom prst="rect">
            <a:avLst/>
          </a:prstGeom>
        </p:spPr>
      </p:pic>
      <p:sp>
        <p:nvSpPr>
          <p:cNvPr id="6" name="五邊形 10">
            <a:extLst>
              <a:ext uri="{FF2B5EF4-FFF2-40B4-BE49-F238E27FC236}">
                <a16:creationId xmlns:a16="http://schemas.microsoft.com/office/drawing/2014/main" id="{9CEFEA2A-4FB6-9B53-A653-E97B36E8F01B}"/>
              </a:ext>
            </a:extLst>
          </p:cNvPr>
          <p:cNvSpPr/>
          <p:nvPr/>
        </p:nvSpPr>
        <p:spPr>
          <a:xfrm>
            <a:off x="333893" y="5789970"/>
            <a:ext cx="2362201" cy="450390"/>
          </a:xfrm>
          <a:prstGeom prst="homePlate">
            <a:avLst/>
          </a:prstGeom>
          <a:solidFill>
            <a:srgbClr val="00339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prstClr val="white"/>
                </a:solidFill>
                <a:effectLst/>
                <a:uLnTx/>
                <a:uFillTx/>
                <a:latin typeface="Arial"/>
                <a:ea typeface="微软雅黑"/>
                <a:cs typeface="+mn-cs"/>
              </a:rPr>
              <a:t>經濟部版</a:t>
            </a:r>
          </a:p>
        </p:txBody>
      </p:sp>
    </p:spTree>
    <p:extLst>
      <p:ext uri="{BB962C8B-B14F-4D97-AF65-F5344CB8AC3E}">
        <p14:creationId xmlns:p14="http://schemas.microsoft.com/office/powerpoint/2010/main" val="218001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27</a:t>
            </a:fld>
            <a:endParaRPr lang="en-US" dirty="0"/>
          </a:p>
        </p:txBody>
      </p:sp>
      <p:grpSp>
        <p:nvGrpSpPr>
          <p:cNvPr id="2" name="群組 1">
            <a:extLst>
              <a:ext uri="{FF2B5EF4-FFF2-40B4-BE49-F238E27FC236}">
                <a16:creationId xmlns:a16="http://schemas.microsoft.com/office/drawing/2014/main" id="{01198F15-10D1-0C47-AC34-DCA65836313A}"/>
              </a:ext>
            </a:extLst>
          </p:cNvPr>
          <p:cNvGrpSpPr/>
          <p:nvPr/>
        </p:nvGrpSpPr>
        <p:grpSpPr>
          <a:xfrm>
            <a:off x="1003591" y="1175656"/>
            <a:ext cx="10034523" cy="5682343"/>
            <a:chOff x="1003591" y="868375"/>
            <a:chExt cx="10034523" cy="5989625"/>
          </a:xfrm>
        </p:grpSpPr>
        <p:pic>
          <p:nvPicPr>
            <p:cNvPr id="3" name="圖片 2">
              <a:extLst>
                <a:ext uri="{FF2B5EF4-FFF2-40B4-BE49-F238E27FC236}">
                  <a16:creationId xmlns:a16="http://schemas.microsoft.com/office/drawing/2014/main" id="{302B737D-0C22-72F9-BDFC-3F63C9FAC755}"/>
                </a:ext>
              </a:extLst>
            </p:cNvPr>
            <p:cNvPicPr>
              <a:picLocks noChangeAspect="1"/>
            </p:cNvPicPr>
            <p:nvPr/>
          </p:nvPicPr>
          <p:blipFill>
            <a:blip r:embed="rId3"/>
            <a:stretch>
              <a:fillRect/>
            </a:stretch>
          </p:blipFill>
          <p:spPr>
            <a:xfrm>
              <a:off x="1003591" y="868375"/>
              <a:ext cx="9744551" cy="5815454"/>
            </a:xfrm>
            <a:prstGeom prst="rect">
              <a:avLst/>
            </a:prstGeom>
          </p:spPr>
        </p:pic>
        <p:sp>
          <p:nvSpPr>
            <p:cNvPr id="4" name="文字方塊 3">
              <a:extLst>
                <a:ext uri="{FF2B5EF4-FFF2-40B4-BE49-F238E27FC236}">
                  <a16:creationId xmlns:a16="http://schemas.microsoft.com/office/drawing/2014/main" id="{5CC37D87-76A0-F8DF-4229-6459E1455955}"/>
                </a:ext>
              </a:extLst>
            </p:cNvPr>
            <p:cNvSpPr txBox="1"/>
            <p:nvPr/>
          </p:nvSpPr>
          <p:spPr>
            <a:xfrm>
              <a:off x="9448800" y="2220686"/>
              <a:ext cx="1589314" cy="46373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dirty="0">
                <a:ln>
                  <a:noFill/>
                </a:ln>
                <a:solidFill>
                  <a:prstClr val="black"/>
                </a:solidFill>
                <a:effectLst/>
                <a:uLnTx/>
                <a:uFillTx/>
                <a:latin typeface="Arial"/>
                <a:ea typeface="微软雅黑"/>
              </a:endParaRPr>
            </a:p>
          </p:txBody>
        </p:sp>
      </p:grpSp>
      <p:sp>
        <p:nvSpPr>
          <p:cNvPr id="6" name="TextBox 11">
            <a:extLst>
              <a:ext uri="{FF2B5EF4-FFF2-40B4-BE49-F238E27FC236}">
                <a16:creationId xmlns:a16="http://schemas.microsoft.com/office/drawing/2014/main" id="{145583AE-30C8-3610-B07D-4458DFC951C4}"/>
              </a:ext>
            </a:extLst>
          </p:cNvPr>
          <p:cNvSpPr txBox="1"/>
          <p:nvPr/>
        </p:nvSpPr>
        <p:spPr>
          <a:xfrm>
            <a:off x="1003591" y="343162"/>
            <a:ext cx="8667503" cy="492443"/>
          </a:xfrm>
          <a:prstGeom prst="rect">
            <a:avLst/>
          </a:prstGeom>
          <a:noFill/>
        </p:spPr>
        <p:txBody>
          <a:bodyPr wrap="square" lIns="0" tIns="0" rIns="0" bIns="0" rtlCol="0">
            <a:spAutoFit/>
            <a:scene3d>
              <a:camera prst="orthographicFront"/>
              <a:lightRig rig="threePt" dir="t"/>
            </a:scene3d>
            <a:sp3d contourW="12700"/>
          </a:bodyPr>
          <a:lstStyle/>
          <a:p>
            <a:r>
              <a:rPr lang="zh-TW" altLang="en-US" sz="3200" b="1" dirty="0">
                <a:solidFill>
                  <a:prstClr val="black">
                    <a:lumMod val="75000"/>
                    <a:lumOff val="25000"/>
                  </a:prstClr>
                </a:solidFill>
                <a:latin typeface="Arial"/>
                <a:ea typeface="微软雅黑"/>
              </a:rPr>
              <a:t>節水潛力評估步驟</a:t>
            </a:r>
            <a:r>
              <a:rPr lang="en-US" altLang="zh-TW" sz="2400" b="1" dirty="0">
                <a:solidFill>
                  <a:prstClr val="black">
                    <a:lumMod val="75000"/>
                    <a:lumOff val="25000"/>
                  </a:prstClr>
                </a:solidFill>
                <a:latin typeface="Arial"/>
                <a:ea typeface="微软雅黑"/>
              </a:rPr>
              <a:t>(4/20)</a:t>
            </a:r>
            <a:endParaRPr lang="en-US" altLang="zh-TW" sz="2400" b="1" dirty="0">
              <a:solidFill>
                <a:srgbClr val="0070C0"/>
              </a:solidFill>
              <a:latin typeface="Arial"/>
              <a:ea typeface="微软雅黑"/>
            </a:endParaRPr>
          </a:p>
        </p:txBody>
      </p:sp>
      <p:sp>
        <p:nvSpPr>
          <p:cNvPr id="7" name="五邊形 10">
            <a:extLst>
              <a:ext uri="{FF2B5EF4-FFF2-40B4-BE49-F238E27FC236}">
                <a16:creationId xmlns:a16="http://schemas.microsoft.com/office/drawing/2014/main" id="{F66E0629-F81F-A31F-D4A5-298334F81390}"/>
              </a:ext>
            </a:extLst>
          </p:cNvPr>
          <p:cNvSpPr/>
          <p:nvPr/>
        </p:nvSpPr>
        <p:spPr>
          <a:xfrm>
            <a:off x="440268" y="5991022"/>
            <a:ext cx="2362201" cy="450390"/>
          </a:xfrm>
          <a:prstGeom prst="homePlate">
            <a:avLst/>
          </a:prstGeom>
          <a:solidFill>
            <a:srgbClr val="00339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400" b="1" i="0" u="none" strike="noStrike" kern="0" cap="none" spc="0" normalizeH="0" baseline="0" noProof="0" dirty="0">
                <a:ln>
                  <a:noFill/>
                </a:ln>
                <a:solidFill>
                  <a:prstClr val="white"/>
                </a:solidFill>
                <a:effectLst/>
                <a:uLnTx/>
                <a:uFillTx/>
                <a:latin typeface="Arial"/>
                <a:ea typeface="微软雅黑"/>
                <a:cs typeface="+mn-cs"/>
              </a:rPr>
              <a:t>科技部版</a:t>
            </a:r>
          </a:p>
        </p:txBody>
      </p:sp>
      <p:pic>
        <p:nvPicPr>
          <p:cNvPr id="8" name="圖片 7">
            <a:extLst>
              <a:ext uri="{FF2B5EF4-FFF2-40B4-BE49-F238E27FC236}">
                <a16:creationId xmlns:a16="http://schemas.microsoft.com/office/drawing/2014/main" id="{DA010307-2700-CB43-665D-7C0762C63D23}"/>
              </a:ext>
            </a:extLst>
          </p:cNvPr>
          <p:cNvPicPr>
            <a:picLocks noChangeAspect="1"/>
          </p:cNvPicPr>
          <p:nvPr/>
        </p:nvPicPr>
        <p:blipFill>
          <a:blip r:embed="rId4"/>
          <a:stretch>
            <a:fillRect/>
          </a:stretch>
        </p:blipFill>
        <p:spPr>
          <a:xfrm>
            <a:off x="9483047" y="2177322"/>
            <a:ext cx="2268685" cy="4672419"/>
          </a:xfrm>
          <a:prstGeom prst="rect">
            <a:avLst/>
          </a:prstGeom>
        </p:spPr>
      </p:pic>
      <p:sp>
        <p:nvSpPr>
          <p:cNvPr id="9" name="AutoShape 5">
            <a:extLst>
              <a:ext uri="{FF2B5EF4-FFF2-40B4-BE49-F238E27FC236}">
                <a16:creationId xmlns:a16="http://schemas.microsoft.com/office/drawing/2014/main" id="{1BDD8F43-4B81-5479-02A2-E3C8599A4853}"/>
              </a:ext>
            </a:extLst>
          </p:cNvPr>
          <p:cNvSpPr>
            <a:spLocks noChangeArrowheads="1"/>
          </p:cNvSpPr>
          <p:nvPr/>
        </p:nvSpPr>
        <p:spPr bwMode="gray">
          <a:xfrm>
            <a:off x="6922226" y="241993"/>
            <a:ext cx="3887342" cy="735747"/>
          </a:xfrm>
          <a:prstGeom prst="roundRect">
            <a:avLst>
              <a:gd name="adj" fmla="val 50000"/>
            </a:avLst>
          </a:prstGeom>
          <a:solidFill>
            <a:srgbClr val="FFC000">
              <a:lumMod val="40000"/>
              <a:lumOff val="60000"/>
            </a:srgbClr>
          </a:solidFill>
        </p:spPr>
        <p:txBody>
          <a:bodyPr wrap="square" rtlCol="0">
            <a:spAutoFit/>
          </a:bodyPr>
          <a:lstStyle/>
          <a:p>
            <a:pPr algn="ctr">
              <a:spcBef>
                <a:spcPts val="600"/>
              </a:spcBef>
              <a:spcAft>
                <a:spcPts val="600"/>
              </a:spcAft>
            </a:pP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2</a:t>
            </a:r>
            <a:r>
              <a:rPr kumimoji="1" lang="en-US" altLang="zh-TW" sz="2800" b="1" baseline="30000"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nd</a:t>
            </a: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 </a:t>
            </a:r>
            <a:r>
              <a:rPr kumimoji="1" lang="zh-TW" altLang="en-US"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建立用水平衡圖</a:t>
            </a:r>
            <a:endPar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endParaRPr>
          </a:p>
        </p:txBody>
      </p:sp>
      <p:sp>
        <p:nvSpPr>
          <p:cNvPr id="10" name="橢圓 9">
            <a:extLst>
              <a:ext uri="{FF2B5EF4-FFF2-40B4-BE49-F238E27FC236}">
                <a16:creationId xmlns:a16="http://schemas.microsoft.com/office/drawing/2014/main" id="{939F1F66-B0F2-8027-AAA7-5ECC4CF37F0B}"/>
              </a:ext>
            </a:extLst>
          </p:cNvPr>
          <p:cNvSpPr/>
          <p:nvPr/>
        </p:nvSpPr>
        <p:spPr>
          <a:xfrm>
            <a:off x="959668" y="4676172"/>
            <a:ext cx="1204798" cy="6134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1" name="橢圓 10">
            <a:extLst>
              <a:ext uri="{FF2B5EF4-FFF2-40B4-BE49-F238E27FC236}">
                <a16:creationId xmlns:a16="http://schemas.microsoft.com/office/drawing/2014/main" id="{10E68574-1BAC-2FD3-25C2-16BE7927A904}"/>
              </a:ext>
            </a:extLst>
          </p:cNvPr>
          <p:cNvSpPr/>
          <p:nvPr/>
        </p:nvSpPr>
        <p:spPr>
          <a:xfrm>
            <a:off x="5081286" y="4583575"/>
            <a:ext cx="1327746" cy="823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 name="橢圓 12">
            <a:extLst>
              <a:ext uri="{FF2B5EF4-FFF2-40B4-BE49-F238E27FC236}">
                <a16:creationId xmlns:a16="http://schemas.microsoft.com/office/drawing/2014/main" id="{603F1E80-9116-1EAE-927E-3C7E3773DF48}"/>
              </a:ext>
            </a:extLst>
          </p:cNvPr>
          <p:cNvSpPr/>
          <p:nvPr/>
        </p:nvSpPr>
        <p:spPr>
          <a:xfrm>
            <a:off x="5561043" y="3970117"/>
            <a:ext cx="1204798" cy="6134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4" name="橢圓 13">
            <a:extLst>
              <a:ext uri="{FF2B5EF4-FFF2-40B4-BE49-F238E27FC236}">
                <a16:creationId xmlns:a16="http://schemas.microsoft.com/office/drawing/2014/main" id="{A473F8F1-65CE-1614-9BAC-664EA3DB1A58}"/>
              </a:ext>
            </a:extLst>
          </p:cNvPr>
          <p:cNvSpPr/>
          <p:nvPr/>
        </p:nvSpPr>
        <p:spPr>
          <a:xfrm>
            <a:off x="4656516" y="2156101"/>
            <a:ext cx="2265710" cy="6134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5" name="橢圓 14">
            <a:extLst>
              <a:ext uri="{FF2B5EF4-FFF2-40B4-BE49-F238E27FC236}">
                <a16:creationId xmlns:a16="http://schemas.microsoft.com/office/drawing/2014/main" id="{FF94F7FF-BD65-F9CE-9F8B-431C68F3A599}"/>
              </a:ext>
            </a:extLst>
          </p:cNvPr>
          <p:cNvSpPr/>
          <p:nvPr/>
        </p:nvSpPr>
        <p:spPr>
          <a:xfrm>
            <a:off x="2869026" y="6238754"/>
            <a:ext cx="1402032" cy="5488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211845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28</a:t>
            </a:fld>
            <a:endParaRPr lang="en-US" dirty="0"/>
          </a:p>
        </p:txBody>
      </p:sp>
      <p:sp>
        <p:nvSpPr>
          <p:cNvPr id="2" name="TextBox 11">
            <a:extLst>
              <a:ext uri="{FF2B5EF4-FFF2-40B4-BE49-F238E27FC236}">
                <a16:creationId xmlns:a16="http://schemas.microsoft.com/office/drawing/2014/main" id="{2B889AE8-B984-44D2-699D-37D553F14F90}"/>
              </a:ext>
            </a:extLst>
          </p:cNvPr>
          <p:cNvSpPr txBox="1"/>
          <p:nvPr/>
        </p:nvSpPr>
        <p:spPr>
          <a:xfrm>
            <a:off x="959668" y="385500"/>
            <a:ext cx="8667503" cy="492443"/>
          </a:xfrm>
          <a:prstGeom prst="rect">
            <a:avLst/>
          </a:prstGeom>
          <a:noFill/>
        </p:spPr>
        <p:txBody>
          <a:bodyPr wrap="square" lIns="0" tIns="0" rIns="0" bIns="0" rtlCol="0">
            <a:spAutoFit/>
            <a:scene3d>
              <a:camera prst="orthographicFront"/>
              <a:lightRig rig="threePt" dir="t"/>
            </a:scene3d>
            <a:sp3d contourW="12700"/>
          </a:bodyPr>
          <a:lstStyle/>
          <a:p>
            <a:r>
              <a:rPr lang="zh-TW" altLang="en-US" sz="3200" b="1" dirty="0">
                <a:solidFill>
                  <a:prstClr val="black">
                    <a:lumMod val="75000"/>
                    <a:lumOff val="25000"/>
                  </a:prstClr>
                </a:solidFill>
                <a:latin typeface="Arial"/>
                <a:ea typeface="微软雅黑"/>
              </a:rPr>
              <a:t>節水潛力評估步驟</a:t>
            </a:r>
            <a:r>
              <a:rPr lang="en-US" altLang="zh-TW" sz="2400" b="1" dirty="0">
                <a:solidFill>
                  <a:prstClr val="black">
                    <a:lumMod val="75000"/>
                    <a:lumOff val="25000"/>
                  </a:prstClr>
                </a:solidFill>
                <a:latin typeface="Arial"/>
                <a:ea typeface="微软雅黑"/>
              </a:rPr>
              <a:t>(5/20)</a:t>
            </a:r>
            <a:endParaRPr lang="en-US" altLang="zh-TW" sz="2400" b="1" dirty="0">
              <a:solidFill>
                <a:srgbClr val="0070C0"/>
              </a:solidFill>
              <a:latin typeface="Arial"/>
              <a:ea typeface="微软雅黑"/>
            </a:endParaRPr>
          </a:p>
        </p:txBody>
      </p:sp>
      <p:sp>
        <p:nvSpPr>
          <p:cNvPr id="3" name="AutoShape 5">
            <a:extLst>
              <a:ext uri="{FF2B5EF4-FFF2-40B4-BE49-F238E27FC236}">
                <a16:creationId xmlns:a16="http://schemas.microsoft.com/office/drawing/2014/main" id="{2524DE3F-6B5C-3A9A-6E4B-ED8F685E20E8}"/>
              </a:ext>
            </a:extLst>
          </p:cNvPr>
          <p:cNvSpPr>
            <a:spLocks noChangeArrowheads="1"/>
          </p:cNvSpPr>
          <p:nvPr/>
        </p:nvSpPr>
        <p:spPr bwMode="gray">
          <a:xfrm>
            <a:off x="6922226" y="241993"/>
            <a:ext cx="3887342" cy="735747"/>
          </a:xfrm>
          <a:prstGeom prst="roundRect">
            <a:avLst>
              <a:gd name="adj" fmla="val 50000"/>
            </a:avLst>
          </a:prstGeom>
          <a:solidFill>
            <a:srgbClr val="FFC000">
              <a:lumMod val="40000"/>
              <a:lumOff val="60000"/>
            </a:srgbClr>
          </a:solidFill>
        </p:spPr>
        <p:txBody>
          <a:bodyPr wrap="square" rtlCol="0">
            <a:spAutoFit/>
          </a:bodyPr>
          <a:lstStyle/>
          <a:p>
            <a:pPr algn="ctr">
              <a:spcBef>
                <a:spcPts val="600"/>
              </a:spcBef>
              <a:spcAft>
                <a:spcPts val="600"/>
              </a:spcAft>
            </a:pP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3</a:t>
            </a:r>
            <a:r>
              <a:rPr kumimoji="1" lang="en-US" altLang="zh-TW" sz="2800" b="1" baseline="30000"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rd</a:t>
            </a: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 </a:t>
            </a:r>
            <a:r>
              <a:rPr kumimoji="1" lang="zh-TW" altLang="en-US"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計算水回收率</a:t>
            </a:r>
            <a:endPar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endParaRPr>
          </a:p>
        </p:txBody>
      </p:sp>
      <mc:AlternateContent xmlns:mc="http://schemas.openxmlformats.org/markup-compatibility/2006" xmlns:a14="http://schemas.microsoft.com/office/drawing/2010/main">
        <mc:Choice Requires="a14">
          <p:graphicFrame>
            <p:nvGraphicFramePr>
              <p:cNvPr id="4" name="表格 3">
                <a:extLst>
                  <a:ext uri="{FF2B5EF4-FFF2-40B4-BE49-F238E27FC236}">
                    <a16:creationId xmlns:a16="http://schemas.microsoft.com/office/drawing/2014/main" id="{6D8DCAC7-9F9D-A8AE-7601-7E02F0637D81}"/>
                  </a:ext>
                </a:extLst>
              </p:cNvPr>
              <p:cNvGraphicFramePr>
                <a:graphicFrameLocks noGrp="1"/>
              </p:cNvGraphicFramePr>
              <p:nvPr>
                <p:extLst>
                  <p:ext uri="{D42A27DB-BD31-4B8C-83A1-F6EECF244321}">
                    <p14:modId xmlns:p14="http://schemas.microsoft.com/office/powerpoint/2010/main" val="4003789453"/>
                  </p:ext>
                </p:extLst>
              </p:nvPr>
            </p:nvGraphicFramePr>
            <p:xfrm>
              <a:off x="113415" y="1751018"/>
              <a:ext cx="11965171" cy="4615704"/>
            </p:xfrm>
            <a:graphic>
              <a:graphicData uri="http://schemas.openxmlformats.org/drawingml/2006/table">
                <a:tbl>
                  <a:tblPr firstRow="1" firstCol="1" bandRow="1"/>
                  <a:tblGrid>
                    <a:gridCol w="1454129">
                      <a:extLst>
                        <a:ext uri="{9D8B030D-6E8A-4147-A177-3AD203B41FA5}">
                          <a16:colId xmlns:a16="http://schemas.microsoft.com/office/drawing/2014/main" val="1597443499"/>
                        </a:ext>
                      </a:extLst>
                    </a:gridCol>
                    <a:gridCol w="1262742">
                      <a:extLst>
                        <a:ext uri="{9D8B030D-6E8A-4147-A177-3AD203B41FA5}">
                          <a16:colId xmlns:a16="http://schemas.microsoft.com/office/drawing/2014/main" val="359082322"/>
                        </a:ext>
                      </a:extLst>
                    </a:gridCol>
                    <a:gridCol w="6008914">
                      <a:extLst>
                        <a:ext uri="{9D8B030D-6E8A-4147-A177-3AD203B41FA5}">
                          <a16:colId xmlns:a16="http://schemas.microsoft.com/office/drawing/2014/main" val="277609460"/>
                        </a:ext>
                      </a:extLst>
                    </a:gridCol>
                    <a:gridCol w="3239386">
                      <a:extLst>
                        <a:ext uri="{9D8B030D-6E8A-4147-A177-3AD203B41FA5}">
                          <a16:colId xmlns:a16="http://schemas.microsoft.com/office/drawing/2014/main" val="2662826872"/>
                        </a:ext>
                      </a:extLst>
                    </a:gridCol>
                  </a:tblGrid>
                  <a:tr h="353447">
                    <a:tc>
                      <a:txBody>
                        <a:bodyPr/>
                        <a:lstStyle>
                          <a:lvl1pPr marL="0" algn="l" defTabSz="914400" rtl="0" eaLnBrk="1" latinLnBrk="0" hangingPunct="1">
                            <a:defRPr sz="1800" b="1" kern="1200">
                              <a:solidFill>
                                <a:schemeClr val="lt1"/>
                              </a:solidFill>
                              <a:latin typeface="Calibri" panose="020F0502020204030204"/>
                              <a:ea typeface="微软雅黑"/>
                            </a:defRPr>
                          </a:lvl1pPr>
                          <a:lvl2pPr marL="457200" algn="l" defTabSz="914400" rtl="0" eaLnBrk="1" latinLnBrk="0" hangingPunct="1">
                            <a:defRPr sz="1800" b="1" kern="1200">
                              <a:solidFill>
                                <a:schemeClr val="lt1"/>
                              </a:solidFill>
                              <a:latin typeface="Calibri" panose="020F0502020204030204"/>
                              <a:ea typeface="微软雅黑"/>
                            </a:defRPr>
                          </a:lvl2pPr>
                          <a:lvl3pPr marL="914400" algn="l" defTabSz="914400" rtl="0" eaLnBrk="1" latinLnBrk="0" hangingPunct="1">
                            <a:defRPr sz="1800" b="1" kern="1200">
                              <a:solidFill>
                                <a:schemeClr val="lt1"/>
                              </a:solidFill>
                              <a:latin typeface="Calibri" panose="020F0502020204030204"/>
                              <a:ea typeface="微软雅黑"/>
                            </a:defRPr>
                          </a:lvl3pPr>
                          <a:lvl4pPr marL="1371600" algn="l" defTabSz="914400" rtl="0" eaLnBrk="1" latinLnBrk="0" hangingPunct="1">
                            <a:defRPr sz="1800" b="1" kern="1200">
                              <a:solidFill>
                                <a:schemeClr val="lt1"/>
                              </a:solidFill>
                              <a:latin typeface="Calibri" panose="020F0502020204030204"/>
                              <a:ea typeface="微软雅黑"/>
                            </a:defRPr>
                          </a:lvl4pPr>
                          <a:lvl5pPr marL="1828800" algn="l" defTabSz="914400" rtl="0" eaLnBrk="1" latinLnBrk="0" hangingPunct="1">
                            <a:defRPr sz="1800" b="1" kern="1200">
                              <a:solidFill>
                                <a:schemeClr val="lt1"/>
                              </a:solidFill>
                              <a:latin typeface="Calibri" panose="020F0502020204030204"/>
                              <a:ea typeface="微软雅黑"/>
                            </a:defRPr>
                          </a:lvl5pPr>
                          <a:lvl6pPr marL="2286000" algn="l" defTabSz="914400" rtl="0" eaLnBrk="1" latinLnBrk="0" hangingPunct="1">
                            <a:defRPr sz="1800" b="1" kern="1200">
                              <a:solidFill>
                                <a:schemeClr val="lt1"/>
                              </a:solidFill>
                              <a:latin typeface="Calibri" panose="020F0502020204030204"/>
                              <a:ea typeface="微软雅黑"/>
                            </a:defRPr>
                          </a:lvl6pPr>
                          <a:lvl7pPr marL="2743200" algn="l" defTabSz="914400" rtl="0" eaLnBrk="1" latinLnBrk="0" hangingPunct="1">
                            <a:defRPr sz="1800" b="1" kern="1200">
                              <a:solidFill>
                                <a:schemeClr val="lt1"/>
                              </a:solidFill>
                              <a:latin typeface="Calibri" panose="020F0502020204030204"/>
                              <a:ea typeface="微软雅黑"/>
                            </a:defRPr>
                          </a:lvl7pPr>
                          <a:lvl8pPr marL="3200400" algn="l" defTabSz="914400" rtl="0" eaLnBrk="1" latinLnBrk="0" hangingPunct="1">
                            <a:defRPr sz="1800" b="1" kern="1200">
                              <a:solidFill>
                                <a:schemeClr val="lt1"/>
                              </a:solidFill>
                              <a:latin typeface="Calibri" panose="020F0502020204030204"/>
                              <a:ea typeface="微软雅黑"/>
                            </a:defRPr>
                          </a:lvl8pPr>
                          <a:lvl9pPr marL="3657600" algn="l" defTabSz="914400" rtl="0" eaLnBrk="1" latinLnBrk="0" hangingPunct="1">
                            <a:defRPr sz="1800" b="1" kern="1200">
                              <a:solidFill>
                                <a:schemeClr val="lt1"/>
                              </a:solidFill>
                              <a:latin typeface="Calibri" panose="020F0502020204030204"/>
                              <a:ea typeface="微软雅黑"/>
                            </a:defRPr>
                          </a:lvl9pPr>
                        </a:lstStyle>
                        <a:p>
                          <a:pPr algn="ctr">
                            <a:lnSpc>
                              <a:spcPct val="100000"/>
                            </a:lnSpc>
                          </a:pPr>
                          <a:r>
                            <a:rPr lang="zh-TW" altLang="en-US" sz="1600" b="1" i="0" kern="10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單位</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panose="020F0502020204030204"/>
                              <a:ea typeface="微软雅黑"/>
                            </a:defRPr>
                          </a:lvl1pPr>
                          <a:lvl2pPr marL="457200" algn="l" defTabSz="914400" rtl="0" eaLnBrk="1" latinLnBrk="0" hangingPunct="1">
                            <a:defRPr sz="1800" b="1" kern="1200">
                              <a:solidFill>
                                <a:schemeClr val="lt1"/>
                              </a:solidFill>
                              <a:latin typeface="Calibri" panose="020F0502020204030204"/>
                              <a:ea typeface="微软雅黑"/>
                            </a:defRPr>
                          </a:lvl2pPr>
                          <a:lvl3pPr marL="914400" algn="l" defTabSz="914400" rtl="0" eaLnBrk="1" latinLnBrk="0" hangingPunct="1">
                            <a:defRPr sz="1800" b="1" kern="1200">
                              <a:solidFill>
                                <a:schemeClr val="lt1"/>
                              </a:solidFill>
                              <a:latin typeface="Calibri" panose="020F0502020204030204"/>
                              <a:ea typeface="微软雅黑"/>
                            </a:defRPr>
                          </a:lvl3pPr>
                          <a:lvl4pPr marL="1371600" algn="l" defTabSz="914400" rtl="0" eaLnBrk="1" latinLnBrk="0" hangingPunct="1">
                            <a:defRPr sz="1800" b="1" kern="1200">
                              <a:solidFill>
                                <a:schemeClr val="lt1"/>
                              </a:solidFill>
                              <a:latin typeface="Calibri" panose="020F0502020204030204"/>
                              <a:ea typeface="微软雅黑"/>
                            </a:defRPr>
                          </a:lvl4pPr>
                          <a:lvl5pPr marL="1828800" algn="l" defTabSz="914400" rtl="0" eaLnBrk="1" latinLnBrk="0" hangingPunct="1">
                            <a:defRPr sz="1800" b="1" kern="1200">
                              <a:solidFill>
                                <a:schemeClr val="lt1"/>
                              </a:solidFill>
                              <a:latin typeface="Calibri" panose="020F0502020204030204"/>
                              <a:ea typeface="微软雅黑"/>
                            </a:defRPr>
                          </a:lvl5pPr>
                          <a:lvl6pPr marL="2286000" algn="l" defTabSz="914400" rtl="0" eaLnBrk="1" latinLnBrk="0" hangingPunct="1">
                            <a:defRPr sz="1800" b="1" kern="1200">
                              <a:solidFill>
                                <a:schemeClr val="lt1"/>
                              </a:solidFill>
                              <a:latin typeface="Calibri" panose="020F0502020204030204"/>
                              <a:ea typeface="微软雅黑"/>
                            </a:defRPr>
                          </a:lvl6pPr>
                          <a:lvl7pPr marL="2743200" algn="l" defTabSz="914400" rtl="0" eaLnBrk="1" latinLnBrk="0" hangingPunct="1">
                            <a:defRPr sz="1800" b="1" kern="1200">
                              <a:solidFill>
                                <a:schemeClr val="lt1"/>
                              </a:solidFill>
                              <a:latin typeface="Calibri" panose="020F0502020204030204"/>
                              <a:ea typeface="微软雅黑"/>
                            </a:defRPr>
                          </a:lvl7pPr>
                          <a:lvl8pPr marL="3200400" algn="l" defTabSz="914400" rtl="0" eaLnBrk="1" latinLnBrk="0" hangingPunct="1">
                            <a:defRPr sz="1800" b="1" kern="1200">
                              <a:solidFill>
                                <a:schemeClr val="lt1"/>
                              </a:solidFill>
                              <a:latin typeface="Calibri" panose="020F0502020204030204"/>
                              <a:ea typeface="微软雅黑"/>
                            </a:defRPr>
                          </a:lvl8pPr>
                          <a:lvl9pPr marL="3657600" algn="l" defTabSz="914400" rtl="0" eaLnBrk="1" latinLnBrk="0" hangingPunct="1">
                            <a:defRPr sz="1800" b="1" kern="1200">
                              <a:solidFill>
                                <a:schemeClr val="lt1"/>
                              </a:solidFill>
                              <a:latin typeface="Calibri" panose="020F0502020204030204"/>
                              <a:ea typeface="微软雅黑"/>
                            </a:defRPr>
                          </a:lvl9pPr>
                        </a:lstStyle>
                        <a:p>
                          <a:pPr marL="0" algn="ctr" defTabSz="914400" rtl="0" eaLnBrk="1" latinLnBrk="0" hangingPunct="1">
                            <a:lnSpc>
                              <a:spcPct val="100000"/>
                            </a:lnSpc>
                          </a:pPr>
                          <a:r>
                            <a:rPr lang="zh-TW" altLang="en-US" sz="1600" b="1" i="0" kern="10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水回收率</a:t>
                          </a:r>
                        </a:p>
                      </a:txBody>
                      <a:tcPr marL="28964" marR="28964"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tx1"/>
                              </a:solidFill>
                              <a:latin typeface="Arial"/>
                              <a:ea typeface="微软雅黑"/>
                            </a:defRPr>
                          </a:lvl1pPr>
                          <a:lvl2pPr marL="457200" algn="l" defTabSz="914400" rtl="0" eaLnBrk="1" latinLnBrk="0" hangingPunct="1">
                            <a:defRPr sz="1800" kern="1200">
                              <a:solidFill>
                                <a:schemeClr val="tx1"/>
                              </a:solidFill>
                              <a:latin typeface="Arial"/>
                              <a:ea typeface="微软雅黑"/>
                            </a:defRPr>
                          </a:lvl2pPr>
                          <a:lvl3pPr marL="914400" algn="l" defTabSz="914400" rtl="0" eaLnBrk="1" latinLnBrk="0" hangingPunct="1">
                            <a:defRPr sz="1800" kern="1200">
                              <a:solidFill>
                                <a:schemeClr val="tx1"/>
                              </a:solidFill>
                              <a:latin typeface="Arial"/>
                              <a:ea typeface="微软雅黑"/>
                            </a:defRPr>
                          </a:lvl3pPr>
                          <a:lvl4pPr marL="1371600" algn="l" defTabSz="914400" rtl="0" eaLnBrk="1" latinLnBrk="0" hangingPunct="1">
                            <a:defRPr sz="1800" kern="1200">
                              <a:solidFill>
                                <a:schemeClr val="tx1"/>
                              </a:solidFill>
                              <a:latin typeface="Arial"/>
                              <a:ea typeface="微软雅黑"/>
                            </a:defRPr>
                          </a:lvl4pPr>
                          <a:lvl5pPr marL="1828800" algn="l" defTabSz="914400" rtl="0" eaLnBrk="1" latinLnBrk="0" hangingPunct="1">
                            <a:defRPr sz="1800" kern="1200">
                              <a:solidFill>
                                <a:schemeClr val="tx1"/>
                              </a:solidFill>
                              <a:latin typeface="Arial"/>
                              <a:ea typeface="微软雅黑"/>
                            </a:defRPr>
                          </a:lvl5pPr>
                          <a:lvl6pPr marL="2286000" algn="l" defTabSz="914400" rtl="0" eaLnBrk="1" latinLnBrk="0" hangingPunct="1">
                            <a:defRPr sz="1800" kern="1200">
                              <a:solidFill>
                                <a:schemeClr val="tx1"/>
                              </a:solidFill>
                              <a:latin typeface="Arial"/>
                              <a:ea typeface="微软雅黑"/>
                            </a:defRPr>
                          </a:lvl6pPr>
                          <a:lvl7pPr marL="2743200" algn="l" defTabSz="914400" rtl="0" eaLnBrk="1" latinLnBrk="0" hangingPunct="1">
                            <a:defRPr sz="1800" kern="1200">
                              <a:solidFill>
                                <a:schemeClr val="tx1"/>
                              </a:solidFill>
                              <a:latin typeface="Arial"/>
                              <a:ea typeface="微软雅黑"/>
                            </a:defRPr>
                          </a:lvl7pPr>
                          <a:lvl8pPr marL="3200400" algn="l" defTabSz="914400" rtl="0" eaLnBrk="1" latinLnBrk="0" hangingPunct="1">
                            <a:defRPr sz="1800" kern="1200">
                              <a:solidFill>
                                <a:schemeClr val="tx1"/>
                              </a:solidFill>
                              <a:latin typeface="Arial"/>
                              <a:ea typeface="微软雅黑"/>
                            </a:defRPr>
                          </a:lvl8pPr>
                          <a:lvl9pPr marL="3657600" algn="l" defTabSz="914400" rtl="0" eaLnBrk="1" latinLnBrk="0" hangingPunct="1">
                            <a:defRPr sz="1800" kern="1200">
                              <a:solidFill>
                                <a:schemeClr val="tx1"/>
                              </a:solidFill>
                              <a:latin typeface="Arial"/>
                              <a:ea typeface="微软雅黑"/>
                            </a:defRPr>
                          </a:lvl9pPr>
                        </a:lstStyle>
                        <a:p>
                          <a:pPr marL="0" algn="ctr" defTabSz="914400" rtl="0" eaLnBrk="1" latinLnBrk="0" hangingPunct="1">
                            <a:lnSpc>
                              <a:spcPct val="100000"/>
                            </a:lnSpc>
                          </a:pPr>
                          <a:r>
                            <a:rPr lang="zh-TW" altLang="en-US" sz="1600" b="1" i="0" kern="10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計算公式</a:t>
                          </a:r>
                        </a:p>
                      </a:txBody>
                      <a:tcPr marL="28964" marR="28964"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panose="020F0502020204030204"/>
                              <a:ea typeface="微软雅黑"/>
                            </a:defRPr>
                          </a:lvl1pPr>
                          <a:lvl2pPr marL="457200" algn="l" defTabSz="914400" rtl="0" eaLnBrk="1" latinLnBrk="0" hangingPunct="1">
                            <a:defRPr sz="1800" b="1" kern="1200">
                              <a:solidFill>
                                <a:schemeClr val="lt1"/>
                              </a:solidFill>
                              <a:latin typeface="Calibri" panose="020F0502020204030204"/>
                              <a:ea typeface="微软雅黑"/>
                            </a:defRPr>
                          </a:lvl2pPr>
                          <a:lvl3pPr marL="914400" algn="l" defTabSz="914400" rtl="0" eaLnBrk="1" latinLnBrk="0" hangingPunct="1">
                            <a:defRPr sz="1800" b="1" kern="1200">
                              <a:solidFill>
                                <a:schemeClr val="lt1"/>
                              </a:solidFill>
                              <a:latin typeface="Calibri" panose="020F0502020204030204"/>
                              <a:ea typeface="微软雅黑"/>
                            </a:defRPr>
                          </a:lvl3pPr>
                          <a:lvl4pPr marL="1371600" algn="l" defTabSz="914400" rtl="0" eaLnBrk="1" latinLnBrk="0" hangingPunct="1">
                            <a:defRPr sz="1800" b="1" kern="1200">
                              <a:solidFill>
                                <a:schemeClr val="lt1"/>
                              </a:solidFill>
                              <a:latin typeface="Calibri" panose="020F0502020204030204"/>
                              <a:ea typeface="微软雅黑"/>
                            </a:defRPr>
                          </a:lvl4pPr>
                          <a:lvl5pPr marL="1828800" algn="l" defTabSz="914400" rtl="0" eaLnBrk="1" latinLnBrk="0" hangingPunct="1">
                            <a:defRPr sz="1800" b="1" kern="1200">
                              <a:solidFill>
                                <a:schemeClr val="lt1"/>
                              </a:solidFill>
                              <a:latin typeface="Calibri" panose="020F0502020204030204"/>
                              <a:ea typeface="微软雅黑"/>
                            </a:defRPr>
                          </a:lvl5pPr>
                          <a:lvl6pPr marL="2286000" algn="l" defTabSz="914400" rtl="0" eaLnBrk="1" latinLnBrk="0" hangingPunct="1">
                            <a:defRPr sz="1800" b="1" kern="1200">
                              <a:solidFill>
                                <a:schemeClr val="lt1"/>
                              </a:solidFill>
                              <a:latin typeface="Calibri" panose="020F0502020204030204"/>
                              <a:ea typeface="微软雅黑"/>
                            </a:defRPr>
                          </a:lvl6pPr>
                          <a:lvl7pPr marL="2743200" algn="l" defTabSz="914400" rtl="0" eaLnBrk="1" latinLnBrk="0" hangingPunct="1">
                            <a:defRPr sz="1800" b="1" kern="1200">
                              <a:solidFill>
                                <a:schemeClr val="lt1"/>
                              </a:solidFill>
                              <a:latin typeface="Calibri" panose="020F0502020204030204"/>
                              <a:ea typeface="微软雅黑"/>
                            </a:defRPr>
                          </a:lvl7pPr>
                          <a:lvl8pPr marL="3200400" algn="l" defTabSz="914400" rtl="0" eaLnBrk="1" latinLnBrk="0" hangingPunct="1">
                            <a:defRPr sz="1800" b="1" kern="1200">
                              <a:solidFill>
                                <a:schemeClr val="lt1"/>
                              </a:solidFill>
                              <a:latin typeface="Calibri" panose="020F0502020204030204"/>
                              <a:ea typeface="微软雅黑"/>
                            </a:defRPr>
                          </a:lvl8pPr>
                          <a:lvl9pPr marL="3657600" algn="l" defTabSz="914400" rtl="0" eaLnBrk="1" latinLnBrk="0" hangingPunct="1">
                            <a:defRPr sz="1800" b="1" kern="1200">
                              <a:solidFill>
                                <a:schemeClr val="lt1"/>
                              </a:solidFill>
                              <a:latin typeface="Calibri" panose="020F0502020204030204"/>
                              <a:ea typeface="微软雅黑"/>
                            </a:defRPr>
                          </a:lvl9pPr>
                        </a:lstStyle>
                        <a:p>
                          <a:pPr marL="0" algn="ctr" defTabSz="914400" rtl="0" eaLnBrk="1" latinLnBrk="0" hangingPunct="1">
                            <a:lnSpc>
                              <a:spcPct val="100000"/>
                            </a:lnSpc>
                          </a:pPr>
                          <a:r>
                            <a:rPr lang="zh-TW" altLang="en-US" sz="1600" b="1" i="0" kern="10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備註</a:t>
                          </a:r>
                          <a:endParaRPr lang="zh-TW" altLang="zh-TW" sz="1600" b="1" i="0" kern="10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28964" marR="28964"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3020677345"/>
                      </a:ext>
                    </a:extLst>
                  </a:tr>
                  <a:tr h="776311">
                    <a:tc rowSpan="2">
                      <a:txBody>
                        <a:bodyPr/>
                        <a:lstStyle>
                          <a:lvl1pPr marL="0" algn="l" defTabSz="914400" rtl="0" eaLnBrk="1" latinLnBrk="0" hangingPunct="1">
                            <a:defRPr sz="1800" b="1" kern="1200">
                              <a:solidFill>
                                <a:schemeClr val="lt1"/>
                              </a:solidFill>
                              <a:latin typeface="Calibri" panose="020F0502020204030204"/>
                              <a:ea typeface="微软雅黑"/>
                            </a:defRPr>
                          </a:lvl1pPr>
                          <a:lvl2pPr marL="457200" algn="l" defTabSz="914400" rtl="0" eaLnBrk="1" latinLnBrk="0" hangingPunct="1">
                            <a:defRPr sz="1800" b="1" kern="1200">
                              <a:solidFill>
                                <a:schemeClr val="lt1"/>
                              </a:solidFill>
                              <a:latin typeface="Calibri" panose="020F0502020204030204"/>
                              <a:ea typeface="微软雅黑"/>
                            </a:defRPr>
                          </a:lvl2pPr>
                          <a:lvl3pPr marL="914400" algn="l" defTabSz="914400" rtl="0" eaLnBrk="1" latinLnBrk="0" hangingPunct="1">
                            <a:defRPr sz="1800" b="1" kern="1200">
                              <a:solidFill>
                                <a:schemeClr val="lt1"/>
                              </a:solidFill>
                              <a:latin typeface="Calibri" panose="020F0502020204030204"/>
                              <a:ea typeface="微软雅黑"/>
                            </a:defRPr>
                          </a:lvl3pPr>
                          <a:lvl4pPr marL="1371600" algn="l" defTabSz="914400" rtl="0" eaLnBrk="1" latinLnBrk="0" hangingPunct="1">
                            <a:defRPr sz="1800" b="1" kern="1200">
                              <a:solidFill>
                                <a:schemeClr val="lt1"/>
                              </a:solidFill>
                              <a:latin typeface="Calibri" panose="020F0502020204030204"/>
                              <a:ea typeface="微软雅黑"/>
                            </a:defRPr>
                          </a:lvl4pPr>
                          <a:lvl5pPr marL="1828800" algn="l" defTabSz="914400" rtl="0" eaLnBrk="1" latinLnBrk="0" hangingPunct="1">
                            <a:defRPr sz="1800" b="1" kern="1200">
                              <a:solidFill>
                                <a:schemeClr val="lt1"/>
                              </a:solidFill>
                              <a:latin typeface="Calibri" panose="020F0502020204030204"/>
                              <a:ea typeface="微软雅黑"/>
                            </a:defRPr>
                          </a:lvl5pPr>
                          <a:lvl6pPr marL="2286000" algn="l" defTabSz="914400" rtl="0" eaLnBrk="1" latinLnBrk="0" hangingPunct="1">
                            <a:defRPr sz="1800" b="1" kern="1200">
                              <a:solidFill>
                                <a:schemeClr val="lt1"/>
                              </a:solidFill>
                              <a:latin typeface="Calibri" panose="020F0502020204030204"/>
                              <a:ea typeface="微软雅黑"/>
                            </a:defRPr>
                          </a:lvl6pPr>
                          <a:lvl7pPr marL="2743200" algn="l" defTabSz="914400" rtl="0" eaLnBrk="1" latinLnBrk="0" hangingPunct="1">
                            <a:defRPr sz="1800" b="1" kern="1200">
                              <a:solidFill>
                                <a:schemeClr val="lt1"/>
                              </a:solidFill>
                              <a:latin typeface="Calibri" panose="020F0502020204030204"/>
                              <a:ea typeface="微软雅黑"/>
                            </a:defRPr>
                          </a:lvl7pPr>
                          <a:lvl8pPr marL="3200400" algn="l" defTabSz="914400" rtl="0" eaLnBrk="1" latinLnBrk="0" hangingPunct="1">
                            <a:defRPr sz="1800" b="1" kern="1200">
                              <a:solidFill>
                                <a:schemeClr val="lt1"/>
                              </a:solidFill>
                              <a:latin typeface="Calibri" panose="020F0502020204030204"/>
                              <a:ea typeface="微软雅黑"/>
                            </a:defRPr>
                          </a:lvl8pPr>
                          <a:lvl9pPr marL="3657600" algn="l" defTabSz="914400" rtl="0" eaLnBrk="1" latinLnBrk="0" hangingPunct="1">
                            <a:defRPr sz="1800" b="1" kern="1200">
                              <a:solidFill>
                                <a:schemeClr val="lt1"/>
                              </a:solidFill>
                              <a:latin typeface="Calibri" panose="020F0502020204030204"/>
                              <a:ea typeface="微软雅黑"/>
                            </a:defRPr>
                          </a:lvl9pPr>
                        </a:lstStyle>
                        <a:p>
                          <a:pPr algn="ctr">
                            <a:lnSpc>
                              <a:spcPct val="100000"/>
                            </a:lnSpc>
                          </a:pPr>
                          <a:r>
                            <a:rPr lang="zh-TW" altLang="en-US" sz="1600" b="0" i="0" kern="10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經濟部水利署</a:t>
                          </a:r>
                        </a:p>
                        <a:p>
                          <a:pPr algn="ctr">
                            <a:lnSpc>
                              <a:spcPct val="100000"/>
                            </a:lnSpc>
                          </a:pPr>
                          <a:r>
                            <a:rPr lang="zh-TW" altLang="en-US" sz="1600" b="0" i="0" kern="10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經濟部工業局</a:t>
                          </a:r>
                        </a:p>
                      </a:txBody>
                      <a:tcPr marL="28964" marR="28964"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panose="020F0502020204030204"/>
                              <a:ea typeface="微软雅黑"/>
                            </a:defRPr>
                          </a:lvl1pPr>
                          <a:lvl2pPr marL="457200" algn="l" defTabSz="914400" rtl="0" eaLnBrk="1" latinLnBrk="0" hangingPunct="1">
                            <a:defRPr sz="1800" kern="1200">
                              <a:solidFill>
                                <a:schemeClr val="dk1"/>
                              </a:solidFill>
                              <a:latin typeface="Calibri" panose="020F0502020204030204"/>
                              <a:ea typeface="微软雅黑"/>
                            </a:defRPr>
                          </a:lvl2pPr>
                          <a:lvl3pPr marL="914400" algn="l" defTabSz="914400" rtl="0" eaLnBrk="1" latinLnBrk="0" hangingPunct="1">
                            <a:defRPr sz="1800" kern="1200">
                              <a:solidFill>
                                <a:schemeClr val="dk1"/>
                              </a:solidFill>
                              <a:latin typeface="Calibri" panose="020F0502020204030204"/>
                              <a:ea typeface="微软雅黑"/>
                            </a:defRPr>
                          </a:lvl3pPr>
                          <a:lvl4pPr marL="1371600" algn="l" defTabSz="914400" rtl="0" eaLnBrk="1" latinLnBrk="0" hangingPunct="1">
                            <a:defRPr sz="1800" kern="1200">
                              <a:solidFill>
                                <a:schemeClr val="dk1"/>
                              </a:solidFill>
                              <a:latin typeface="Calibri" panose="020F0502020204030204"/>
                              <a:ea typeface="微软雅黑"/>
                            </a:defRPr>
                          </a:lvl4pPr>
                          <a:lvl5pPr marL="1828800" algn="l" defTabSz="914400" rtl="0" eaLnBrk="1" latinLnBrk="0" hangingPunct="1">
                            <a:defRPr sz="1800" kern="1200">
                              <a:solidFill>
                                <a:schemeClr val="dk1"/>
                              </a:solidFill>
                              <a:latin typeface="Calibri" panose="020F0502020204030204"/>
                              <a:ea typeface="微软雅黑"/>
                            </a:defRPr>
                          </a:lvl5pPr>
                          <a:lvl6pPr marL="2286000" algn="l" defTabSz="914400" rtl="0" eaLnBrk="1" latinLnBrk="0" hangingPunct="1">
                            <a:defRPr sz="1800" kern="1200">
                              <a:solidFill>
                                <a:schemeClr val="dk1"/>
                              </a:solidFill>
                              <a:latin typeface="Calibri" panose="020F0502020204030204"/>
                              <a:ea typeface="微软雅黑"/>
                            </a:defRPr>
                          </a:lvl6pPr>
                          <a:lvl7pPr marL="2743200" algn="l" defTabSz="914400" rtl="0" eaLnBrk="1" latinLnBrk="0" hangingPunct="1">
                            <a:defRPr sz="1800" kern="1200">
                              <a:solidFill>
                                <a:schemeClr val="dk1"/>
                              </a:solidFill>
                              <a:latin typeface="Calibri" panose="020F0502020204030204"/>
                              <a:ea typeface="微软雅黑"/>
                            </a:defRPr>
                          </a:lvl7pPr>
                          <a:lvl8pPr marL="3200400" algn="l" defTabSz="914400" rtl="0" eaLnBrk="1" latinLnBrk="0" hangingPunct="1">
                            <a:defRPr sz="1800" kern="1200">
                              <a:solidFill>
                                <a:schemeClr val="dk1"/>
                              </a:solidFill>
                              <a:latin typeface="Calibri" panose="020F0502020204030204"/>
                              <a:ea typeface="微软雅黑"/>
                            </a:defRPr>
                          </a:lvl8pPr>
                          <a:lvl9pPr marL="3657600" algn="l" defTabSz="914400" rtl="0" eaLnBrk="1" latinLnBrk="0" hangingPunct="1">
                            <a:defRPr sz="1800" kern="1200">
                              <a:solidFill>
                                <a:schemeClr val="dk1"/>
                              </a:solidFill>
                              <a:latin typeface="Calibri" panose="020F0502020204030204"/>
                              <a:ea typeface="微软雅黑"/>
                            </a:defRPr>
                          </a:lvl9pPr>
                        </a:lstStyle>
                        <a:p>
                          <a:pPr marL="0" lvl="0" indent="0" algn="ctr">
                            <a:lnSpc>
                              <a:spcPct val="100000"/>
                            </a:lnSpc>
                            <a:buFont typeface="Wingdings" panose="05000000000000000000" pitchFamily="2" charset="2"/>
                            <a:buNone/>
                          </a:pPr>
                          <a:r>
                            <a:rPr lang="en-US" altLang="zh-TW" sz="2000" b="1" kern="100" dirty="0">
                              <a:effectLst/>
                              <a:latin typeface="Times New Roman" panose="02020603050405020304" pitchFamily="18" charset="0"/>
                              <a:ea typeface="微軟正黑體" panose="020B0604030504040204" pitchFamily="34" charset="-120"/>
                              <a:cs typeface="Times New Roman" panose="02020603050405020304" pitchFamily="18" charset="0"/>
                            </a:rPr>
                            <a:t>R1</a:t>
                          </a:r>
                          <a:endParaRPr lang="zh-TW" sz="2000" b="1"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28964" marR="28964"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tx1"/>
                              </a:solidFill>
                              <a:latin typeface="Arial"/>
                              <a:ea typeface="微软雅黑"/>
                            </a:defRPr>
                          </a:lvl1pPr>
                          <a:lvl2pPr marL="457200" algn="l" defTabSz="914400" rtl="0" eaLnBrk="1" latinLnBrk="0" hangingPunct="1">
                            <a:defRPr sz="1800" kern="1200">
                              <a:solidFill>
                                <a:schemeClr val="tx1"/>
                              </a:solidFill>
                              <a:latin typeface="Arial"/>
                              <a:ea typeface="微软雅黑"/>
                            </a:defRPr>
                          </a:lvl2pPr>
                          <a:lvl3pPr marL="914400" algn="l" defTabSz="914400" rtl="0" eaLnBrk="1" latinLnBrk="0" hangingPunct="1">
                            <a:defRPr sz="1800" kern="1200">
                              <a:solidFill>
                                <a:schemeClr val="tx1"/>
                              </a:solidFill>
                              <a:latin typeface="Arial"/>
                              <a:ea typeface="微软雅黑"/>
                            </a:defRPr>
                          </a:lvl3pPr>
                          <a:lvl4pPr marL="1371600" algn="l" defTabSz="914400" rtl="0" eaLnBrk="1" latinLnBrk="0" hangingPunct="1">
                            <a:defRPr sz="1800" kern="1200">
                              <a:solidFill>
                                <a:schemeClr val="tx1"/>
                              </a:solidFill>
                              <a:latin typeface="Arial"/>
                              <a:ea typeface="微软雅黑"/>
                            </a:defRPr>
                          </a:lvl4pPr>
                          <a:lvl5pPr marL="1828800" algn="l" defTabSz="914400" rtl="0" eaLnBrk="1" latinLnBrk="0" hangingPunct="1">
                            <a:defRPr sz="1800" kern="1200">
                              <a:solidFill>
                                <a:schemeClr val="tx1"/>
                              </a:solidFill>
                              <a:latin typeface="Arial"/>
                              <a:ea typeface="微软雅黑"/>
                            </a:defRPr>
                          </a:lvl5pPr>
                          <a:lvl6pPr marL="2286000" algn="l" defTabSz="914400" rtl="0" eaLnBrk="1" latinLnBrk="0" hangingPunct="1">
                            <a:defRPr sz="1800" kern="1200">
                              <a:solidFill>
                                <a:schemeClr val="tx1"/>
                              </a:solidFill>
                              <a:latin typeface="Arial"/>
                              <a:ea typeface="微软雅黑"/>
                            </a:defRPr>
                          </a:lvl6pPr>
                          <a:lvl7pPr marL="2743200" algn="l" defTabSz="914400" rtl="0" eaLnBrk="1" latinLnBrk="0" hangingPunct="1">
                            <a:defRPr sz="1800" kern="1200">
                              <a:solidFill>
                                <a:schemeClr val="tx1"/>
                              </a:solidFill>
                              <a:latin typeface="Arial"/>
                              <a:ea typeface="微软雅黑"/>
                            </a:defRPr>
                          </a:lvl7pPr>
                          <a:lvl8pPr marL="3200400" algn="l" defTabSz="914400" rtl="0" eaLnBrk="1" latinLnBrk="0" hangingPunct="1">
                            <a:defRPr sz="1800" kern="1200">
                              <a:solidFill>
                                <a:schemeClr val="tx1"/>
                              </a:solidFill>
                              <a:latin typeface="Arial"/>
                              <a:ea typeface="微软雅黑"/>
                            </a:defRPr>
                          </a:lvl8pPr>
                          <a:lvl9pPr marL="3657600" algn="l" defTabSz="914400" rtl="0" eaLnBrk="1" latinLnBrk="0" hangingPunct="1">
                            <a:defRPr sz="1800" kern="1200">
                              <a:solidFill>
                                <a:schemeClr val="tx1"/>
                              </a:solidFill>
                              <a:latin typeface="Arial"/>
                              <a:ea typeface="微软雅黑"/>
                            </a:defRPr>
                          </a:lvl9pPr>
                        </a:lstStyle>
                        <a:p>
                          <a:pPr marL="0" lvl="0" indent="0" algn="ctr">
                            <a:lnSpc>
                              <a:spcPct val="100000"/>
                            </a:lnSpc>
                            <a:buFont typeface="Wingdings" panose="05000000000000000000" pitchFamily="2" charset="2"/>
                            <a:buNone/>
                          </a:pPr>
                          <a14:m>
                            <m:oMathPara xmlns:m="http://schemas.openxmlformats.org/officeDocument/2006/math">
                              <m:oMathParaPr>
                                <m:jc m:val="centerGroup"/>
                              </m:oMathParaPr>
                              <m:oMath xmlns:m="http://schemas.openxmlformats.org/officeDocument/2006/math">
                                <m:f>
                                  <m:fPr>
                                    <m:ctrlPr>
                                      <a:rPr lang="zh-TW" altLang="zh-TW" sz="1600" b="0" i="1" kern="100" smtClean="0">
                                        <a:solidFill>
                                          <a:srgbClr val="000000"/>
                                        </a:solidFill>
                                        <a:effectLst/>
                                        <a:latin typeface="Cambria Math" panose="02040503050406030204" pitchFamily="18" charset="0"/>
                                        <a:ea typeface="Microsoft YaHei" panose="020B0503020204020204" pitchFamily="34" charset="-122"/>
                                        <a:cs typeface="Times New Roman" panose="02020603050405020304" pitchFamily="18" charset="0"/>
                                      </a:rPr>
                                    </m:ctrlPr>
                                  </m:fPr>
                                  <m:num>
                                    <m:r>
                                      <m:rPr>
                                        <m:nor/>
                                      </m:rPr>
                                      <a:rPr lang="zh-TW" altLang="zh-TW" sz="1600" b="0" i="0" kern="100" smtClean="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總循環水量</m:t>
                                    </m:r>
                                    <m:r>
                                      <m:rPr>
                                        <m:nor/>
                                      </m:rPr>
                                      <a:rPr lang="en-US" altLang="zh-TW" sz="1600" b="0" i="0" kern="100" smtClean="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m:t>
                                    </m:r>
                                    <m:r>
                                      <m:rPr>
                                        <m:nor/>
                                      </m:rPr>
                                      <a:rPr lang="zh-TW" altLang="zh-TW" sz="1600" b="0" i="0" kern="10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總回</m:t>
                                    </m:r>
                                    <m:r>
                                      <m:rPr>
                                        <m:nor/>
                                      </m:rPr>
                                      <a:rPr lang="zh-TW" altLang="en-US" sz="1600" b="0" i="0" kern="10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用</m:t>
                                    </m:r>
                                    <m:r>
                                      <m:rPr>
                                        <m:nor/>
                                      </m:rPr>
                                      <a:rPr lang="zh-TW" altLang="zh-TW" sz="1600" b="0" i="0" kern="10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水量</m:t>
                                    </m:r>
                                    <m:r>
                                      <m:rPr>
                                        <m:nor/>
                                      </m:rPr>
                                      <a:rPr lang="en-US" altLang="zh-TW" sz="1600" b="0" i="0" kern="10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m:t>
                                    </m:r>
                                    <m:r>
                                      <a:rPr lang="zh-TW" altLang="en-US" sz="1600" b="0" i="0" kern="100" smtClean="0">
                                        <a:solidFill>
                                          <a:srgbClr val="FF0000"/>
                                        </a:solidFill>
                                        <a:effectLst/>
                                        <a:latin typeface="Cambria Math" panose="02040503050406030204" pitchFamily="18" charset="0"/>
                                        <a:ea typeface="Microsoft YaHei" panose="020B0503020204020204" pitchFamily="34" charset="-122"/>
                                        <a:cs typeface="Times New Roman" panose="02020603050405020304" pitchFamily="18" charset="0"/>
                                      </a:rPr>
                                      <m:t>雨</m:t>
                                    </m:r>
                                    <m:r>
                                      <m:rPr>
                                        <m:nor/>
                                      </m:rPr>
                                      <a:rPr lang="zh-TW" altLang="en-US" sz="1600" b="0" i="0" kern="100" smtClean="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m:t>水</m:t>
                                    </m:r>
                                    <m:r>
                                      <a:rPr lang="zh-TW" altLang="en-US" sz="1600" b="0" i="0" kern="100" smtClean="0">
                                        <a:solidFill>
                                          <a:srgbClr val="FF0000"/>
                                        </a:solidFill>
                                        <a:effectLst/>
                                        <a:latin typeface="Cambria Math" panose="02040503050406030204" pitchFamily="18" charset="0"/>
                                        <a:ea typeface="Microsoft YaHei" panose="020B0503020204020204" pitchFamily="34" charset="-122"/>
                                        <a:cs typeface="Times New Roman" panose="02020603050405020304" pitchFamily="18" charset="0"/>
                                      </a:rPr>
                                      <m:t>取水</m:t>
                                    </m:r>
                                    <m:r>
                                      <m:rPr>
                                        <m:nor/>
                                      </m:rPr>
                                      <a:rPr lang="zh-TW" altLang="en-US" sz="1600" b="0" i="0" kern="100" smtClean="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m:t>量</m:t>
                                    </m:r>
                                    <m:r>
                                      <m:rPr>
                                        <m:nor/>
                                      </m:rPr>
                                      <a:rPr lang="en-US" altLang="zh-TW" sz="1600" b="0" i="0" kern="100" smtClean="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m:t>+</m:t>
                                    </m:r>
                                    <m:r>
                                      <a:rPr lang="zh-TW" altLang="en-US" sz="1600" b="0" i="1" kern="100" smtClean="0">
                                        <a:solidFill>
                                          <a:srgbClr val="FF0000"/>
                                        </a:solidFill>
                                        <a:effectLst/>
                                        <a:latin typeface="Cambria Math" panose="02040503050406030204" pitchFamily="18" charset="0"/>
                                        <a:ea typeface="Microsoft YaHei" panose="020B0503020204020204" pitchFamily="34" charset="-122"/>
                                        <a:cs typeface="Times New Roman" panose="02020603050405020304" pitchFamily="18" charset="0"/>
                                      </a:rPr>
                                      <m:t>冷凝水取水量</m:t>
                                    </m:r>
                                  </m:num>
                                  <m:den>
                                    <m:r>
                                      <m:rPr>
                                        <m:nor/>
                                      </m:rPr>
                                      <a:rPr lang="zh-TW" altLang="zh-TW" sz="1600" b="0" i="0" kern="10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總取水量</m:t>
                                    </m:r>
                                    <m:r>
                                      <m:rPr>
                                        <m:nor/>
                                      </m:rPr>
                                      <a:rPr lang="en-US" altLang="zh-TW" sz="1600" b="0" i="0" kern="100" smtClean="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m:t>
                                    </m:r>
                                    <m:r>
                                      <m:rPr>
                                        <m:nor/>
                                      </m:rPr>
                                      <a:rPr lang="zh-TW" altLang="zh-TW" sz="1600" b="0" i="0" kern="100" smtClean="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總循環水量</m:t>
                                    </m:r>
                                    <m:r>
                                      <m:rPr>
                                        <m:nor/>
                                      </m:rPr>
                                      <a:rPr lang="en-US" altLang="zh-TW" sz="1600" b="0" i="0" kern="10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m:t>
                                    </m:r>
                                    <m:r>
                                      <m:rPr>
                                        <m:nor/>
                                      </m:rPr>
                                      <a:rPr lang="zh-TW" altLang="zh-TW" sz="1600" b="0" i="0" kern="10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總回</m:t>
                                    </m:r>
                                    <m:r>
                                      <m:rPr>
                                        <m:nor/>
                                      </m:rPr>
                                      <a:rPr lang="zh-TW" altLang="en-US" sz="1600" b="0" i="0" kern="10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用</m:t>
                                    </m:r>
                                    <m:r>
                                      <m:rPr>
                                        <m:nor/>
                                      </m:rPr>
                                      <a:rPr lang="zh-TW" altLang="zh-TW" sz="1600" b="0" i="0" kern="10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水量</m:t>
                                    </m:r>
                                  </m:den>
                                </m:f>
                              </m:oMath>
                            </m:oMathPara>
                          </a14:m>
                          <a:endParaRPr lang="zh-TW" sz="1600" b="0" i="0" kern="100" dirty="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28964" marR="28964"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ea typeface="微软雅黑"/>
                            </a:defRPr>
                          </a:lvl1pPr>
                          <a:lvl2pPr marL="457200" algn="l" defTabSz="914400" rtl="0" eaLnBrk="1" latinLnBrk="0" hangingPunct="1">
                            <a:defRPr sz="1800" kern="1200">
                              <a:solidFill>
                                <a:schemeClr val="dk1"/>
                              </a:solidFill>
                              <a:latin typeface="Calibri" panose="020F0502020204030204"/>
                              <a:ea typeface="微软雅黑"/>
                            </a:defRPr>
                          </a:lvl2pPr>
                          <a:lvl3pPr marL="914400" algn="l" defTabSz="914400" rtl="0" eaLnBrk="1" latinLnBrk="0" hangingPunct="1">
                            <a:defRPr sz="1800" kern="1200">
                              <a:solidFill>
                                <a:schemeClr val="dk1"/>
                              </a:solidFill>
                              <a:latin typeface="Calibri" panose="020F0502020204030204"/>
                              <a:ea typeface="微软雅黑"/>
                            </a:defRPr>
                          </a:lvl3pPr>
                          <a:lvl4pPr marL="1371600" algn="l" defTabSz="914400" rtl="0" eaLnBrk="1" latinLnBrk="0" hangingPunct="1">
                            <a:defRPr sz="1800" kern="1200">
                              <a:solidFill>
                                <a:schemeClr val="dk1"/>
                              </a:solidFill>
                              <a:latin typeface="Calibri" panose="020F0502020204030204"/>
                              <a:ea typeface="微软雅黑"/>
                            </a:defRPr>
                          </a:lvl4pPr>
                          <a:lvl5pPr marL="1828800" algn="l" defTabSz="914400" rtl="0" eaLnBrk="1" latinLnBrk="0" hangingPunct="1">
                            <a:defRPr sz="1800" kern="1200">
                              <a:solidFill>
                                <a:schemeClr val="dk1"/>
                              </a:solidFill>
                              <a:latin typeface="Calibri" panose="020F0502020204030204"/>
                              <a:ea typeface="微软雅黑"/>
                            </a:defRPr>
                          </a:lvl5pPr>
                          <a:lvl6pPr marL="2286000" algn="l" defTabSz="914400" rtl="0" eaLnBrk="1" latinLnBrk="0" hangingPunct="1">
                            <a:defRPr sz="1800" kern="1200">
                              <a:solidFill>
                                <a:schemeClr val="dk1"/>
                              </a:solidFill>
                              <a:latin typeface="Calibri" panose="020F0502020204030204"/>
                              <a:ea typeface="微软雅黑"/>
                            </a:defRPr>
                          </a:lvl6pPr>
                          <a:lvl7pPr marL="2743200" algn="l" defTabSz="914400" rtl="0" eaLnBrk="1" latinLnBrk="0" hangingPunct="1">
                            <a:defRPr sz="1800" kern="1200">
                              <a:solidFill>
                                <a:schemeClr val="dk1"/>
                              </a:solidFill>
                              <a:latin typeface="Calibri" panose="020F0502020204030204"/>
                              <a:ea typeface="微软雅黑"/>
                            </a:defRPr>
                          </a:lvl7pPr>
                          <a:lvl8pPr marL="3200400" algn="l" defTabSz="914400" rtl="0" eaLnBrk="1" latinLnBrk="0" hangingPunct="1">
                            <a:defRPr sz="1800" kern="1200">
                              <a:solidFill>
                                <a:schemeClr val="dk1"/>
                              </a:solidFill>
                              <a:latin typeface="Calibri" panose="020F0502020204030204"/>
                              <a:ea typeface="微软雅黑"/>
                            </a:defRPr>
                          </a:lvl8pPr>
                          <a:lvl9pPr marL="3657600" algn="l" defTabSz="914400" rtl="0" eaLnBrk="1" latinLnBrk="0" hangingPunct="1">
                            <a:defRPr sz="1800" kern="1200">
                              <a:solidFill>
                                <a:schemeClr val="dk1"/>
                              </a:solidFill>
                              <a:latin typeface="Calibri" panose="020F0502020204030204"/>
                              <a:ea typeface="微软雅黑"/>
                            </a:defRPr>
                          </a:lvl9pPr>
                        </a:lstStyle>
                        <a:p>
                          <a:pPr marL="0" indent="0" algn="l" defTabSz="914400" rtl="0" eaLnBrk="1" latinLnBrk="0" hangingPunct="1">
                            <a:lnSpc>
                              <a:spcPct val="100000"/>
                            </a:lnSpc>
                            <a:buFont typeface="+mj-lt"/>
                            <a:buNone/>
                          </a:pPr>
                          <a:r>
                            <a:rPr lang="zh-TW" altLang="en-US"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因</a:t>
                          </a:r>
                          <a:r>
                            <a:rPr lang="zh-TW" altLang="en-US" sz="1400" b="0" i="0" kern="100" dirty="0">
                              <a:solidFill>
                                <a:srgbClr val="0070C0"/>
                              </a:solidFill>
                              <a:effectLst/>
                              <a:latin typeface="Microsoft YaHei" panose="020B0503020204020204" pitchFamily="34" charset="-122"/>
                              <a:ea typeface="Microsoft YaHei" panose="020B0503020204020204" pitchFamily="34" charset="-122"/>
                              <a:cs typeface="Times New Roman" panose="02020603050405020304" pitchFamily="18" charset="0"/>
                            </a:rPr>
                            <a:t>冷卻水塔循環水量高</a:t>
                          </a:r>
                          <a:r>
                            <a:rPr lang="zh-TW" altLang="en-US"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，故若用水戶有冷卻水塔系統，將大幅拉高回收率，</a:t>
                          </a:r>
                          <a:r>
                            <a:rPr lang="zh-TW" altLang="en-US" sz="1400" b="0" i="0" kern="100" dirty="0">
                              <a:solidFill>
                                <a:srgbClr val="0070C0"/>
                              </a:solidFill>
                              <a:effectLst/>
                              <a:latin typeface="Microsoft YaHei" panose="020B0503020204020204" pitchFamily="34" charset="-122"/>
                              <a:ea typeface="Microsoft YaHei" panose="020B0503020204020204" pitchFamily="34" charset="-122"/>
                              <a:cs typeface="Times New Roman" panose="02020603050405020304" pitchFamily="18" charset="0"/>
                            </a:rPr>
                            <a:t>無法反應用水戶實際水回收情況</a:t>
                          </a:r>
                          <a:r>
                            <a:rPr lang="zh-TW" altLang="en-US"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TW"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28964" marR="28964"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502874207"/>
                      </a:ext>
                    </a:extLst>
                  </a:tr>
                  <a:tr h="1174742">
                    <a:tc vMerge="1">
                      <a:txBody>
                        <a:bodyPr/>
                        <a:lstStyle/>
                        <a:p>
                          <a:pPr algn="just">
                            <a:lnSpc>
                              <a:spcPct val="100000"/>
                            </a:lnSpc>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8619" marR="38619" marT="0" marB="0" anchor="ctr"/>
                    </a:tc>
                    <a:tc>
                      <a:txBody>
                        <a:bodyPr/>
                        <a:lstStyle>
                          <a:lvl1pPr marL="0" algn="l" defTabSz="914400" rtl="0" eaLnBrk="1" latinLnBrk="0" hangingPunct="1">
                            <a:defRPr sz="1800" kern="1200">
                              <a:solidFill>
                                <a:schemeClr val="dk1"/>
                              </a:solidFill>
                              <a:latin typeface="Calibri" panose="020F0502020204030204"/>
                              <a:ea typeface="微软雅黑"/>
                            </a:defRPr>
                          </a:lvl1pPr>
                          <a:lvl2pPr marL="457200" algn="l" defTabSz="914400" rtl="0" eaLnBrk="1" latinLnBrk="0" hangingPunct="1">
                            <a:defRPr sz="1800" kern="1200">
                              <a:solidFill>
                                <a:schemeClr val="dk1"/>
                              </a:solidFill>
                              <a:latin typeface="Calibri" panose="020F0502020204030204"/>
                              <a:ea typeface="微软雅黑"/>
                            </a:defRPr>
                          </a:lvl2pPr>
                          <a:lvl3pPr marL="914400" algn="l" defTabSz="914400" rtl="0" eaLnBrk="1" latinLnBrk="0" hangingPunct="1">
                            <a:defRPr sz="1800" kern="1200">
                              <a:solidFill>
                                <a:schemeClr val="dk1"/>
                              </a:solidFill>
                              <a:latin typeface="Calibri" panose="020F0502020204030204"/>
                              <a:ea typeface="微软雅黑"/>
                            </a:defRPr>
                          </a:lvl3pPr>
                          <a:lvl4pPr marL="1371600" algn="l" defTabSz="914400" rtl="0" eaLnBrk="1" latinLnBrk="0" hangingPunct="1">
                            <a:defRPr sz="1800" kern="1200">
                              <a:solidFill>
                                <a:schemeClr val="dk1"/>
                              </a:solidFill>
                              <a:latin typeface="Calibri" panose="020F0502020204030204"/>
                              <a:ea typeface="微软雅黑"/>
                            </a:defRPr>
                          </a:lvl4pPr>
                          <a:lvl5pPr marL="1828800" algn="l" defTabSz="914400" rtl="0" eaLnBrk="1" latinLnBrk="0" hangingPunct="1">
                            <a:defRPr sz="1800" kern="1200">
                              <a:solidFill>
                                <a:schemeClr val="dk1"/>
                              </a:solidFill>
                              <a:latin typeface="Calibri" panose="020F0502020204030204"/>
                              <a:ea typeface="微软雅黑"/>
                            </a:defRPr>
                          </a:lvl5pPr>
                          <a:lvl6pPr marL="2286000" algn="l" defTabSz="914400" rtl="0" eaLnBrk="1" latinLnBrk="0" hangingPunct="1">
                            <a:defRPr sz="1800" kern="1200">
                              <a:solidFill>
                                <a:schemeClr val="dk1"/>
                              </a:solidFill>
                              <a:latin typeface="Calibri" panose="020F0502020204030204"/>
                              <a:ea typeface="微软雅黑"/>
                            </a:defRPr>
                          </a:lvl6pPr>
                          <a:lvl7pPr marL="2743200" algn="l" defTabSz="914400" rtl="0" eaLnBrk="1" latinLnBrk="0" hangingPunct="1">
                            <a:defRPr sz="1800" kern="1200">
                              <a:solidFill>
                                <a:schemeClr val="dk1"/>
                              </a:solidFill>
                              <a:latin typeface="Calibri" panose="020F0502020204030204"/>
                              <a:ea typeface="微软雅黑"/>
                            </a:defRPr>
                          </a:lvl7pPr>
                          <a:lvl8pPr marL="3200400" algn="l" defTabSz="914400" rtl="0" eaLnBrk="1" latinLnBrk="0" hangingPunct="1">
                            <a:defRPr sz="1800" kern="1200">
                              <a:solidFill>
                                <a:schemeClr val="dk1"/>
                              </a:solidFill>
                              <a:latin typeface="Calibri" panose="020F0502020204030204"/>
                              <a:ea typeface="微软雅黑"/>
                            </a:defRPr>
                          </a:lvl8pPr>
                          <a:lvl9pPr marL="3657600" algn="l" defTabSz="914400" rtl="0" eaLnBrk="1" latinLnBrk="0" hangingPunct="1">
                            <a:defRPr sz="1800" kern="1200">
                              <a:solidFill>
                                <a:schemeClr val="dk1"/>
                              </a:solidFill>
                              <a:latin typeface="Calibri" panose="020F0502020204030204"/>
                              <a:ea typeface="微软雅黑"/>
                            </a:defRPr>
                          </a:lvl9pPr>
                        </a:lstStyle>
                        <a:p>
                          <a:pPr marL="0" lvl="0" indent="0" algn="ctr">
                            <a:lnSpc>
                              <a:spcPct val="100000"/>
                            </a:lnSpc>
                            <a:buFont typeface="Wingdings" panose="05000000000000000000" pitchFamily="2" charset="2"/>
                            <a:buNone/>
                          </a:pPr>
                          <a:r>
                            <a:rPr lang="en-US" altLang="zh-TW" sz="2000" b="1" kern="100" dirty="0">
                              <a:effectLst/>
                              <a:latin typeface="Times New Roman" panose="02020603050405020304" pitchFamily="18" charset="0"/>
                              <a:ea typeface="微軟正黑體" panose="020B0604030504040204" pitchFamily="34" charset="-120"/>
                              <a:cs typeface="Times New Roman" panose="02020603050405020304" pitchFamily="18" charset="0"/>
                            </a:rPr>
                            <a:t>R2</a:t>
                          </a:r>
                          <a:endParaRPr lang="zh-TW" sz="2000" b="1"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28964" marR="28964"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tx1"/>
                              </a:solidFill>
                              <a:latin typeface="Arial"/>
                              <a:ea typeface="微软雅黑"/>
                            </a:defRPr>
                          </a:lvl1pPr>
                          <a:lvl2pPr marL="457200" algn="l" defTabSz="914400" rtl="0" eaLnBrk="1" latinLnBrk="0" hangingPunct="1">
                            <a:defRPr sz="1800" kern="1200">
                              <a:solidFill>
                                <a:schemeClr val="tx1"/>
                              </a:solidFill>
                              <a:latin typeface="Arial"/>
                              <a:ea typeface="微软雅黑"/>
                            </a:defRPr>
                          </a:lvl2pPr>
                          <a:lvl3pPr marL="914400" algn="l" defTabSz="914400" rtl="0" eaLnBrk="1" latinLnBrk="0" hangingPunct="1">
                            <a:defRPr sz="1800" kern="1200">
                              <a:solidFill>
                                <a:schemeClr val="tx1"/>
                              </a:solidFill>
                              <a:latin typeface="Arial"/>
                              <a:ea typeface="微软雅黑"/>
                            </a:defRPr>
                          </a:lvl3pPr>
                          <a:lvl4pPr marL="1371600" algn="l" defTabSz="914400" rtl="0" eaLnBrk="1" latinLnBrk="0" hangingPunct="1">
                            <a:defRPr sz="1800" kern="1200">
                              <a:solidFill>
                                <a:schemeClr val="tx1"/>
                              </a:solidFill>
                              <a:latin typeface="Arial"/>
                              <a:ea typeface="微软雅黑"/>
                            </a:defRPr>
                          </a:lvl4pPr>
                          <a:lvl5pPr marL="1828800" algn="l" defTabSz="914400" rtl="0" eaLnBrk="1" latinLnBrk="0" hangingPunct="1">
                            <a:defRPr sz="1800" kern="1200">
                              <a:solidFill>
                                <a:schemeClr val="tx1"/>
                              </a:solidFill>
                              <a:latin typeface="Arial"/>
                              <a:ea typeface="微软雅黑"/>
                            </a:defRPr>
                          </a:lvl5pPr>
                          <a:lvl6pPr marL="2286000" algn="l" defTabSz="914400" rtl="0" eaLnBrk="1" latinLnBrk="0" hangingPunct="1">
                            <a:defRPr sz="1800" kern="1200">
                              <a:solidFill>
                                <a:schemeClr val="tx1"/>
                              </a:solidFill>
                              <a:latin typeface="Arial"/>
                              <a:ea typeface="微软雅黑"/>
                            </a:defRPr>
                          </a:lvl6pPr>
                          <a:lvl7pPr marL="2743200" algn="l" defTabSz="914400" rtl="0" eaLnBrk="1" latinLnBrk="0" hangingPunct="1">
                            <a:defRPr sz="1800" kern="1200">
                              <a:solidFill>
                                <a:schemeClr val="tx1"/>
                              </a:solidFill>
                              <a:latin typeface="Arial"/>
                              <a:ea typeface="微软雅黑"/>
                            </a:defRPr>
                          </a:lvl7pPr>
                          <a:lvl8pPr marL="3200400" algn="l" defTabSz="914400" rtl="0" eaLnBrk="1" latinLnBrk="0" hangingPunct="1">
                            <a:defRPr sz="1800" kern="1200">
                              <a:solidFill>
                                <a:schemeClr val="tx1"/>
                              </a:solidFill>
                              <a:latin typeface="Arial"/>
                              <a:ea typeface="微软雅黑"/>
                            </a:defRPr>
                          </a:lvl8pPr>
                          <a:lvl9pPr marL="3657600" algn="l" defTabSz="914400" rtl="0" eaLnBrk="1" latinLnBrk="0" hangingPunct="1">
                            <a:defRPr sz="1800" kern="1200">
                              <a:solidFill>
                                <a:schemeClr val="tx1"/>
                              </a:solidFill>
                              <a:latin typeface="Arial"/>
                              <a:ea typeface="微软雅黑"/>
                            </a:defRPr>
                          </a:lvl9pPr>
                        </a:lstStyle>
                        <a:p>
                          <a:pPr marL="0" lvl="0" indent="0" algn="ctr">
                            <a:lnSpc>
                              <a:spcPct val="100000"/>
                            </a:lnSpc>
                            <a:buFont typeface="Wingdings" panose="05000000000000000000" pitchFamily="2" charset="2"/>
                            <a:buNone/>
                          </a:pPr>
                          <a14:m>
                            <m:oMathPara xmlns:m="http://schemas.openxmlformats.org/officeDocument/2006/math">
                              <m:oMathParaPr>
                                <m:jc m:val="centerGroup"/>
                              </m:oMathParaPr>
                              <m:oMath xmlns:m="http://schemas.openxmlformats.org/officeDocument/2006/math">
                                <m:f>
                                  <m:fPr>
                                    <m:ctrlPr>
                                      <a:rPr lang="zh-TW" altLang="zh-TW" sz="1400" b="0" i="1" kern="10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nor/>
                                      </m:rPr>
                                      <a:rPr lang="zh-TW" altLang="zh-TW" sz="1400" b="0" i="0" kern="100" smtClean="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總循環水量</m:t>
                                    </m:r>
                                    <m:r>
                                      <m:rPr>
                                        <m:nor/>
                                      </m:rPr>
                                      <a:rPr lang="en-US" altLang="zh-TW" sz="1400" b="0" i="0" kern="100" smtClean="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m:t>
                                    </m:r>
                                    <m:r>
                                      <m:rPr>
                                        <m:nor/>
                                      </m:rPr>
                                      <a:rPr lang="zh-TW" altLang="zh-TW" sz="1400" b="0" i="0" kern="10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總回</m:t>
                                    </m:r>
                                    <m:r>
                                      <m:rPr>
                                        <m:nor/>
                                      </m:rPr>
                                      <a:rPr lang="zh-TW" altLang="en-US" sz="1400" b="0" i="0" kern="10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用</m:t>
                                    </m:r>
                                    <m:r>
                                      <m:rPr>
                                        <m:nor/>
                                      </m:rPr>
                                      <a:rPr lang="zh-TW" altLang="zh-TW" sz="1400" b="0" i="0" kern="10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水量</m:t>
                                    </m:r>
                                    <m:r>
                                      <m:rPr>
                                        <m:nor/>
                                      </m:rPr>
                                      <a:rPr lang="en-US" altLang="zh-TW" sz="1400" b="0" i="0" kern="10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m:t>
                                    </m:r>
                                    <m:r>
                                      <a:rPr lang="zh-TW" altLang="en-US" sz="1400" b="0" i="0" kern="100" smtClean="0">
                                        <a:solidFill>
                                          <a:schemeClr val="tx1"/>
                                        </a:solidFill>
                                        <a:effectLst/>
                                        <a:latin typeface="Cambria Math" panose="02040503050406030204" pitchFamily="18" charset="0"/>
                                        <a:ea typeface="Microsoft YaHei" panose="020B0503020204020204" pitchFamily="34" charset="-122"/>
                                        <a:cs typeface="Times New Roman" panose="02020603050405020304" pitchFamily="18" charset="0"/>
                                      </a:rPr>
                                      <m:t>雨</m:t>
                                    </m:r>
                                    <m:r>
                                      <m:rPr>
                                        <m:nor/>
                                      </m:rPr>
                                      <a:rPr lang="zh-TW" altLang="en-US" sz="1400" b="0" i="0" kern="100" smtClean="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m:t>水</m:t>
                                    </m:r>
                                    <m:r>
                                      <a:rPr lang="zh-TW" altLang="en-US" sz="1400" b="0" i="0" kern="100" smtClean="0">
                                        <a:solidFill>
                                          <a:schemeClr val="tx1"/>
                                        </a:solidFill>
                                        <a:effectLst/>
                                        <a:latin typeface="Cambria Math" panose="02040503050406030204" pitchFamily="18" charset="0"/>
                                        <a:ea typeface="Microsoft YaHei" panose="020B0503020204020204" pitchFamily="34" charset="-122"/>
                                        <a:cs typeface="Times New Roman" panose="02020603050405020304" pitchFamily="18" charset="0"/>
                                      </a:rPr>
                                      <m:t>取水</m:t>
                                    </m:r>
                                    <m:r>
                                      <a:rPr lang="zh-TW" altLang="en-US" sz="1400" b="0" i="1" kern="100" smtClean="0">
                                        <a:solidFill>
                                          <a:schemeClr val="tx1"/>
                                        </a:solidFill>
                                        <a:effectLst/>
                                        <a:latin typeface="Cambria Math" panose="02040503050406030204" pitchFamily="18" charset="0"/>
                                        <a:ea typeface="Microsoft YaHei" panose="020B0503020204020204" pitchFamily="34" charset="-122"/>
                                        <a:cs typeface="Times New Roman" panose="02020603050405020304" pitchFamily="18" charset="0"/>
                                      </a:rPr>
                                      <m:t>量</m:t>
                                    </m:r>
                                    <m:r>
                                      <m:rPr>
                                        <m:nor/>
                                      </m:rPr>
                                      <a:rPr lang="en-US" altLang="zh-TW" sz="1400" b="0" i="0" kern="100" smtClean="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m:t>+</m:t>
                                    </m:r>
                                    <m:r>
                                      <a:rPr lang="zh-TW" altLang="en-US" sz="1400" b="0" i="1" kern="100" smtClean="0">
                                        <a:solidFill>
                                          <a:schemeClr val="tx1"/>
                                        </a:solidFill>
                                        <a:effectLst/>
                                        <a:latin typeface="Cambria Math" panose="02040503050406030204" pitchFamily="18" charset="0"/>
                                        <a:ea typeface="Microsoft YaHei" panose="020B0503020204020204" pitchFamily="34" charset="-122"/>
                                        <a:cs typeface="Times New Roman" panose="02020603050405020304" pitchFamily="18" charset="0"/>
                                      </a:rPr>
                                      <m:t>冷凝水取水量</m:t>
                                    </m:r>
                                    <m:r>
                                      <m:rPr>
                                        <m:nor/>
                                      </m:rPr>
                                      <a:rPr lang="en-US" altLang="zh-TW" sz="1400" b="0" i="0" kern="100" smtClean="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m:t>−</m:t>
                                    </m:r>
                                    <m:r>
                                      <m:rPr>
                                        <m:nor/>
                                      </m:rPr>
                                      <a:rPr lang="zh-TW" altLang="en-US" sz="1400" b="0" i="0" kern="100" smtClean="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m:t>冷卻水塔內循環量</m:t>
                                    </m:r>
                                  </m:num>
                                  <m:den>
                                    <m:r>
                                      <m:rPr>
                                        <m:nor/>
                                      </m:rPr>
                                      <a:rPr lang="zh-TW" altLang="zh-TW" sz="1400" b="0" i="0" kern="10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總取水量</m:t>
                                    </m:r>
                                    <m:r>
                                      <m:rPr>
                                        <m:nor/>
                                      </m:rPr>
                                      <a:rPr lang="en-US" altLang="zh-TW" sz="1400" b="0" i="0" kern="100" smtClean="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m:t>
                                    </m:r>
                                    <m:r>
                                      <m:rPr>
                                        <m:nor/>
                                      </m:rPr>
                                      <a:rPr lang="zh-TW" altLang="zh-TW" sz="1400" b="0" i="0" kern="100" smtClean="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總循環水量</m:t>
                                    </m:r>
                                    <m:r>
                                      <m:rPr>
                                        <m:nor/>
                                      </m:rPr>
                                      <a:rPr lang="en-US" altLang="zh-TW" sz="1400" b="0" i="0" kern="10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m:t>
                                    </m:r>
                                    <m:r>
                                      <m:rPr>
                                        <m:nor/>
                                      </m:rPr>
                                      <a:rPr lang="zh-TW" altLang="zh-TW" sz="1400" b="0" i="0" kern="10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總回</m:t>
                                    </m:r>
                                    <m:r>
                                      <m:rPr>
                                        <m:nor/>
                                      </m:rPr>
                                      <a:rPr lang="zh-TW" altLang="en-US" sz="1400" b="0" i="0" kern="10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用</m:t>
                                    </m:r>
                                    <m:r>
                                      <m:rPr>
                                        <m:nor/>
                                      </m:rPr>
                                      <a:rPr lang="zh-TW" altLang="zh-TW" sz="1400" b="0" i="0" kern="10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水量</m:t>
                                    </m:r>
                                    <m:r>
                                      <m:rPr>
                                        <m:nor/>
                                      </m:rPr>
                                      <a:rPr lang="en-US" altLang="zh-TW" sz="1400" b="0" i="0" kern="100" smtClean="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m:t>
                                    </m:r>
                                    <m:r>
                                      <m:rPr>
                                        <m:nor/>
                                      </m:rPr>
                                      <a:rPr lang="zh-TW" altLang="en-US" sz="1400" b="0" i="0" kern="100" smtClean="0">
                                        <a:solidFill>
                                          <a:srgbClr val="FF0000"/>
                                        </a:solidFill>
                                        <a:effectLst/>
                                        <a:latin typeface="Microsoft YaHei" panose="020B0503020204020204" pitchFamily="34" charset="-122"/>
                                        <a:ea typeface="Microsoft YaHei" panose="020B0503020204020204" pitchFamily="34" charset="-122"/>
                                        <a:cs typeface="Times New Roman" panose="02020603050405020304" pitchFamily="18" charset="0"/>
                                      </a:rPr>
                                      <m:t>冷卻水塔內循環量</m:t>
                                    </m:r>
                                  </m:den>
                                </m:f>
                              </m:oMath>
                            </m:oMathPara>
                          </a14:m>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28964" marR="28964"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ea typeface="微软雅黑"/>
                            </a:defRPr>
                          </a:lvl1pPr>
                          <a:lvl2pPr marL="457200" algn="l" defTabSz="914400" rtl="0" eaLnBrk="1" latinLnBrk="0" hangingPunct="1">
                            <a:defRPr sz="1800" kern="1200">
                              <a:solidFill>
                                <a:schemeClr val="dk1"/>
                              </a:solidFill>
                              <a:latin typeface="Calibri" panose="020F0502020204030204"/>
                              <a:ea typeface="微软雅黑"/>
                            </a:defRPr>
                          </a:lvl2pPr>
                          <a:lvl3pPr marL="914400" algn="l" defTabSz="914400" rtl="0" eaLnBrk="1" latinLnBrk="0" hangingPunct="1">
                            <a:defRPr sz="1800" kern="1200">
                              <a:solidFill>
                                <a:schemeClr val="dk1"/>
                              </a:solidFill>
                              <a:latin typeface="Calibri" panose="020F0502020204030204"/>
                              <a:ea typeface="微软雅黑"/>
                            </a:defRPr>
                          </a:lvl3pPr>
                          <a:lvl4pPr marL="1371600" algn="l" defTabSz="914400" rtl="0" eaLnBrk="1" latinLnBrk="0" hangingPunct="1">
                            <a:defRPr sz="1800" kern="1200">
                              <a:solidFill>
                                <a:schemeClr val="dk1"/>
                              </a:solidFill>
                              <a:latin typeface="Calibri" panose="020F0502020204030204"/>
                              <a:ea typeface="微软雅黑"/>
                            </a:defRPr>
                          </a:lvl4pPr>
                          <a:lvl5pPr marL="1828800" algn="l" defTabSz="914400" rtl="0" eaLnBrk="1" latinLnBrk="0" hangingPunct="1">
                            <a:defRPr sz="1800" kern="1200">
                              <a:solidFill>
                                <a:schemeClr val="dk1"/>
                              </a:solidFill>
                              <a:latin typeface="Calibri" panose="020F0502020204030204"/>
                              <a:ea typeface="微软雅黑"/>
                            </a:defRPr>
                          </a:lvl5pPr>
                          <a:lvl6pPr marL="2286000" algn="l" defTabSz="914400" rtl="0" eaLnBrk="1" latinLnBrk="0" hangingPunct="1">
                            <a:defRPr sz="1800" kern="1200">
                              <a:solidFill>
                                <a:schemeClr val="dk1"/>
                              </a:solidFill>
                              <a:latin typeface="Calibri" panose="020F0502020204030204"/>
                              <a:ea typeface="微软雅黑"/>
                            </a:defRPr>
                          </a:lvl6pPr>
                          <a:lvl7pPr marL="2743200" algn="l" defTabSz="914400" rtl="0" eaLnBrk="1" latinLnBrk="0" hangingPunct="1">
                            <a:defRPr sz="1800" kern="1200">
                              <a:solidFill>
                                <a:schemeClr val="dk1"/>
                              </a:solidFill>
                              <a:latin typeface="Calibri" panose="020F0502020204030204"/>
                              <a:ea typeface="微软雅黑"/>
                            </a:defRPr>
                          </a:lvl7pPr>
                          <a:lvl8pPr marL="3200400" algn="l" defTabSz="914400" rtl="0" eaLnBrk="1" latinLnBrk="0" hangingPunct="1">
                            <a:defRPr sz="1800" kern="1200">
                              <a:solidFill>
                                <a:schemeClr val="dk1"/>
                              </a:solidFill>
                              <a:latin typeface="Calibri" panose="020F0502020204030204"/>
                              <a:ea typeface="微软雅黑"/>
                            </a:defRPr>
                          </a:lvl8pPr>
                          <a:lvl9pPr marL="3657600" algn="l" defTabSz="914400" rtl="0" eaLnBrk="1" latinLnBrk="0" hangingPunct="1">
                            <a:defRPr sz="1800" kern="1200">
                              <a:solidFill>
                                <a:schemeClr val="dk1"/>
                              </a:solidFill>
                              <a:latin typeface="Calibri" panose="020F0502020204030204"/>
                              <a:ea typeface="微软雅黑"/>
                            </a:defRPr>
                          </a:lvl9pPr>
                        </a:lstStyle>
                        <a:p>
                          <a:pPr marL="342900" indent="-342900" algn="l" defTabSz="914400" rtl="0" eaLnBrk="1" latinLnBrk="0" hangingPunct="1">
                            <a:lnSpc>
                              <a:spcPct val="100000"/>
                            </a:lnSpc>
                            <a:buFont typeface="+mj-lt"/>
                            <a:buAutoNum type="arabicPeriod"/>
                          </a:pPr>
                          <a:r>
                            <a:rPr lang="zh-TW" altLang="en-US"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扣除冷卻水塔內循環水量，可反應用水戶實際執行節水狀況。</a:t>
                          </a:r>
                          <a:endParaRPr lang="en-US" altLang="zh-TW"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342900" indent="-342900" algn="l" defTabSz="914400" rtl="0" eaLnBrk="1" latinLnBrk="0" hangingPunct="1">
                            <a:lnSpc>
                              <a:spcPct val="100000"/>
                            </a:lnSpc>
                            <a:buFont typeface="+mj-lt"/>
                            <a:buAutoNum type="arabicPeriod"/>
                          </a:pPr>
                          <a:r>
                            <a:rPr lang="zh-TW" altLang="en-US"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若用水戶含有非冷卻循環用水或其他大量之循環用水</a:t>
                          </a:r>
                          <a:r>
                            <a:rPr lang="en-US" altLang="zh-TW"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TW" altLang="en-US"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例如</a:t>
                          </a:r>
                          <a:r>
                            <a:rPr lang="zh-TW" altLang="en-US" sz="1400" b="0" i="0" kern="100" dirty="0">
                              <a:solidFill>
                                <a:srgbClr val="0070C0"/>
                              </a:solidFill>
                              <a:effectLst/>
                              <a:latin typeface="Microsoft YaHei" panose="020B0503020204020204" pitchFamily="34" charset="-122"/>
                              <a:ea typeface="Microsoft YaHei" panose="020B0503020204020204" pitchFamily="34" charset="-122"/>
                              <a:cs typeface="Times New Roman" panose="02020603050405020304" pitchFamily="18" charset="0"/>
                            </a:rPr>
                            <a:t>廢氣洗滌塔循環用水</a:t>
                          </a:r>
                          <a:r>
                            <a:rPr lang="zh-TW" altLang="en-US"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TW" altLang="en-US" sz="1400" b="0" i="0" kern="100" dirty="0">
                              <a:solidFill>
                                <a:srgbClr val="0070C0"/>
                              </a:solidFill>
                              <a:effectLst/>
                              <a:latin typeface="Microsoft YaHei" panose="020B0503020204020204" pitchFamily="34" charset="-122"/>
                              <a:ea typeface="Microsoft YaHei" panose="020B0503020204020204" pitchFamily="34" charset="-122"/>
                              <a:cs typeface="Times New Roman" panose="02020603050405020304" pitchFamily="18" charset="0"/>
                            </a:rPr>
                            <a:t>製程循環水</a:t>
                          </a:r>
                          <a:r>
                            <a:rPr lang="en-US" altLang="zh-TW"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TW" altLang="en-US"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，將導致回收率偏高。</a:t>
                          </a:r>
                          <a:endParaRPr lang="en-US" altLang="zh-TW"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28964" marR="28964"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544162806"/>
                      </a:ext>
                    </a:extLst>
                  </a:tr>
                  <a:tr h="1338868">
                    <a:tc>
                      <a:txBody>
                        <a:bodyPr/>
                        <a:lstStyle>
                          <a:lvl1pPr marL="0" algn="l" defTabSz="914400" rtl="0" eaLnBrk="1" latinLnBrk="0" hangingPunct="1">
                            <a:defRPr sz="1800" b="1" kern="1200">
                              <a:solidFill>
                                <a:schemeClr val="lt1"/>
                              </a:solidFill>
                              <a:latin typeface="Calibri" panose="020F0502020204030204"/>
                              <a:ea typeface="微软雅黑"/>
                            </a:defRPr>
                          </a:lvl1pPr>
                          <a:lvl2pPr marL="457200" algn="l" defTabSz="914400" rtl="0" eaLnBrk="1" latinLnBrk="0" hangingPunct="1">
                            <a:defRPr sz="1800" b="1" kern="1200">
                              <a:solidFill>
                                <a:schemeClr val="lt1"/>
                              </a:solidFill>
                              <a:latin typeface="Calibri" panose="020F0502020204030204"/>
                              <a:ea typeface="微软雅黑"/>
                            </a:defRPr>
                          </a:lvl2pPr>
                          <a:lvl3pPr marL="914400" algn="l" defTabSz="914400" rtl="0" eaLnBrk="1" latinLnBrk="0" hangingPunct="1">
                            <a:defRPr sz="1800" b="1" kern="1200">
                              <a:solidFill>
                                <a:schemeClr val="lt1"/>
                              </a:solidFill>
                              <a:latin typeface="Calibri" panose="020F0502020204030204"/>
                              <a:ea typeface="微软雅黑"/>
                            </a:defRPr>
                          </a:lvl3pPr>
                          <a:lvl4pPr marL="1371600" algn="l" defTabSz="914400" rtl="0" eaLnBrk="1" latinLnBrk="0" hangingPunct="1">
                            <a:defRPr sz="1800" b="1" kern="1200">
                              <a:solidFill>
                                <a:schemeClr val="lt1"/>
                              </a:solidFill>
                              <a:latin typeface="Calibri" panose="020F0502020204030204"/>
                              <a:ea typeface="微软雅黑"/>
                            </a:defRPr>
                          </a:lvl4pPr>
                          <a:lvl5pPr marL="1828800" algn="l" defTabSz="914400" rtl="0" eaLnBrk="1" latinLnBrk="0" hangingPunct="1">
                            <a:defRPr sz="1800" b="1" kern="1200">
                              <a:solidFill>
                                <a:schemeClr val="lt1"/>
                              </a:solidFill>
                              <a:latin typeface="Calibri" panose="020F0502020204030204"/>
                              <a:ea typeface="微软雅黑"/>
                            </a:defRPr>
                          </a:lvl5pPr>
                          <a:lvl6pPr marL="2286000" algn="l" defTabSz="914400" rtl="0" eaLnBrk="1" latinLnBrk="0" hangingPunct="1">
                            <a:defRPr sz="1800" b="1" kern="1200">
                              <a:solidFill>
                                <a:schemeClr val="lt1"/>
                              </a:solidFill>
                              <a:latin typeface="Calibri" panose="020F0502020204030204"/>
                              <a:ea typeface="微软雅黑"/>
                            </a:defRPr>
                          </a:lvl6pPr>
                          <a:lvl7pPr marL="2743200" algn="l" defTabSz="914400" rtl="0" eaLnBrk="1" latinLnBrk="0" hangingPunct="1">
                            <a:defRPr sz="1800" b="1" kern="1200">
                              <a:solidFill>
                                <a:schemeClr val="lt1"/>
                              </a:solidFill>
                              <a:latin typeface="Calibri" panose="020F0502020204030204"/>
                              <a:ea typeface="微软雅黑"/>
                            </a:defRPr>
                          </a:lvl7pPr>
                          <a:lvl8pPr marL="3200400" algn="l" defTabSz="914400" rtl="0" eaLnBrk="1" latinLnBrk="0" hangingPunct="1">
                            <a:defRPr sz="1800" b="1" kern="1200">
                              <a:solidFill>
                                <a:schemeClr val="lt1"/>
                              </a:solidFill>
                              <a:latin typeface="Calibri" panose="020F0502020204030204"/>
                              <a:ea typeface="微软雅黑"/>
                            </a:defRPr>
                          </a:lvl8pPr>
                          <a:lvl9pPr marL="3657600" algn="l" defTabSz="914400" rtl="0" eaLnBrk="1" latinLnBrk="0" hangingPunct="1">
                            <a:defRPr sz="1800" b="1" kern="1200">
                              <a:solidFill>
                                <a:schemeClr val="lt1"/>
                              </a:solidFill>
                              <a:latin typeface="Calibri" panose="020F0502020204030204"/>
                              <a:ea typeface="微软雅黑"/>
                            </a:defRPr>
                          </a:lvl9pPr>
                        </a:lstStyle>
                        <a:p>
                          <a:pPr algn="ctr">
                            <a:lnSpc>
                              <a:spcPct val="100000"/>
                            </a:lnSpc>
                          </a:pPr>
                          <a:r>
                            <a:rPr lang="zh-TW" altLang="en-US" sz="1600" b="0" i="0" kern="10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科技部</a:t>
                          </a:r>
                          <a:endParaRPr lang="en-US" altLang="zh-TW" sz="1600" b="0" i="0" kern="10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lnSpc>
                              <a:spcPct val="100000"/>
                            </a:lnSpc>
                          </a:pPr>
                          <a:r>
                            <a:rPr lang="zh-TW" altLang="en-US" sz="1600" b="0" i="0" kern="10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科管局</a:t>
                          </a:r>
                        </a:p>
                      </a:txBody>
                      <a:tcPr marL="28964" marR="2896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panose="020F0502020204030204"/>
                              <a:ea typeface="微软雅黑"/>
                            </a:defRPr>
                          </a:lvl1pPr>
                          <a:lvl2pPr marL="457200" algn="l" defTabSz="914400" rtl="0" eaLnBrk="1" latinLnBrk="0" hangingPunct="1">
                            <a:defRPr sz="1800" kern="1200">
                              <a:solidFill>
                                <a:schemeClr val="dk1"/>
                              </a:solidFill>
                              <a:latin typeface="Calibri" panose="020F0502020204030204"/>
                              <a:ea typeface="微软雅黑"/>
                            </a:defRPr>
                          </a:lvl2pPr>
                          <a:lvl3pPr marL="914400" algn="l" defTabSz="914400" rtl="0" eaLnBrk="1" latinLnBrk="0" hangingPunct="1">
                            <a:defRPr sz="1800" kern="1200">
                              <a:solidFill>
                                <a:schemeClr val="dk1"/>
                              </a:solidFill>
                              <a:latin typeface="Calibri" panose="020F0502020204030204"/>
                              <a:ea typeface="微软雅黑"/>
                            </a:defRPr>
                          </a:lvl3pPr>
                          <a:lvl4pPr marL="1371600" algn="l" defTabSz="914400" rtl="0" eaLnBrk="1" latinLnBrk="0" hangingPunct="1">
                            <a:defRPr sz="1800" kern="1200">
                              <a:solidFill>
                                <a:schemeClr val="dk1"/>
                              </a:solidFill>
                              <a:latin typeface="Calibri" panose="020F0502020204030204"/>
                              <a:ea typeface="微软雅黑"/>
                            </a:defRPr>
                          </a:lvl4pPr>
                          <a:lvl5pPr marL="1828800" algn="l" defTabSz="914400" rtl="0" eaLnBrk="1" latinLnBrk="0" hangingPunct="1">
                            <a:defRPr sz="1800" kern="1200">
                              <a:solidFill>
                                <a:schemeClr val="dk1"/>
                              </a:solidFill>
                              <a:latin typeface="Calibri" panose="020F0502020204030204"/>
                              <a:ea typeface="微软雅黑"/>
                            </a:defRPr>
                          </a:lvl5pPr>
                          <a:lvl6pPr marL="2286000" algn="l" defTabSz="914400" rtl="0" eaLnBrk="1" latinLnBrk="0" hangingPunct="1">
                            <a:defRPr sz="1800" kern="1200">
                              <a:solidFill>
                                <a:schemeClr val="dk1"/>
                              </a:solidFill>
                              <a:latin typeface="Calibri" panose="020F0502020204030204"/>
                              <a:ea typeface="微软雅黑"/>
                            </a:defRPr>
                          </a:lvl6pPr>
                          <a:lvl7pPr marL="2743200" algn="l" defTabSz="914400" rtl="0" eaLnBrk="1" latinLnBrk="0" hangingPunct="1">
                            <a:defRPr sz="1800" kern="1200">
                              <a:solidFill>
                                <a:schemeClr val="dk1"/>
                              </a:solidFill>
                              <a:latin typeface="Calibri" panose="020F0502020204030204"/>
                              <a:ea typeface="微软雅黑"/>
                            </a:defRPr>
                          </a:lvl7pPr>
                          <a:lvl8pPr marL="3200400" algn="l" defTabSz="914400" rtl="0" eaLnBrk="1" latinLnBrk="0" hangingPunct="1">
                            <a:defRPr sz="1800" kern="1200">
                              <a:solidFill>
                                <a:schemeClr val="dk1"/>
                              </a:solidFill>
                              <a:latin typeface="Calibri" panose="020F0502020204030204"/>
                              <a:ea typeface="微软雅黑"/>
                            </a:defRPr>
                          </a:lvl8pPr>
                          <a:lvl9pPr marL="3657600" algn="l" defTabSz="914400" rtl="0" eaLnBrk="1" latinLnBrk="0" hangingPunct="1">
                            <a:defRPr sz="1800" kern="1200">
                              <a:solidFill>
                                <a:schemeClr val="dk1"/>
                              </a:solidFill>
                              <a:latin typeface="Calibri" panose="020F0502020204030204"/>
                              <a:ea typeface="微软雅黑"/>
                            </a:defRPr>
                          </a:lvl9pPr>
                        </a:lstStyle>
                        <a:p>
                          <a:pPr marL="0" lvl="0" indent="0" algn="ctr">
                            <a:lnSpc>
                              <a:spcPct val="100000"/>
                            </a:lnSpc>
                            <a:spcBef>
                              <a:spcPts val="0"/>
                            </a:spcBef>
                            <a:spcAft>
                              <a:spcPts val="0"/>
                            </a:spcAft>
                            <a:buFont typeface="Wingdings" panose="05000000000000000000" pitchFamily="2" charset="2"/>
                            <a:buNone/>
                          </a:pPr>
                          <a:r>
                            <a:rPr lang="en-US" altLang="zh-TW" sz="2000" b="1" kern="100" dirty="0">
                              <a:effectLst/>
                              <a:latin typeface="Times New Roman" panose="02020603050405020304" pitchFamily="18" charset="0"/>
                              <a:ea typeface="微軟正黑體" panose="020B0604030504040204" pitchFamily="34" charset="-120"/>
                              <a:cs typeface="Times New Roman" panose="02020603050405020304" pitchFamily="18" charset="0"/>
                            </a:rPr>
                            <a:t>R8</a:t>
                          </a:r>
                          <a:endParaRPr lang="zh-TW" sz="2000" b="1"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28964" marR="28964"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tx1"/>
                              </a:solidFill>
                              <a:latin typeface="Arial"/>
                              <a:ea typeface="微软雅黑"/>
                            </a:defRPr>
                          </a:lvl1pPr>
                          <a:lvl2pPr marL="457200" algn="l" defTabSz="914400" rtl="0" eaLnBrk="1" latinLnBrk="0" hangingPunct="1">
                            <a:defRPr sz="1800" kern="1200">
                              <a:solidFill>
                                <a:schemeClr val="tx1"/>
                              </a:solidFill>
                              <a:latin typeface="Arial"/>
                              <a:ea typeface="微软雅黑"/>
                            </a:defRPr>
                          </a:lvl2pPr>
                          <a:lvl3pPr marL="914400" algn="l" defTabSz="914400" rtl="0" eaLnBrk="1" latinLnBrk="0" hangingPunct="1">
                            <a:defRPr sz="1800" kern="1200">
                              <a:solidFill>
                                <a:schemeClr val="tx1"/>
                              </a:solidFill>
                              <a:latin typeface="Arial"/>
                              <a:ea typeface="微软雅黑"/>
                            </a:defRPr>
                          </a:lvl3pPr>
                          <a:lvl4pPr marL="1371600" algn="l" defTabSz="914400" rtl="0" eaLnBrk="1" latinLnBrk="0" hangingPunct="1">
                            <a:defRPr sz="1800" kern="1200">
                              <a:solidFill>
                                <a:schemeClr val="tx1"/>
                              </a:solidFill>
                              <a:latin typeface="Arial"/>
                              <a:ea typeface="微软雅黑"/>
                            </a:defRPr>
                          </a:lvl4pPr>
                          <a:lvl5pPr marL="1828800" algn="l" defTabSz="914400" rtl="0" eaLnBrk="1" latinLnBrk="0" hangingPunct="1">
                            <a:defRPr sz="1800" kern="1200">
                              <a:solidFill>
                                <a:schemeClr val="tx1"/>
                              </a:solidFill>
                              <a:latin typeface="Arial"/>
                              <a:ea typeface="微软雅黑"/>
                            </a:defRPr>
                          </a:lvl5pPr>
                          <a:lvl6pPr marL="2286000" algn="l" defTabSz="914400" rtl="0" eaLnBrk="1" latinLnBrk="0" hangingPunct="1">
                            <a:defRPr sz="1800" kern="1200">
                              <a:solidFill>
                                <a:schemeClr val="tx1"/>
                              </a:solidFill>
                              <a:latin typeface="Arial"/>
                              <a:ea typeface="微软雅黑"/>
                            </a:defRPr>
                          </a:lvl6pPr>
                          <a:lvl7pPr marL="2743200" algn="l" defTabSz="914400" rtl="0" eaLnBrk="1" latinLnBrk="0" hangingPunct="1">
                            <a:defRPr sz="1800" kern="1200">
                              <a:solidFill>
                                <a:schemeClr val="tx1"/>
                              </a:solidFill>
                              <a:latin typeface="Arial"/>
                              <a:ea typeface="微软雅黑"/>
                            </a:defRPr>
                          </a:lvl7pPr>
                          <a:lvl8pPr marL="3200400" algn="l" defTabSz="914400" rtl="0" eaLnBrk="1" latinLnBrk="0" hangingPunct="1">
                            <a:defRPr sz="1800" kern="1200">
                              <a:solidFill>
                                <a:schemeClr val="tx1"/>
                              </a:solidFill>
                              <a:latin typeface="Arial"/>
                              <a:ea typeface="微软雅黑"/>
                            </a:defRPr>
                          </a:lvl8pPr>
                          <a:lvl9pPr marL="3657600" algn="l" defTabSz="914400" rtl="0" eaLnBrk="1" latinLnBrk="0" hangingPunct="1">
                            <a:defRPr sz="1800" kern="1200">
                              <a:solidFill>
                                <a:schemeClr val="tx1"/>
                              </a:solidFill>
                              <a:latin typeface="Arial"/>
                              <a:ea typeface="微软雅黑"/>
                            </a:defRPr>
                          </a:lvl9pPr>
                        </a:lstStyle>
                        <a:p>
                          <a:pPr marL="0" lvl="0" indent="0" algn="ctr">
                            <a:lnSpc>
                              <a:spcPct val="100000"/>
                            </a:lnSpc>
                            <a:spcBef>
                              <a:spcPts val="0"/>
                            </a:spcBef>
                            <a:spcAft>
                              <a:spcPts val="0"/>
                            </a:spcAft>
                            <a:buFont typeface="Wingdings" panose="05000000000000000000" pitchFamily="2" charset="2"/>
                            <a:buNone/>
                          </a:pPr>
                          <a14:m>
                            <m:oMathPara xmlns:m="http://schemas.openxmlformats.org/officeDocument/2006/math">
                              <m:oMathParaPr>
                                <m:jc m:val="centerGroup"/>
                              </m:oMathParaPr>
                              <m:oMath xmlns:m="http://schemas.openxmlformats.org/officeDocument/2006/math">
                                <m:f>
                                  <m:fPr>
                                    <m:ctrlPr>
                                      <a:rPr lang="zh-TW" altLang="zh-TW" sz="1600" b="0" i="1" kern="10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nor/>
                                      </m:rPr>
                                      <a:rPr lang="zh-TW" altLang="zh-TW" sz="1600" b="0" i="0" kern="10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總回</m:t>
                                    </m:r>
                                    <m:r>
                                      <m:rPr>
                                        <m:nor/>
                                      </m:rPr>
                                      <a:rPr lang="zh-TW" altLang="en-US" sz="1600" b="0" i="0" kern="10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用</m:t>
                                    </m:r>
                                    <m:r>
                                      <m:rPr>
                                        <m:nor/>
                                      </m:rPr>
                                      <a:rPr lang="zh-TW" altLang="zh-TW" sz="1600" b="0" i="0" kern="10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水量</m:t>
                                    </m:r>
                                  </m:num>
                                  <m:den>
                                    <m:r>
                                      <a:rPr lang="zh-TW" altLang="en-US" sz="1600" b="0" i="0" kern="100" smtClean="0">
                                        <a:solidFill>
                                          <a:schemeClr val="tx1"/>
                                        </a:solidFill>
                                        <a:effectLst/>
                                        <a:latin typeface="Cambria Math" panose="02040503050406030204" pitchFamily="18" charset="0"/>
                                        <a:ea typeface="Microsoft YaHei" panose="020B0503020204020204" pitchFamily="34" charset="-122"/>
                                        <a:cs typeface="Times New Roman" panose="02020603050405020304" pitchFamily="18" charset="0"/>
                                      </a:rPr>
                                      <m:t>原始</m:t>
                                    </m:r>
                                    <m:r>
                                      <m:rPr>
                                        <m:nor/>
                                      </m:rPr>
                                      <a:rPr lang="zh-TW" altLang="zh-TW" sz="1600" b="0" i="0" kern="10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取水量</m:t>
                                    </m:r>
                                    <m:r>
                                      <m:rPr>
                                        <m:nor/>
                                      </m:rPr>
                                      <a:rPr lang="en-US" altLang="zh-TW" sz="1600" b="0" i="0" kern="10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m:t>
                                    </m:r>
                                    <m:r>
                                      <m:rPr>
                                        <m:nor/>
                                      </m:rPr>
                                      <a:rPr lang="zh-TW" altLang="zh-TW" sz="1600" b="0" i="0" kern="10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總回</m:t>
                                    </m:r>
                                    <m:r>
                                      <m:rPr>
                                        <m:nor/>
                                      </m:rPr>
                                      <a:rPr lang="zh-TW" altLang="en-US" sz="1600" b="0" i="0" kern="10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用</m:t>
                                    </m:r>
                                    <m:r>
                                      <m:rPr>
                                        <m:nor/>
                                      </m:rPr>
                                      <a:rPr lang="zh-TW" altLang="zh-TW" sz="1600" b="0" i="0" kern="10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水量</m:t>
                                    </m:r>
                                    <m:r>
                                      <m:rPr>
                                        <m:nor/>
                                      </m:rPr>
                                      <a:rPr lang="en-US" altLang="zh-TW" sz="1600" b="0" i="0" kern="100" smtClean="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m:t>
                                    </m:r>
                                    <m:r>
                                      <a:rPr lang="zh-TW" altLang="en-US" sz="1600" b="0" i="1" kern="100" smtClean="0">
                                        <a:solidFill>
                                          <a:srgbClr val="FF0000"/>
                                        </a:solidFill>
                                        <a:effectLst/>
                                        <a:latin typeface="Cambria Math" panose="02040503050406030204" pitchFamily="18" charset="0"/>
                                        <a:ea typeface="Microsoft YaHei" panose="020B0503020204020204" pitchFamily="34" charset="-122"/>
                                        <a:cs typeface="Times New Roman" panose="02020603050405020304" pitchFamily="18" charset="0"/>
                                      </a:rPr>
                                      <m:t>總蒸發水量</m:t>
                                    </m:r>
                                  </m:den>
                                </m:f>
                              </m:oMath>
                            </m:oMathPara>
                          </a14:m>
                          <a:endParaRPr lang="zh-TW" sz="16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28964" marR="28964"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panose="020F0502020204030204"/>
                              <a:ea typeface="微软雅黑"/>
                            </a:defRPr>
                          </a:lvl1pPr>
                          <a:lvl2pPr marL="457200" algn="l" defTabSz="914400" rtl="0" eaLnBrk="1" latinLnBrk="0" hangingPunct="1">
                            <a:defRPr sz="1800" kern="1200">
                              <a:solidFill>
                                <a:schemeClr val="dk1"/>
                              </a:solidFill>
                              <a:latin typeface="Calibri" panose="020F0502020204030204"/>
                              <a:ea typeface="微软雅黑"/>
                            </a:defRPr>
                          </a:lvl2pPr>
                          <a:lvl3pPr marL="914400" algn="l" defTabSz="914400" rtl="0" eaLnBrk="1" latinLnBrk="0" hangingPunct="1">
                            <a:defRPr sz="1800" kern="1200">
                              <a:solidFill>
                                <a:schemeClr val="dk1"/>
                              </a:solidFill>
                              <a:latin typeface="Calibri" panose="020F0502020204030204"/>
                              <a:ea typeface="微软雅黑"/>
                            </a:defRPr>
                          </a:lvl3pPr>
                          <a:lvl4pPr marL="1371600" algn="l" defTabSz="914400" rtl="0" eaLnBrk="1" latinLnBrk="0" hangingPunct="1">
                            <a:defRPr sz="1800" kern="1200">
                              <a:solidFill>
                                <a:schemeClr val="dk1"/>
                              </a:solidFill>
                              <a:latin typeface="Calibri" panose="020F0502020204030204"/>
                              <a:ea typeface="微软雅黑"/>
                            </a:defRPr>
                          </a:lvl4pPr>
                          <a:lvl5pPr marL="1828800" algn="l" defTabSz="914400" rtl="0" eaLnBrk="1" latinLnBrk="0" hangingPunct="1">
                            <a:defRPr sz="1800" kern="1200">
                              <a:solidFill>
                                <a:schemeClr val="dk1"/>
                              </a:solidFill>
                              <a:latin typeface="Calibri" panose="020F0502020204030204"/>
                              <a:ea typeface="微软雅黑"/>
                            </a:defRPr>
                          </a:lvl5pPr>
                          <a:lvl6pPr marL="2286000" algn="l" defTabSz="914400" rtl="0" eaLnBrk="1" latinLnBrk="0" hangingPunct="1">
                            <a:defRPr sz="1800" kern="1200">
                              <a:solidFill>
                                <a:schemeClr val="dk1"/>
                              </a:solidFill>
                              <a:latin typeface="Calibri" panose="020F0502020204030204"/>
                              <a:ea typeface="微软雅黑"/>
                            </a:defRPr>
                          </a:lvl6pPr>
                          <a:lvl7pPr marL="2743200" algn="l" defTabSz="914400" rtl="0" eaLnBrk="1" latinLnBrk="0" hangingPunct="1">
                            <a:defRPr sz="1800" kern="1200">
                              <a:solidFill>
                                <a:schemeClr val="dk1"/>
                              </a:solidFill>
                              <a:latin typeface="Calibri" panose="020F0502020204030204"/>
                              <a:ea typeface="微软雅黑"/>
                            </a:defRPr>
                          </a:lvl7pPr>
                          <a:lvl8pPr marL="3200400" algn="l" defTabSz="914400" rtl="0" eaLnBrk="1" latinLnBrk="0" hangingPunct="1">
                            <a:defRPr sz="1800" kern="1200">
                              <a:solidFill>
                                <a:schemeClr val="dk1"/>
                              </a:solidFill>
                              <a:latin typeface="Calibri" panose="020F0502020204030204"/>
                              <a:ea typeface="微软雅黑"/>
                            </a:defRPr>
                          </a:lvl8pPr>
                          <a:lvl9pPr marL="3657600" algn="l" defTabSz="914400" rtl="0" eaLnBrk="1" latinLnBrk="0" hangingPunct="1">
                            <a:defRPr sz="1800" kern="1200">
                              <a:solidFill>
                                <a:schemeClr val="dk1"/>
                              </a:solidFill>
                              <a:latin typeface="Calibri" panose="020F0502020204030204"/>
                              <a:ea typeface="微软雅黑"/>
                            </a:defRPr>
                          </a:lvl9pPr>
                        </a:lstStyle>
                        <a:p>
                          <a:pPr marL="342900" indent="-342900" algn="l" defTabSz="914400" rtl="0" eaLnBrk="1" latinLnBrk="0" hangingPunct="1">
                            <a:lnSpc>
                              <a:spcPct val="100000"/>
                            </a:lnSpc>
                            <a:buFont typeface="+mj-lt"/>
                            <a:buAutoNum type="arabicPeriod"/>
                          </a:pPr>
                          <a:r>
                            <a:rPr lang="zh-TW" altLang="en-US"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分母須</a:t>
                          </a:r>
                          <a:r>
                            <a:rPr lang="zh-TW" altLang="en-US" sz="1400" b="0" i="0" kern="100" dirty="0">
                              <a:solidFill>
                                <a:srgbClr val="0070C0"/>
                              </a:solidFill>
                              <a:effectLst/>
                              <a:latin typeface="Microsoft YaHei" panose="020B0503020204020204" pitchFamily="34" charset="-122"/>
                              <a:ea typeface="Microsoft YaHei" panose="020B0503020204020204" pitchFamily="34" charset="-122"/>
                              <a:cs typeface="Times New Roman" panose="02020603050405020304" pitchFamily="18" charset="0"/>
                            </a:rPr>
                            <a:t>扣除蒸發量，但蒸發量通常為推估值</a:t>
                          </a:r>
                          <a:r>
                            <a:rPr lang="zh-TW" altLang="en-US"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TW"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342900" indent="-342900" algn="l" defTabSz="914400" rtl="0" eaLnBrk="1" latinLnBrk="0" hangingPunct="1">
                            <a:lnSpc>
                              <a:spcPct val="100000"/>
                            </a:lnSpc>
                            <a:buFont typeface="+mj-lt"/>
                            <a:buAutoNum type="arabicPeriod"/>
                          </a:pPr>
                          <a:r>
                            <a:rPr lang="zh-TW" altLang="en-US"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雨水、空調冷凝水可計入水回收率之分子計算，可提升水回收率。</a:t>
                          </a:r>
                          <a:endParaRPr lang="en-US" altLang="zh-TW"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342900" indent="-342900" algn="l" defTabSz="914400" rtl="0" eaLnBrk="1" latinLnBrk="0" hangingPunct="1">
                            <a:lnSpc>
                              <a:spcPct val="100000"/>
                            </a:lnSpc>
                            <a:buFont typeface="+mj-lt"/>
                            <a:buAutoNum type="arabicPeriod"/>
                          </a:pPr>
                          <a:r>
                            <a:rPr lang="zh-TW" altLang="zh-TW"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冷卻水塔、廢氣洗滌塔等次級循環水及排放水，需經</a:t>
                          </a:r>
                          <a:r>
                            <a:rPr lang="zh-TW" altLang="zh-TW" sz="1400" b="0" i="0" kern="100" dirty="0">
                              <a:solidFill>
                                <a:srgbClr val="0070C0"/>
                              </a:solidFill>
                              <a:effectLst/>
                              <a:latin typeface="Microsoft YaHei" panose="020B0503020204020204" pitchFamily="34" charset="-122"/>
                              <a:ea typeface="Microsoft YaHei" panose="020B0503020204020204" pitchFamily="34" charset="-122"/>
                              <a:cs typeface="Times New Roman" panose="02020603050405020304" pitchFamily="18" charset="0"/>
                            </a:rPr>
                            <a:t>設備</a:t>
                          </a:r>
                          <a:r>
                            <a:rPr lang="en-US" altLang="zh-TW" sz="1400" b="0" i="0" kern="100" dirty="0">
                              <a:solidFill>
                                <a:srgbClr val="0070C0"/>
                              </a:solidFill>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TW" altLang="zh-TW" sz="1400" b="0" i="0" kern="100" dirty="0">
                              <a:solidFill>
                                <a:srgbClr val="0070C0"/>
                              </a:solidFill>
                              <a:effectLst/>
                              <a:latin typeface="Microsoft YaHei" panose="020B0503020204020204" pitchFamily="34" charset="-122"/>
                              <a:ea typeface="Microsoft YaHei" panose="020B0503020204020204" pitchFamily="34" charset="-122"/>
                              <a:cs typeface="Times New Roman" panose="02020603050405020304" pitchFamily="18" charset="0"/>
                            </a:rPr>
                            <a:t>施</a:t>
                          </a:r>
                          <a:r>
                            <a:rPr lang="en-US" altLang="zh-TW" sz="1400" b="0" i="0" kern="100" dirty="0">
                              <a:solidFill>
                                <a:srgbClr val="0070C0"/>
                              </a:solidFill>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TW" altLang="zh-TW" sz="1400" b="0" i="0" kern="100" dirty="0">
                              <a:solidFill>
                                <a:srgbClr val="0070C0"/>
                              </a:solidFill>
                              <a:effectLst/>
                              <a:latin typeface="Microsoft YaHei" panose="020B0503020204020204" pitchFamily="34" charset="-122"/>
                              <a:ea typeface="Microsoft YaHei" panose="020B0503020204020204" pitchFamily="34" charset="-122"/>
                              <a:cs typeface="Times New Roman" panose="02020603050405020304" pitchFamily="18" charset="0"/>
                            </a:rPr>
                            <a:t>處理才可計入回收水量</a:t>
                          </a:r>
                          <a:r>
                            <a:rPr lang="zh-TW" altLang="zh-TW"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a:t>
                          </a:r>
                        </a:p>
                      </a:txBody>
                      <a:tcPr marL="28964" marR="28964"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325294638"/>
                      </a:ext>
                    </a:extLst>
                  </a:tr>
                  <a:tr h="712266">
                    <a:tc>
                      <a:txBody>
                        <a:bodyPr/>
                        <a:lstStyle>
                          <a:lvl1pPr marL="0" algn="l" defTabSz="914400" rtl="0" eaLnBrk="1" latinLnBrk="0" hangingPunct="1">
                            <a:defRPr sz="1800" b="1" kern="1200">
                              <a:solidFill>
                                <a:schemeClr val="lt1"/>
                              </a:solidFill>
                              <a:latin typeface="Calibri" panose="020F0502020204030204"/>
                              <a:ea typeface="微软雅黑"/>
                            </a:defRPr>
                          </a:lvl1pPr>
                          <a:lvl2pPr marL="457200" algn="l" defTabSz="914400" rtl="0" eaLnBrk="1" latinLnBrk="0" hangingPunct="1">
                            <a:defRPr sz="1800" b="1" kern="1200">
                              <a:solidFill>
                                <a:schemeClr val="lt1"/>
                              </a:solidFill>
                              <a:latin typeface="Calibri" panose="020F0502020204030204"/>
                              <a:ea typeface="微软雅黑"/>
                            </a:defRPr>
                          </a:lvl2pPr>
                          <a:lvl3pPr marL="914400" algn="l" defTabSz="914400" rtl="0" eaLnBrk="1" latinLnBrk="0" hangingPunct="1">
                            <a:defRPr sz="1800" b="1" kern="1200">
                              <a:solidFill>
                                <a:schemeClr val="lt1"/>
                              </a:solidFill>
                              <a:latin typeface="Calibri" panose="020F0502020204030204"/>
                              <a:ea typeface="微软雅黑"/>
                            </a:defRPr>
                          </a:lvl3pPr>
                          <a:lvl4pPr marL="1371600" algn="l" defTabSz="914400" rtl="0" eaLnBrk="1" latinLnBrk="0" hangingPunct="1">
                            <a:defRPr sz="1800" b="1" kern="1200">
                              <a:solidFill>
                                <a:schemeClr val="lt1"/>
                              </a:solidFill>
                              <a:latin typeface="Calibri" panose="020F0502020204030204"/>
                              <a:ea typeface="微软雅黑"/>
                            </a:defRPr>
                          </a:lvl4pPr>
                          <a:lvl5pPr marL="1828800" algn="l" defTabSz="914400" rtl="0" eaLnBrk="1" latinLnBrk="0" hangingPunct="1">
                            <a:defRPr sz="1800" b="1" kern="1200">
                              <a:solidFill>
                                <a:schemeClr val="lt1"/>
                              </a:solidFill>
                              <a:latin typeface="Calibri" panose="020F0502020204030204"/>
                              <a:ea typeface="微软雅黑"/>
                            </a:defRPr>
                          </a:lvl5pPr>
                          <a:lvl6pPr marL="2286000" algn="l" defTabSz="914400" rtl="0" eaLnBrk="1" latinLnBrk="0" hangingPunct="1">
                            <a:defRPr sz="1800" b="1" kern="1200">
                              <a:solidFill>
                                <a:schemeClr val="lt1"/>
                              </a:solidFill>
                              <a:latin typeface="Calibri" panose="020F0502020204030204"/>
                              <a:ea typeface="微软雅黑"/>
                            </a:defRPr>
                          </a:lvl6pPr>
                          <a:lvl7pPr marL="2743200" algn="l" defTabSz="914400" rtl="0" eaLnBrk="1" latinLnBrk="0" hangingPunct="1">
                            <a:defRPr sz="1800" b="1" kern="1200">
                              <a:solidFill>
                                <a:schemeClr val="lt1"/>
                              </a:solidFill>
                              <a:latin typeface="Calibri" panose="020F0502020204030204"/>
                              <a:ea typeface="微软雅黑"/>
                            </a:defRPr>
                          </a:lvl7pPr>
                          <a:lvl8pPr marL="3200400" algn="l" defTabSz="914400" rtl="0" eaLnBrk="1" latinLnBrk="0" hangingPunct="1">
                            <a:defRPr sz="1800" b="1" kern="1200">
                              <a:solidFill>
                                <a:schemeClr val="lt1"/>
                              </a:solidFill>
                              <a:latin typeface="Calibri" panose="020F0502020204030204"/>
                              <a:ea typeface="微软雅黑"/>
                            </a:defRPr>
                          </a:lvl8pPr>
                          <a:lvl9pPr marL="3657600" algn="l" defTabSz="914400" rtl="0" eaLnBrk="1" latinLnBrk="0" hangingPunct="1">
                            <a:defRPr sz="1800" b="1" kern="1200">
                              <a:solidFill>
                                <a:schemeClr val="lt1"/>
                              </a:solidFill>
                              <a:latin typeface="Calibri" panose="020F0502020204030204"/>
                              <a:ea typeface="微软雅黑"/>
                            </a:defRPr>
                          </a:lvl9pPr>
                        </a:lstStyle>
                        <a:p>
                          <a:pPr algn="ctr">
                            <a:lnSpc>
                              <a:spcPct val="100000"/>
                            </a:lnSpc>
                          </a:pPr>
                          <a:r>
                            <a:rPr lang="zh-TW" altLang="en-US" sz="1600" b="0" i="0" kern="10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環保署</a:t>
                          </a:r>
                        </a:p>
                      </a:txBody>
                      <a:tcPr marL="28964" marR="2896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panose="020F0502020204030204"/>
                              <a:ea typeface="微软雅黑"/>
                            </a:defRPr>
                          </a:lvl1pPr>
                          <a:lvl2pPr marL="457200" algn="l" defTabSz="914400" rtl="0" eaLnBrk="1" latinLnBrk="0" hangingPunct="1">
                            <a:defRPr sz="1800" kern="1200">
                              <a:solidFill>
                                <a:schemeClr val="dk1"/>
                              </a:solidFill>
                              <a:latin typeface="Calibri" panose="020F0502020204030204"/>
                              <a:ea typeface="微软雅黑"/>
                            </a:defRPr>
                          </a:lvl2pPr>
                          <a:lvl3pPr marL="914400" algn="l" defTabSz="914400" rtl="0" eaLnBrk="1" latinLnBrk="0" hangingPunct="1">
                            <a:defRPr sz="1800" kern="1200">
                              <a:solidFill>
                                <a:schemeClr val="dk1"/>
                              </a:solidFill>
                              <a:latin typeface="Calibri" panose="020F0502020204030204"/>
                              <a:ea typeface="微软雅黑"/>
                            </a:defRPr>
                          </a:lvl3pPr>
                          <a:lvl4pPr marL="1371600" algn="l" defTabSz="914400" rtl="0" eaLnBrk="1" latinLnBrk="0" hangingPunct="1">
                            <a:defRPr sz="1800" kern="1200">
                              <a:solidFill>
                                <a:schemeClr val="dk1"/>
                              </a:solidFill>
                              <a:latin typeface="Calibri" panose="020F0502020204030204"/>
                              <a:ea typeface="微软雅黑"/>
                            </a:defRPr>
                          </a:lvl4pPr>
                          <a:lvl5pPr marL="1828800" algn="l" defTabSz="914400" rtl="0" eaLnBrk="1" latinLnBrk="0" hangingPunct="1">
                            <a:defRPr sz="1800" kern="1200">
                              <a:solidFill>
                                <a:schemeClr val="dk1"/>
                              </a:solidFill>
                              <a:latin typeface="Calibri" panose="020F0502020204030204"/>
                              <a:ea typeface="微软雅黑"/>
                            </a:defRPr>
                          </a:lvl5pPr>
                          <a:lvl6pPr marL="2286000" algn="l" defTabSz="914400" rtl="0" eaLnBrk="1" latinLnBrk="0" hangingPunct="1">
                            <a:defRPr sz="1800" kern="1200">
                              <a:solidFill>
                                <a:schemeClr val="dk1"/>
                              </a:solidFill>
                              <a:latin typeface="Calibri" panose="020F0502020204030204"/>
                              <a:ea typeface="微软雅黑"/>
                            </a:defRPr>
                          </a:lvl6pPr>
                          <a:lvl7pPr marL="2743200" algn="l" defTabSz="914400" rtl="0" eaLnBrk="1" latinLnBrk="0" hangingPunct="1">
                            <a:defRPr sz="1800" kern="1200">
                              <a:solidFill>
                                <a:schemeClr val="dk1"/>
                              </a:solidFill>
                              <a:latin typeface="Calibri" panose="020F0502020204030204"/>
                              <a:ea typeface="微软雅黑"/>
                            </a:defRPr>
                          </a:lvl7pPr>
                          <a:lvl8pPr marL="3200400" algn="l" defTabSz="914400" rtl="0" eaLnBrk="1" latinLnBrk="0" hangingPunct="1">
                            <a:defRPr sz="1800" kern="1200">
                              <a:solidFill>
                                <a:schemeClr val="dk1"/>
                              </a:solidFill>
                              <a:latin typeface="Calibri" panose="020F0502020204030204"/>
                              <a:ea typeface="微软雅黑"/>
                            </a:defRPr>
                          </a:lvl8pPr>
                          <a:lvl9pPr marL="3657600" algn="l" defTabSz="914400" rtl="0" eaLnBrk="1" latinLnBrk="0" hangingPunct="1">
                            <a:defRPr sz="1800" kern="1200">
                              <a:solidFill>
                                <a:schemeClr val="dk1"/>
                              </a:solidFill>
                              <a:latin typeface="Calibri" panose="020F0502020204030204"/>
                              <a:ea typeface="微软雅黑"/>
                            </a:defRPr>
                          </a:lvl9pPr>
                        </a:lstStyle>
                        <a:p>
                          <a:pPr marL="0" lvl="0" indent="0" algn="ctr" defTabSz="914400" rtl="0" eaLnBrk="1" latinLnBrk="0" hangingPunct="1">
                            <a:lnSpc>
                              <a:spcPct val="100000"/>
                            </a:lnSpc>
                            <a:spcBef>
                              <a:spcPts val="0"/>
                            </a:spcBef>
                            <a:spcAft>
                              <a:spcPts val="0"/>
                            </a:spcAft>
                            <a:buFont typeface="Wingdings" panose="05000000000000000000" pitchFamily="2" charset="2"/>
                            <a:buNone/>
                          </a:pPr>
                          <a:r>
                            <a:rPr lang="zh-TW" altLang="en-US" sz="1600" b="1"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工業區全區</a:t>
                          </a:r>
                          <a:endParaRPr lang="en-US" altLang="zh-TW" sz="1600" b="1"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0" lvl="0" indent="0" algn="ctr" defTabSz="914400" rtl="0" eaLnBrk="1" latinLnBrk="0" hangingPunct="1">
                            <a:lnSpc>
                              <a:spcPct val="100000"/>
                            </a:lnSpc>
                            <a:spcBef>
                              <a:spcPts val="0"/>
                            </a:spcBef>
                            <a:spcAft>
                              <a:spcPts val="0"/>
                            </a:spcAft>
                            <a:buFont typeface="Wingdings" panose="05000000000000000000" pitchFamily="2" charset="2"/>
                            <a:buNone/>
                          </a:pPr>
                          <a:r>
                            <a:rPr lang="zh-TW" altLang="en-US" sz="1600" b="1"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用水回收率</a:t>
                          </a:r>
                        </a:p>
                      </a:txBody>
                      <a:tcPr marL="28964" marR="28964"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tx1"/>
                              </a:solidFill>
                              <a:latin typeface="Arial"/>
                              <a:ea typeface="微软雅黑"/>
                            </a:defRPr>
                          </a:lvl1pPr>
                          <a:lvl2pPr marL="457200" algn="l" defTabSz="914400" rtl="0" eaLnBrk="1" latinLnBrk="0" hangingPunct="1">
                            <a:defRPr sz="1800" kern="1200">
                              <a:solidFill>
                                <a:schemeClr val="tx1"/>
                              </a:solidFill>
                              <a:latin typeface="Arial"/>
                              <a:ea typeface="微软雅黑"/>
                            </a:defRPr>
                          </a:lvl2pPr>
                          <a:lvl3pPr marL="914400" algn="l" defTabSz="914400" rtl="0" eaLnBrk="1" latinLnBrk="0" hangingPunct="1">
                            <a:defRPr sz="1800" kern="1200">
                              <a:solidFill>
                                <a:schemeClr val="tx1"/>
                              </a:solidFill>
                              <a:latin typeface="Arial"/>
                              <a:ea typeface="微软雅黑"/>
                            </a:defRPr>
                          </a:lvl3pPr>
                          <a:lvl4pPr marL="1371600" algn="l" defTabSz="914400" rtl="0" eaLnBrk="1" latinLnBrk="0" hangingPunct="1">
                            <a:defRPr sz="1800" kern="1200">
                              <a:solidFill>
                                <a:schemeClr val="tx1"/>
                              </a:solidFill>
                              <a:latin typeface="Arial"/>
                              <a:ea typeface="微软雅黑"/>
                            </a:defRPr>
                          </a:lvl4pPr>
                          <a:lvl5pPr marL="1828800" algn="l" defTabSz="914400" rtl="0" eaLnBrk="1" latinLnBrk="0" hangingPunct="1">
                            <a:defRPr sz="1800" kern="1200">
                              <a:solidFill>
                                <a:schemeClr val="tx1"/>
                              </a:solidFill>
                              <a:latin typeface="Arial"/>
                              <a:ea typeface="微软雅黑"/>
                            </a:defRPr>
                          </a:lvl5pPr>
                          <a:lvl6pPr marL="2286000" algn="l" defTabSz="914400" rtl="0" eaLnBrk="1" latinLnBrk="0" hangingPunct="1">
                            <a:defRPr sz="1800" kern="1200">
                              <a:solidFill>
                                <a:schemeClr val="tx1"/>
                              </a:solidFill>
                              <a:latin typeface="Arial"/>
                              <a:ea typeface="微软雅黑"/>
                            </a:defRPr>
                          </a:lvl6pPr>
                          <a:lvl7pPr marL="2743200" algn="l" defTabSz="914400" rtl="0" eaLnBrk="1" latinLnBrk="0" hangingPunct="1">
                            <a:defRPr sz="1800" kern="1200">
                              <a:solidFill>
                                <a:schemeClr val="tx1"/>
                              </a:solidFill>
                              <a:latin typeface="Arial"/>
                              <a:ea typeface="微软雅黑"/>
                            </a:defRPr>
                          </a:lvl7pPr>
                          <a:lvl8pPr marL="3200400" algn="l" defTabSz="914400" rtl="0" eaLnBrk="1" latinLnBrk="0" hangingPunct="1">
                            <a:defRPr sz="1800" kern="1200">
                              <a:solidFill>
                                <a:schemeClr val="tx1"/>
                              </a:solidFill>
                              <a:latin typeface="Arial"/>
                              <a:ea typeface="微软雅黑"/>
                            </a:defRPr>
                          </a:lvl8pPr>
                          <a:lvl9pPr marL="3657600" algn="l" defTabSz="914400" rtl="0" eaLnBrk="1" latinLnBrk="0" hangingPunct="1">
                            <a:defRPr sz="1800" kern="1200">
                              <a:solidFill>
                                <a:schemeClr val="tx1"/>
                              </a:solidFill>
                              <a:latin typeface="Arial"/>
                              <a:ea typeface="微软雅黑"/>
                            </a:defRPr>
                          </a:lvl9pPr>
                        </a:lstStyle>
                        <a:p>
                          <a:pPr marL="0" lvl="0" indent="0" algn="ctr">
                            <a:lnSpc>
                              <a:spcPct val="100000"/>
                            </a:lnSpc>
                            <a:spcBef>
                              <a:spcPts val="0"/>
                            </a:spcBef>
                            <a:spcAft>
                              <a:spcPts val="0"/>
                            </a:spcAft>
                            <a:buFont typeface="Wingdings" panose="05000000000000000000" pitchFamily="2" charset="2"/>
                            <a:buNone/>
                          </a:pPr>
                          <a14:m>
                            <m:oMath xmlns:m="http://schemas.openxmlformats.org/officeDocument/2006/math">
                              <m:f>
                                <m:fPr>
                                  <m:ctrlPr>
                                    <a:rPr lang="zh-TW" altLang="zh-TW" sz="1600" b="0" i="1" kern="100" smtClean="0">
                                      <a:solidFill>
                                        <a:srgbClr val="000000"/>
                                      </a:solidFill>
                                      <a:effectLst/>
                                      <a:latin typeface="Cambria Math" panose="02040503050406030204" pitchFamily="18" charset="0"/>
                                      <a:ea typeface="Microsoft YaHei" panose="020B0503020204020204" pitchFamily="34" charset="-122"/>
                                      <a:cs typeface="Times New Roman" panose="02020603050405020304" pitchFamily="18" charset="0"/>
                                    </a:rPr>
                                  </m:ctrlPr>
                                </m:fPr>
                                <m:num>
                                  <m:r>
                                    <a:rPr lang="zh-TW" altLang="en-US" sz="1600" b="0" i="0" kern="100" smtClean="0">
                                      <a:solidFill>
                                        <a:srgbClr val="000000"/>
                                      </a:solidFill>
                                      <a:effectLst/>
                                      <a:latin typeface="Cambria Math" panose="02040503050406030204" pitchFamily="18" charset="0"/>
                                      <a:ea typeface="Microsoft YaHei" panose="020B0503020204020204" pitchFamily="34" charset="-122"/>
                                      <a:cs typeface="Times New Roman" panose="02020603050405020304" pitchFamily="18" charset="0"/>
                                    </a:rPr>
                                    <m:t>回收再利用</m:t>
                                  </m:r>
                                  <m:r>
                                    <m:rPr>
                                      <m:nor/>
                                    </m:rPr>
                                    <a:rPr lang="zh-TW" altLang="zh-TW" sz="1600" b="0" i="0" kern="10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水量</m:t>
                                  </m:r>
                                </m:num>
                                <m:den>
                                  <m:r>
                                    <m:rPr>
                                      <m:nor/>
                                    </m:rPr>
                                    <a:rPr lang="zh-TW" altLang="zh-TW" sz="1600" b="0" i="0" kern="10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總</m:t>
                                  </m:r>
                                  <m:r>
                                    <m:rPr>
                                      <m:nor/>
                                    </m:rPr>
                                    <a:rPr lang="zh-TW" altLang="en-US" sz="1600" b="0" i="0" kern="10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用</m:t>
                                  </m:r>
                                  <m:r>
                                    <m:rPr>
                                      <m:nor/>
                                    </m:rPr>
                                    <a:rPr lang="zh-TW" altLang="zh-TW" sz="1600" b="0" i="0" kern="100">
                                      <a:solidFill>
                                        <a:srgbClr val="000000"/>
                                      </a:solidFill>
                                      <a:effectLst/>
                                      <a:latin typeface="Microsoft YaHei" panose="020B0503020204020204" pitchFamily="34" charset="-122"/>
                                      <a:ea typeface="Microsoft YaHei" panose="020B0503020204020204" pitchFamily="34" charset="-122"/>
                                      <a:cs typeface="Times New Roman" panose="02020603050405020304" pitchFamily="18" charset="0"/>
                                    </a:rPr>
                                    <m:t>水量</m:t>
                                  </m:r>
                                  <m:r>
                                    <a:rPr lang="en-US" altLang="zh-TW" sz="1600" b="0" i="1" kern="100">
                                      <a:solidFill>
                                        <a:srgbClr val="000000"/>
                                      </a:solidFill>
                                      <a:effectLst/>
                                      <a:latin typeface="Cambria Math" panose="02040503050406030204" pitchFamily="18" charset="0"/>
                                      <a:ea typeface="Microsoft YaHei" panose="020B0503020204020204" pitchFamily="34" charset="-122"/>
                                      <a:cs typeface="Times New Roman" panose="02020603050405020304" pitchFamily="18" charset="0"/>
                                    </a:rPr>
                                    <m:t>(</m:t>
                                  </m:r>
                                  <m:r>
                                    <a:rPr lang="zh-TW" altLang="en-US" sz="1600" b="0" i="1" kern="100">
                                      <a:solidFill>
                                        <a:srgbClr val="000000"/>
                                      </a:solidFill>
                                      <a:effectLst/>
                                      <a:latin typeface="Cambria Math" panose="02040503050406030204" pitchFamily="18" charset="0"/>
                                      <a:ea typeface="Microsoft YaHei" panose="020B0503020204020204" pitchFamily="34" charset="-122"/>
                                      <a:cs typeface="Times New Roman" panose="02020603050405020304" pitchFamily="18" charset="0"/>
                                    </a:rPr>
                                    <m:t>未採節水措施</m:t>
                                  </m:r>
                                  <m:r>
                                    <a:rPr lang="en-US" altLang="zh-TW" sz="1600" b="0" i="1" kern="100">
                                      <a:solidFill>
                                        <a:srgbClr val="000000"/>
                                      </a:solidFill>
                                      <a:effectLst/>
                                      <a:latin typeface="Cambria Math" panose="02040503050406030204" pitchFamily="18" charset="0"/>
                                      <a:ea typeface="Microsoft YaHei" panose="020B0503020204020204" pitchFamily="34" charset="-122"/>
                                      <a:cs typeface="Times New Roman" panose="02020603050405020304" pitchFamily="18" charset="0"/>
                                    </a:rPr>
                                    <m:t>)</m:t>
                                  </m:r>
                                </m:den>
                              </m:f>
                            </m:oMath>
                          </a14:m>
                          <a:r>
                            <a:rPr lang="en-US" alt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0" kern="100" dirty="0">
                              <a:effectLst/>
                              <a:latin typeface="微軟正黑體" panose="020B0604030504040204" pitchFamily="34" charset="-120"/>
                              <a:ea typeface="微軟正黑體" panose="020B0604030504040204" pitchFamily="34" charset="-120"/>
                              <a:cs typeface="Times New Roman" panose="02020603050405020304" pitchFamily="18" charset="0"/>
                            </a:rPr>
                            <a:t>以雲科工為例</a:t>
                          </a:r>
                          <a:r>
                            <a:rPr lang="en-US" alt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6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28964" marR="28964"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panose="020F0502020204030204"/>
                              <a:ea typeface="微软雅黑"/>
                            </a:defRPr>
                          </a:lvl1pPr>
                          <a:lvl2pPr marL="457200" algn="l" defTabSz="914400" rtl="0" eaLnBrk="1" latinLnBrk="0" hangingPunct="1">
                            <a:defRPr sz="1800" kern="1200">
                              <a:solidFill>
                                <a:schemeClr val="dk1"/>
                              </a:solidFill>
                              <a:latin typeface="Calibri" panose="020F0502020204030204"/>
                              <a:ea typeface="微软雅黑"/>
                            </a:defRPr>
                          </a:lvl2pPr>
                          <a:lvl3pPr marL="914400" algn="l" defTabSz="914400" rtl="0" eaLnBrk="1" latinLnBrk="0" hangingPunct="1">
                            <a:defRPr sz="1800" kern="1200">
                              <a:solidFill>
                                <a:schemeClr val="dk1"/>
                              </a:solidFill>
                              <a:latin typeface="Calibri" panose="020F0502020204030204"/>
                              <a:ea typeface="微软雅黑"/>
                            </a:defRPr>
                          </a:lvl3pPr>
                          <a:lvl4pPr marL="1371600" algn="l" defTabSz="914400" rtl="0" eaLnBrk="1" latinLnBrk="0" hangingPunct="1">
                            <a:defRPr sz="1800" kern="1200">
                              <a:solidFill>
                                <a:schemeClr val="dk1"/>
                              </a:solidFill>
                              <a:latin typeface="Calibri" panose="020F0502020204030204"/>
                              <a:ea typeface="微软雅黑"/>
                            </a:defRPr>
                          </a:lvl4pPr>
                          <a:lvl5pPr marL="1828800" algn="l" defTabSz="914400" rtl="0" eaLnBrk="1" latinLnBrk="0" hangingPunct="1">
                            <a:defRPr sz="1800" kern="1200">
                              <a:solidFill>
                                <a:schemeClr val="dk1"/>
                              </a:solidFill>
                              <a:latin typeface="Calibri" panose="020F0502020204030204"/>
                              <a:ea typeface="微软雅黑"/>
                            </a:defRPr>
                          </a:lvl5pPr>
                          <a:lvl6pPr marL="2286000" algn="l" defTabSz="914400" rtl="0" eaLnBrk="1" latinLnBrk="0" hangingPunct="1">
                            <a:defRPr sz="1800" kern="1200">
                              <a:solidFill>
                                <a:schemeClr val="dk1"/>
                              </a:solidFill>
                              <a:latin typeface="Calibri" panose="020F0502020204030204"/>
                              <a:ea typeface="微软雅黑"/>
                            </a:defRPr>
                          </a:lvl6pPr>
                          <a:lvl7pPr marL="2743200" algn="l" defTabSz="914400" rtl="0" eaLnBrk="1" latinLnBrk="0" hangingPunct="1">
                            <a:defRPr sz="1800" kern="1200">
                              <a:solidFill>
                                <a:schemeClr val="dk1"/>
                              </a:solidFill>
                              <a:latin typeface="Calibri" panose="020F0502020204030204"/>
                              <a:ea typeface="微软雅黑"/>
                            </a:defRPr>
                          </a:lvl7pPr>
                          <a:lvl8pPr marL="3200400" algn="l" defTabSz="914400" rtl="0" eaLnBrk="1" latinLnBrk="0" hangingPunct="1">
                            <a:defRPr sz="1800" kern="1200">
                              <a:solidFill>
                                <a:schemeClr val="dk1"/>
                              </a:solidFill>
                              <a:latin typeface="Calibri" panose="020F0502020204030204"/>
                              <a:ea typeface="微软雅黑"/>
                            </a:defRPr>
                          </a:lvl8pPr>
                          <a:lvl9pPr marL="3657600" algn="l" defTabSz="914400" rtl="0" eaLnBrk="1" latinLnBrk="0" hangingPunct="1">
                            <a:defRPr sz="1800" kern="1200">
                              <a:solidFill>
                                <a:schemeClr val="dk1"/>
                              </a:solidFill>
                              <a:latin typeface="Calibri" panose="020F0502020204030204"/>
                              <a:ea typeface="微软雅黑"/>
                            </a:defRPr>
                          </a:lvl9pPr>
                        </a:lstStyle>
                        <a:p>
                          <a:pPr marL="0" algn="l" defTabSz="914400" rtl="0" eaLnBrk="1" latinLnBrk="0" hangingPunct="1">
                            <a:lnSpc>
                              <a:spcPct val="100000"/>
                            </a:lnSpc>
                          </a:pPr>
                          <a:r>
                            <a:rPr lang="zh-TW" altLang="en-US" sz="1400" b="0" i="0" kern="100" dirty="0">
                              <a:solidFill>
                                <a:srgbClr val="0070C0"/>
                              </a:solidFill>
                              <a:effectLst/>
                              <a:latin typeface="Microsoft YaHei" panose="020B0503020204020204" pitchFamily="34" charset="-122"/>
                              <a:ea typeface="Microsoft YaHei" panose="020B0503020204020204" pitchFamily="34" charset="-122"/>
                              <a:cs typeface="Times New Roman" panose="02020603050405020304" pitchFamily="18" charset="0"/>
                            </a:rPr>
                            <a:t>無明確定義回收率計算公式</a:t>
                          </a:r>
                          <a:r>
                            <a:rPr lang="zh-TW" altLang="en-US"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，依照各環評書件審查通過內容公式為主，因此各案件之水回收率計算方式各有不同。</a:t>
                          </a: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827579489"/>
                      </a:ext>
                    </a:extLst>
                  </a:tr>
                </a:tbl>
              </a:graphicData>
            </a:graphic>
          </p:graphicFrame>
        </mc:Choice>
        <mc:Fallback xmlns="">
          <p:graphicFrame>
            <p:nvGraphicFramePr>
              <p:cNvPr id="4" name="表格 3">
                <a:extLst>
                  <a:ext uri="{FF2B5EF4-FFF2-40B4-BE49-F238E27FC236}">
                    <a16:creationId xmlns:a16="http://schemas.microsoft.com/office/drawing/2014/main" id="{6D8DCAC7-9F9D-A8AE-7601-7E02F0637D81}"/>
                  </a:ext>
                </a:extLst>
              </p:cNvPr>
              <p:cNvGraphicFramePr>
                <a:graphicFrameLocks noGrp="1"/>
              </p:cNvGraphicFramePr>
              <p:nvPr>
                <p:extLst>
                  <p:ext uri="{D42A27DB-BD31-4B8C-83A1-F6EECF244321}">
                    <p14:modId xmlns:p14="http://schemas.microsoft.com/office/powerpoint/2010/main" val="4003789453"/>
                  </p:ext>
                </p:extLst>
              </p:nvPr>
            </p:nvGraphicFramePr>
            <p:xfrm>
              <a:off x="113415" y="1751018"/>
              <a:ext cx="11965171" cy="4615704"/>
            </p:xfrm>
            <a:graphic>
              <a:graphicData uri="http://schemas.openxmlformats.org/drawingml/2006/table">
                <a:tbl>
                  <a:tblPr firstRow="1" firstCol="1" bandRow="1"/>
                  <a:tblGrid>
                    <a:gridCol w="1454129">
                      <a:extLst>
                        <a:ext uri="{9D8B030D-6E8A-4147-A177-3AD203B41FA5}">
                          <a16:colId xmlns:a16="http://schemas.microsoft.com/office/drawing/2014/main" val="1597443499"/>
                        </a:ext>
                      </a:extLst>
                    </a:gridCol>
                    <a:gridCol w="1262742">
                      <a:extLst>
                        <a:ext uri="{9D8B030D-6E8A-4147-A177-3AD203B41FA5}">
                          <a16:colId xmlns:a16="http://schemas.microsoft.com/office/drawing/2014/main" val="359082322"/>
                        </a:ext>
                      </a:extLst>
                    </a:gridCol>
                    <a:gridCol w="6008914">
                      <a:extLst>
                        <a:ext uri="{9D8B030D-6E8A-4147-A177-3AD203B41FA5}">
                          <a16:colId xmlns:a16="http://schemas.microsoft.com/office/drawing/2014/main" val="277609460"/>
                        </a:ext>
                      </a:extLst>
                    </a:gridCol>
                    <a:gridCol w="3239386">
                      <a:extLst>
                        <a:ext uri="{9D8B030D-6E8A-4147-A177-3AD203B41FA5}">
                          <a16:colId xmlns:a16="http://schemas.microsoft.com/office/drawing/2014/main" val="2662826872"/>
                        </a:ext>
                      </a:extLst>
                    </a:gridCol>
                  </a:tblGrid>
                  <a:tr h="353447">
                    <a:tc>
                      <a:txBody>
                        <a:bodyPr/>
                        <a:lstStyle>
                          <a:lvl1pPr marL="0" algn="l" defTabSz="914400" rtl="0" eaLnBrk="1" latinLnBrk="0" hangingPunct="1">
                            <a:defRPr sz="1800" b="1" kern="1200">
                              <a:solidFill>
                                <a:schemeClr val="lt1"/>
                              </a:solidFill>
                              <a:latin typeface="Calibri" panose="020F0502020204030204"/>
                              <a:ea typeface="微软雅黑"/>
                            </a:defRPr>
                          </a:lvl1pPr>
                          <a:lvl2pPr marL="457200" algn="l" defTabSz="914400" rtl="0" eaLnBrk="1" latinLnBrk="0" hangingPunct="1">
                            <a:defRPr sz="1800" b="1" kern="1200">
                              <a:solidFill>
                                <a:schemeClr val="lt1"/>
                              </a:solidFill>
                              <a:latin typeface="Calibri" panose="020F0502020204030204"/>
                              <a:ea typeface="微软雅黑"/>
                            </a:defRPr>
                          </a:lvl2pPr>
                          <a:lvl3pPr marL="914400" algn="l" defTabSz="914400" rtl="0" eaLnBrk="1" latinLnBrk="0" hangingPunct="1">
                            <a:defRPr sz="1800" b="1" kern="1200">
                              <a:solidFill>
                                <a:schemeClr val="lt1"/>
                              </a:solidFill>
                              <a:latin typeface="Calibri" panose="020F0502020204030204"/>
                              <a:ea typeface="微软雅黑"/>
                            </a:defRPr>
                          </a:lvl3pPr>
                          <a:lvl4pPr marL="1371600" algn="l" defTabSz="914400" rtl="0" eaLnBrk="1" latinLnBrk="0" hangingPunct="1">
                            <a:defRPr sz="1800" b="1" kern="1200">
                              <a:solidFill>
                                <a:schemeClr val="lt1"/>
                              </a:solidFill>
                              <a:latin typeface="Calibri" panose="020F0502020204030204"/>
                              <a:ea typeface="微软雅黑"/>
                            </a:defRPr>
                          </a:lvl4pPr>
                          <a:lvl5pPr marL="1828800" algn="l" defTabSz="914400" rtl="0" eaLnBrk="1" latinLnBrk="0" hangingPunct="1">
                            <a:defRPr sz="1800" b="1" kern="1200">
                              <a:solidFill>
                                <a:schemeClr val="lt1"/>
                              </a:solidFill>
                              <a:latin typeface="Calibri" panose="020F0502020204030204"/>
                              <a:ea typeface="微软雅黑"/>
                            </a:defRPr>
                          </a:lvl5pPr>
                          <a:lvl6pPr marL="2286000" algn="l" defTabSz="914400" rtl="0" eaLnBrk="1" latinLnBrk="0" hangingPunct="1">
                            <a:defRPr sz="1800" b="1" kern="1200">
                              <a:solidFill>
                                <a:schemeClr val="lt1"/>
                              </a:solidFill>
                              <a:latin typeface="Calibri" panose="020F0502020204030204"/>
                              <a:ea typeface="微软雅黑"/>
                            </a:defRPr>
                          </a:lvl6pPr>
                          <a:lvl7pPr marL="2743200" algn="l" defTabSz="914400" rtl="0" eaLnBrk="1" latinLnBrk="0" hangingPunct="1">
                            <a:defRPr sz="1800" b="1" kern="1200">
                              <a:solidFill>
                                <a:schemeClr val="lt1"/>
                              </a:solidFill>
                              <a:latin typeface="Calibri" panose="020F0502020204030204"/>
                              <a:ea typeface="微软雅黑"/>
                            </a:defRPr>
                          </a:lvl7pPr>
                          <a:lvl8pPr marL="3200400" algn="l" defTabSz="914400" rtl="0" eaLnBrk="1" latinLnBrk="0" hangingPunct="1">
                            <a:defRPr sz="1800" b="1" kern="1200">
                              <a:solidFill>
                                <a:schemeClr val="lt1"/>
                              </a:solidFill>
                              <a:latin typeface="Calibri" panose="020F0502020204030204"/>
                              <a:ea typeface="微软雅黑"/>
                            </a:defRPr>
                          </a:lvl8pPr>
                          <a:lvl9pPr marL="3657600" algn="l" defTabSz="914400" rtl="0" eaLnBrk="1" latinLnBrk="0" hangingPunct="1">
                            <a:defRPr sz="1800" b="1" kern="1200">
                              <a:solidFill>
                                <a:schemeClr val="lt1"/>
                              </a:solidFill>
                              <a:latin typeface="Calibri" panose="020F0502020204030204"/>
                              <a:ea typeface="微软雅黑"/>
                            </a:defRPr>
                          </a:lvl9pPr>
                        </a:lstStyle>
                        <a:p>
                          <a:pPr algn="ctr">
                            <a:lnSpc>
                              <a:spcPct val="100000"/>
                            </a:lnSpc>
                          </a:pPr>
                          <a:r>
                            <a:rPr lang="zh-TW" altLang="en-US" sz="1600" b="1" i="0" kern="10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單位</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panose="020F0502020204030204"/>
                              <a:ea typeface="微软雅黑"/>
                            </a:defRPr>
                          </a:lvl1pPr>
                          <a:lvl2pPr marL="457200" algn="l" defTabSz="914400" rtl="0" eaLnBrk="1" latinLnBrk="0" hangingPunct="1">
                            <a:defRPr sz="1800" b="1" kern="1200">
                              <a:solidFill>
                                <a:schemeClr val="lt1"/>
                              </a:solidFill>
                              <a:latin typeface="Calibri" panose="020F0502020204030204"/>
                              <a:ea typeface="微软雅黑"/>
                            </a:defRPr>
                          </a:lvl2pPr>
                          <a:lvl3pPr marL="914400" algn="l" defTabSz="914400" rtl="0" eaLnBrk="1" latinLnBrk="0" hangingPunct="1">
                            <a:defRPr sz="1800" b="1" kern="1200">
                              <a:solidFill>
                                <a:schemeClr val="lt1"/>
                              </a:solidFill>
                              <a:latin typeface="Calibri" panose="020F0502020204030204"/>
                              <a:ea typeface="微软雅黑"/>
                            </a:defRPr>
                          </a:lvl3pPr>
                          <a:lvl4pPr marL="1371600" algn="l" defTabSz="914400" rtl="0" eaLnBrk="1" latinLnBrk="0" hangingPunct="1">
                            <a:defRPr sz="1800" b="1" kern="1200">
                              <a:solidFill>
                                <a:schemeClr val="lt1"/>
                              </a:solidFill>
                              <a:latin typeface="Calibri" panose="020F0502020204030204"/>
                              <a:ea typeface="微软雅黑"/>
                            </a:defRPr>
                          </a:lvl4pPr>
                          <a:lvl5pPr marL="1828800" algn="l" defTabSz="914400" rtl="0" eaLnBrk="1" latinLnBrk="0" hangingPunct="1">
                            <a:defRPr sz="1800" b="1" kern="1200">
                              <a:solidFill>
                                <a:schemeClr val="lt1"/>
                              </a:solidFill>
                              <a:latin typeface="Calibri" panose="020F0502020204030204"/>
                              <a:ea typeface="微软雅黑"/>
                            </a:defRPr>
                          </a:lvl5pPr>
                          <a:lvl6pPr marL="2286000" algn="l" defTabSz="914400" rtl="0" eaLnBrk="1" latinLnBrk="0" hangingPunct="1">
                            <a:defRPr sz="1800" b="1" kern="1200">
                              <a:solidFill>
                                <a:schemeClr val="lt1"/>
                              </a:solidFill>
                              <a:latin typeface="Calibri" panose="020F0502020204030204"/>
                              <a:ea typeface="微软雅黑"/>
                            </a:defRPr>
                          </a:lvl6pPr>
                          <a:lvl7pPr marL="2743200" algn="l" defTabSz="914400" rtl="0" eaLnBrk="1" latinLnBrk="0" hangingPunct="1">
                            <a:defRPr sz="1800" b="1" kern="1200">
                              <a:solidFill>
                                <a:schemeClr val="lt1"/>
                              </a:solidFill>
                              <a:latin typeface="Calibri" panose="020F0502020204030204"/>
                              <a:ea typeface="微软雅黑"/>
                            </a:defRPr>
                          </a:lvl7pPr>
                          <a:lvl8pPr marL="3200400" algn="l" defTabSz="914400" rtl="0" eaLnBrk="1" latinLnBrk="0" hangingPunct="1">
                            <a:defRPr sz="1800" b="1" kern="1200">
                              <a:solidFill>
                                <a:schemeClr val="lt1"/>
                              </a:solidFill>
                              <a:latin typeface="Calibri" panose="020F0502020204030204"/>
                              <a:ea typeface="微软雅黑"/>
                            </a:defRPr>
                          </a:lvl8pPr>
                          <a:lvl9pPr marL="3657600" algn="l" defTabSz="914400" rtl="0" eaLnBrk="1" latinLnBrk="0" hangingPunct="1">
                            <a:defRPr sz="1800" b="1" kern="1200">
                              <a:solidFill>
                                <a:schemeClr val="lt1"/>
                              </a:solidFill>
                              <a:latin typeface="Calibri" panose="020F0502020204030204"/>
                              <a:ea typeface="微软雅黑"/>
                            </a:defRPr>
                          </a:lvl9pPr>
                        </a:lstStyle>
                        <a:p>
                          <a:pPr marL="0" algn="ctr" defTabSz="914400" rtl="0" eaLnBrk="1" latinLnBrk="0" hangingPunct="1">
                            <a:lnSpc>
                              <a:spcPct val="100000"/>
                            </a:lnSpc>
                          </a:pPr>
                          <a:r>
                            <a:rPr lang="zh-TW" altLang="en-US" sz="1600" b="1" i="0" kern="10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水回收率</a:t>
                          </a:r>
                        </a:p>
                      </a:txBody>
                      <a:tcPr marL="28964" marR="28964"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tx1"/>
                              </a:solidFill>
                              <a:latin typeface="Arial"/>
                              <a:ea typeface="微软雅黑"/>
                            </a:defRPr>
                          </a:lvl1pPr>
                          <a:lvl2pPr marL="457200" algn="l" defTabSz="914400" rtl="0" eaLnBrk="1" latinLnBrk="0" hangingPunct="1">
                            <a:defRPr sz="1800" kern="1200">
                              <a:solidFill>
                                <a:schemeClr val="tx1"/>
                              </a:solidFill>
                              <a:latin typeface="Arial"/>
                              <a:ea typeface="微软雅黑"/>
                            </a:defRPr>
                          </a:lvl2pPr>
                          <a:lvl3pPr marL="914400" algn="l" defTabSz="914400" rtl="0" eaLnBrk="1" latinLnBrk="0" hangingPunct="1">
                            <a:defRPr sz="1800" kern="1200">
                              <a:solidFill>
                                <a:schemeClr val="tx1"/>
                              </a:solidFill>
                              <a:latin typeface="Arial"/>
                              <a:ea typeface="微软雅黑"/>
                            </a:defRPr>
                          </a:lvl3pPr>
                          <a:lvl4pPr marL="1371600" algn="l" defTabSz="914400" rtl="0" eaLnBrk="1" latinLnBrk="0" hangingPunct="1">
                            <a:defRPr sz="1800" kern="1200">
                              <a:solidFill>
                                <a:schemeClr val="tx1"/>
                              </a:solidFill>
                              <a:latin typeface="Arial"/>
                              <a:ea typeface="微软雅黑"/>
                            </a:defRPr>
                          </a:lvl4pPr>
                          <a:lvl5pPr marL="1828800" algn="l" defTabSz="914400" rtl="0" eaLnBrk="1" latinLnBrk="0" hangingPunct="1">
                            <a:defRPr sz="1800" kern="1200">
                              <a:solidFill>
                                <a:schemeClr val="tx1"/>
                              </a:solidFill>
                              <a:latin typeface="Arial"/>
                              <a:ea typeface="微软雅黑"/>
                            </a:defRPr>
                          </a:lvl5pPr>
                          <a:lvl6pPr marL="2286000" algn="l" defTabSz="914400" rtl="0" eaLnBrk="1" latinLnBrk="0" hangingPunct="1">
                            <a:defRPr sz="1800" kern="1200">
                              <a:solidFill>
                                <a:schemeClr val="tx1"/>
                              </a:solidFill>
                              <a:latin typeface="Arial"/>
                              <a:ea typeface="微软雅黑"/>
                            </a:defRPr>
                          </a:lvl6pPr>
                          <a:lvl7pPr marL="2743200" algn="l" defTabSz="914400" rtl="0" eaLnBrk="1" latinLnBrk="0" hangingPunct="1">
                            <a:defRPr sz="1800" kern="1200">
                              <a:solidFill>
                                <a:schemeClr val="tx1"/>
                              </a:solidFill>
                              <a:latin typeface="Arial"/>
                              <a:ea typeface="微软雅黑"/>
                            </a:defRPr>
                          </a:lvl7pPr>
                          <a:lvl8pPr marL="3200400" algn="l" defTabSz="914400" rtl="0" eaLnBrk="1" latinLnBrk="0" hangingPunct="1">
                            <a:defRPr sz="1800" kern="1200">
                              <a:solidFill>
                                <a:schemeClr val="tx1"/>
                              </a:solidFill>
                              <a:latin typeface="Arial"/>
                              <a:ea typeface="微软雅黑"/>
                            </a:defRPr>
                          </a:lvl8pPr>
                          <a:lvl9pPr marL="3657600" algn="l" defTabSz="914400" rtl="0" eaLnBrk="1" latinLnBrk="0" hangingPunct="1">
                            <a:defRPr sz="1800" kern="1200">
                              <a:solidFill>
                                <a:schemeClr val="tx1"/>
                              </a:solidFill>
                              <a:latin typeface="Arial"/>
                              <a:ea typeface="微软雅黑"/>
                            </a:defRPr>
                          </a:lvl9pPr>
                        </a:lstStyle>
                        <a:p>
                          <a:pPr marL="0" algn="ctr" defTabSz="914400" rtl="0" eaLnBrk="1" latinLnBrk="0" hangingPunct="1">
                            <a:lnSpc>
                              <a:spcPct val="100000"/>
                            </a:lnSpc>
                          </a:pPr>
                          <a:r>
                            <a:rPr lang="zh-TW" altLang="en-US" sz="1600" b="1" i="0" kern="10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計算公式</a:t>
                          </a:r>
                        </a:p>
                      </a:txBody>
                      <a:tcPr marL="28964" marR="28964"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panose="020F0502020204030204"/>
                              <a:ea typeface="微软雅黑"/>
                            </a:defRPr>
                          </a:lvl1pPr>
                          <a:lvl2pPr marL="457200" algn="l" defTabSz="914400" rtl="0" eaLnBrk="1" latinLnBrk="0" hangingPunct="1">
                            <a:defRPr sz="1800" b="1" kern="1200">
                              <a:solidFill>
                                <a:schemeClr val="lt1"/>
                              </a:solidFill>
                              <a:latin typeface="Calibri" panose="020F0502020204030204"/>
                              <a:ea typeface="微软雅黑"/>
                            </a:defRPr>
                          </a:lvl2pPr>
                          <a:lvl3pPr marL="914400" algn="l" defTabSz="914400" rtl="0" eaLnBrk="1" latinLnBrk="0" hangingPunct="1">
                            <a:defRPr sz="1800" b="1" kern="1200">
                              <a:solidFill>
                                <a:schemeClr val="lt1"/>
                              </a:solidFill>
                              <a:latin typeface="Calibri" panose="020F0502020204030204"/>
                              <a:ea typeface="微软雅黑"/>
                            </a:defRPr>
                          </a:lvl3pPr>
                          <a:lvl4pPr marL="1371600" algn="l" defTabSz="914400" rtl="0" eaLnBrk="1" latinLnBrk="0" hangingPunct="1">
                            <a:defRPr sz="1800" b="1" kern="1200">
                              <a:solidFill>
                                <a:schemeClr val="lt1"/>
                              </a:solidFill>
                              <a:latin typeface="Calibri" panose="020F0502020204030204"/>
                              <a:ea typeface="微软雅黑"/>
                            </a:defRPr>
                          </a:lvl4pPr>
                          <a:lvl5pPr marL="1828800" algn="l" defTabSz="914400" rtl="0" eaLnBrk="1" latinLnBrk="0" hangingPunct="1">
                            <a:defRPr sz="1800" b="1" kern="1200">
                              <a:solidFill>
                                <a:schemeClr val="lt1"/>
                              </a:solidFill>
                              <a:latin typeface="Calibri" panose="020F0502020204030204"/>
                              <a:ea typeface="微软雅黑"/>
                            </a:defRPr>
                          </a:lvl5pPr>
                          <a:lvl6pPr marL="2286000" algn="l" defTabSz="914400" rtl="0" eaLnBrk="1" latinLnBrk="0" hangingPunct="1">
                            <a:defRPr sz="1800" b="1" kern="1200">
                              <a:solidFill>
                                <a:schemeClr val="lt1"/>
                              </a:solidFill>
                              <a:latin typeface="Calibri" panose="020F0502020204030204"/>
                              <a:ea typeface="微软雅黑"/>
                            </a:defRPr>
                          </a:lvl6pPr>
                          <a:lvl7pPr marL="2743200" algn="l" defTabSz="914400" rtl="0" eaLnBrk="1" latinLnBrk="0" hangingPunct="1">
                            <a:defRPr sz="1800" b="1" kern="1200">
                              <a:solidFill>
                                <a:schemeClr val="lt1"/>
                              </a:solidFill>
                              <a:latin typeface="Calibri" panose="020F0502020204030204"/>
                              <a:ea typeface="微软雅黑"/>
                            </a:defRPr>
                          </a:lvl7pPr>
                          <a:lvl8pPr marL="3200400" algn="l" defTabSz="914400" rtl="0" eaLnBrk="1" latinLnBrk="0" hangingPunct="1">
                            <a:defRPr sz="1800" b="1" kern="1200">
                              <a:solidFill>
                                <a:schemeClr val="lt1"/>
                              </a:solidFill>
                              <a:latin typeface="Calibri" panose="020F0502020204030204"/>
                              <a:ea typeface="微软雅黑"/>
                            </a:defRPr>
                          </a:lvl8pPr>
                          <a:lvl9pPr marL="3657600" algn="l" defTabSz="914400" rtl="0" eaLnBrk="1" latinLnBrk="0" hangingPunct="1">
                            <a:defRPr sz="1800" b="1" kern="1200">
                              <a:solidFill>
                                <a:schemeClr val="lt1"/>
                              </a:solidFill>
                              <a:latin typeface="Calibri" panose="020F0502020204030204"/>
                              <a:ea typeface="微软雅黑"/>
                            </a:defRPr>
                          </a:lvl9pPr>
                        </a:lstStyle>
                        <a:p>
                          <a:pPr marL="0" algn="ctr" defTabSz="914400" rtl="0" eaLnBrk="1" latinLnBrk="0" hangingPunct="1">
                            <a:lnSpc>
                              <a:spcPct val="100000"/>
                            </a:lnSpc>
                          </a:pPr>
                          <a:r>
                            <a:rPr lang="zh-TW" altLang="en-US" sz="1600" b="1" i="0" kern="10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備註</a:t>
                          </a:r>
                          <a:endParaRPr lang="zh-TW" altLang="zh-TW" sz="1600" b="1" i="0" kern="10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28964" marR="28964"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3020677345"/>
                      </a:ext>
                    </a:extLst>
                  </a:tr>
                  <a:tr h="776311">
                    <a:tc rowSpan="2">
                      <a:txBody>
                        <a:bodyPr/>
                        <a:lstStyle>
                          <a:lvl1pPr marL="0" algn="l" defTabSz="914400" rtl="0" eaLnBrk="1" latinLnBrk="0" hangingPunct="1">
                            <a:defRPr sz="1800" b="1" kern="1200">
                              <a:solidFill>
                                <a:schemeClr val="lt1"/>
                              </a:solidFill>
                              <a:latin typeface="Calibri" panose="020F0502020204030204"/>
                              <a:ea typeface="微软雅黑"/>
                            </a:defRPr>
                          </a:lvl1pPr>
                          <a:lvl2pPr marL="457200" algn="l" defTabSz="914400" rtl="0" eaLnBrk="1" latinLnBrk="0" hangingPunct="1">
                            <a:defRPr sz="1800" b="1" kern="1200">
                              <a:solidFill>
                                <a:schemeClr val="lt1"/>
                              </a:solidFill>
                              <a:latin typeface="Calibri" panose="020F0502020204030204"/>
                              <a:ea typeface="微软雅黑"/>
                            </a:defRPr>
                          </a:lvl2pPr>
                          <a:lvl3pPr marL="914400" algn="l" defTabSz="914400" rtl="0" eaLnBrk="1" latinLnBrk="0" hangingPunct="1">
                            <a:defRPr sz="1800" b="1" kern="1200">
                              <a:solidFill>
                                <a:schemeClr val="lt1"/>
                              </a:solidFill>
                              <a:latin typeface="Calibri" panose="020F0502020204030204"/>
                              <a:ea typeface="微软雅黑"/>
                            </a:defRPr>
                          </a:lvl3pPr>
                          <a:lvl4pPr marL="1371600" algn="l" defTabSz="914400" rtl="0" eaLnBrk="1" latinLnBrk="0" hangingPunct="1">
                            <a:defRPr sz="1800" b="1" kern="1200">
                              <a:solidFill>
                                <a:schemeClr val="lt1"/>
                              </a:solidFill>
                              <a:latin typeface="Calibri" panose="020F0502020204030204"/>
                              <a:ea typeface="微软雅黑"/>
                            </a:defRPr>
                          </a:lvl4pPr>
                          <a:lvl5pPr marL="1828800" algn="l" defTabSz="914400" rtl="0" eaLnBrk="1" latinLnBrk="0" hangingPunct="1">
                            <a:defRPr sz="1800" b="1" kern="1200">
                              <a:solidFill>
                                <a:schemeClr val="lt1"/>
                              </a:solidFill>
                              <a:latin typeface="Calibri" panose="020F0502020204030204"/>
                              <a:ea typeface="微软雅黑"/>
                            </a:defRPr>
                          </a:lvl5pPr>
                          <a:lvl6pPr marL="2286000" algn="l" defTabSz="914400" rtl="0" eaLnBrk="1" latinLnBrk="0" hangingPunct="1">
                            <a:defRPr sz="1800" b="1" kern="1200">
                              <a:solidFill>
                                <a:schemeClr val="lt1"/>
                              </a:solidFill>
                              <a:latin typeface="Calibri" panose="020F0502020204030204"/>
                              <a:ea typeface="微软雅黑"/>
                            </a:defRPr>
                          </a:lvl6pPr>
                          <a:lvl7pPr marL="2743200" algn="l" defTabSz="914400" rtl="0" eaLnBrk="1" latinLnBrk="0" hangingPunct="1">
                            <a:defRPr sz="1800" b="1" kern="1200">
                              <a:solidFill>
                                <a:schemeClr val="lt1"/>
                              </a:solidFill>
                              <a:latin typeface="Calibri" panose="020F0502020204030204"/>
                              <a:ea typeface="微软雅黑"/>
                            </a:defRPr>
                          </a:lvl7pPr>
                          <a:lvl8pPr marL="3200400" algn="l" defTabSz="914400" rtl="0" eaLnBrk="1" latinLnBrk="0" hangingPunct="1">
                            <a:defRPr sz="1800" b="1" kern="1200">
                              <a:solidFill>
                                <a:schemeClr val="lt1"/>
                              </a:solidFill>
                              <a:latin typeface="Calibri" panose="020F0502020204030204"/>
                              <a:ea typeface="微软雅黑"/>
                            </a:defRPr>
                          </a:lvl8pPr>
                          <a:lvl9pPr marL="3657600" algn="l" defTabSz="914400" rtl="0" eaLnBrk="1" latinLnBrk="0" hangingPunct="1">
                            <a:defRPr sz="1800" b="1" kern="1200">
                              <a:solidFill>
                                <a:schemeClr val="lt1"/>
                              </a:solidFill>
                              <a:latin typeface="Calibri" panose="020F0502020204030204"/>
                              <a:ea typeface="微软雅黑"/>
                            </a:defRPr>
                          </a:lvl9pPr>
                        </a:lstStyle>
                        <a:p>
                          <a:pPr algn="ctr">
                            <a:lnSpc>
                              <a:spcPct val="100000"/>
                            </a:lnSpc>
                          </a:pPr>
                          <a:r>
                            <a:rPr lang="zh-TW" altLang="en-US" sz="1600" b="0" i="0" kern="10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經濟部水利署</a:t>
                          </a:r>
                        </a:p>
                        <a:p>
                          <a:pPr algn="ctr">
                            <a:lnSpc>
                              <a:spcPct val="100000"/>
                            </a:lnSpc>
                          </a:pPr>
                          <a:r>
                            <a:rPr lang="zh-TW" altLang="en-US" sz="1600" b="0" i="0" kern="10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經濟部工業局</a:t>
                          </a:r>
                        </a:p>
                      </a:txBody>
                      <a:tcPr marL="28964" marR="28964"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panose="020F0502020204030204"/>
                              <a:ea typeface="微软雅黑"/>
                            </a:defRPr>
                          </a:lvl1pPr>
                          <a:lvl2pPr marL="457200" algn="l" defTabSz="914400" rtl="0" eaLnBrk="1" latinLnBrk="0" hangingPunct="1">
                            <a:defRPr sz="1800" kern="1200">
                              <a:solidFill>
                                <a:schemeClr val="dk1"/>
                              </a:solidFill>
                              <a:latin typeface="Calibri" panose="020F0502020204030204"/>
                              <a:ea typeface="微软雅黑"/>
                            </a:defRPr>
                          </a:lvl2pPr>
                          <a:lvl3pPr marL="914400" algn="l" defTabSz="914400" rtl="0" eaLnBrk="1" latinLnBrk="0" hangingPunct="1">
                            <a:defRPr sz="1800" kern="1200">
                              <a:solidFill>
                                <a:schemeClr val="dk1"/>
                              </a:solidFill>
                              <a:latin typeface="Calibri" panose="020F0502020204030204"/>
                              <a:ea typeface="微软雅黑"/>
                            </a:defRPr>
                          </a:lvl3pPr>
                          <a:lvl4pPr marL="1371600" algn="l" defTabSz="914400" rtl="0" eaLnBrk="1" latinLnBrk="0" hangingPunct="1">
                            <a:defRPr sz="1800" kern="1200">
                              <a:solidFill>
                                <a:schemeClr val="dk1"/>
                              </a:solidFill>
                              <a:latin typeface="Calibri" panose="020F0502020204030204"/>
                              <a:ea typeface="微软雅黑"/>
                            </a:defRPr>
                          </a:lvl4pPr>
                          <a:lvl5pPr marL="1828800" algn="l" defTabSz="914400" rtl="0" eaLnBrk="1" latinLnBrk="0" hangingPunct="1">
                            <a:defRPr sz="1800" kern="1200">
                              <a:solidFill>
                                <a:schemeClr val="dk1"/>
                              </a:solidFill>
                              <a:latin typeface="Calibri" panose="020F0502020204030204"/>
                              <a:ea typeface="微软雅黑"/>
                            </a:defRPr>
                          </a:lvl5pPr>
                          <a:lvl6pPr marL="2286000" algn="l" defTabSz="914400" rtl="0" eaLnBrk="1" latinLnBrk="0" hangingPunct="1">
                            <a:defRPr sz="1800" kern="1200">
                              <a:solidFill>
                                <a:schemeClr val="dk1"/>
                              </a:solidFill>
                              <a:latin typeface="Calibri" panose="020F0502020204030204"/>
                              <a:ea typeface="微软雅黑"/>
                            </a:defRPr>
                          </a:lvl6pPr>
                          <a:lvl7pPr marL="2743200" algn="l" defTabSz="914400" rtl="0" eaLnBrk="1" latinLnBrk="0" hangingPunct="1">
                            <a:defRPr sz="1800" kern="1200">
                              <a:solidFill>
                                <a:schemeClr val="dk1"/>
                              </a:solidFill>
                              <a:latin typeface="Calibri" panose="020F0502020204030204"/>
                              <a:ea typeface="微软雅黑"/>
                            </a:defRPr>
                          </a:lvl7pPr>
                          <a:lvl8pPr marL="3200400" algn="l" defTabSz="914400" rtl="0" eaLnBrk="1" latinLnBrk="0" hangingPunct="1">
                            <a:defRPr sz="1800" kern="1200">
                              <a:solidFill>
                                <a:schemeClr val="dk1"/>
                              </a:solidFill>
                              <a:latin typeface="Calibri" panose="020F0502020204030204"/>
                              <a:ea typeface="微软雅黑"/>
                            </a:defRPr>
                          </a:lvl8pPr>
                          <a:lvl9pPr marL="3657600" algn="l" defTabSz="914400" rtl="0" eaLnBrk="1" latinLnBrk="0" hangingPunct="1">
                            <a:defRPr sz="1800" kern="1200">
                              <a:solidFill>
                                <a:schemeClr val="dk1"/>
                              </a:solidFill>
                              <a:latin typeface="Calibri" panose="020F0502020204030204"/>
                              <a:ea typeface="微软雅黑"/>
                            </a:defRPr>
                          </a:lvl9pPr>
                        </a:lstStyle>
                        <a:p>
                          <a:pPr marL="0" lvl="0" indent="0" algn="ctr">
                            <a:lnSpc>
                              <a:spcPct val="100000"/>
                            </a:lnSpc>
                            <a:buFont typeface="Wingdings" panose="05000000000000000000" pitchFamily="2" charset="2"/>
                            <a:buNone/>
                          </a:pPr>
                          <a:r>
                            <a:rPr lang="en-US" altLang="zh-TW" sz="2000" b="1" kern="100" dirty="0">
                              <a:effectLst/>
                              <a:latin typeface="Times New Roman" panose="02020603050405020304" pitchFamily="18" charset="0"/>
                              <a:ea typeface="微軟正黑體" panose="020B0604030504040204" pitchFamily="34" charset="-120"/>
                              <a:cs typeface="Times New Roman" panose="02020603050405020304" pitchFamily="18" charset="0"/>
                            </a:rPr>
                            <a:t>R1</a:t>
                          </a:r>
                          <a:endParaRPr lang="zh-TW" sz="2000" b="1"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28964" marR="28964"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zh-TW"/>
                        </a:p>
                      </a:txBody>
                      <a:tcPr marL="28964" marR="28964"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blipFill>
                          <a:blip r:embed="rId2"/>
                          <a:stretch>
                            <a:fillRect l="-45335" t="-46094" r="-54361" b="-455469"/>
                          </a:stretch>
                        </a:blipFill>
                      </a:tcPr>
                    </a:tc>
                    <a:tc>
                      <a:txBody>
                        <a:bodyPr/>
                        <a:lstStyle>
                          <a:lvl1pPr marL="0" algn="l" defTabSz="914400" rtl="0" eaLnBrk="1" latinLnBrk="0" hangingPunct="1">
                            <a:defRPr sz="1800" kern="1200">
                              <a:solidFill>
                                <a:schemeClr val="dk1"/>
                              </a:solidFill>
                              <a:latin typeface="Calibri" panose="020F0502020204030204"/>
                              <a:ea typeface="微软雅黑"/>
                            </a:defRPr>
                          </a:lvl1pPr>
                          <a:lvl2pPr marL="457200" algn="l" defTabSz="914400" rtl="0" eaLnBrk="1" latinLnBrk="0" hangingPunct="1">
                            <a:defRPr sz="1800" kern="1200">
                              <a:solidFill>
                                <a:schemeClr val="dk1"/>
                              </a:solidFill>
                              <a:latin typeface="Calibri" panose="020F0502020204030204"/>
                              <a:ea typeface="微软雅黑"/>
                            </a:defRPr>
                          </a:lvl2pPr>
                          <a:lvl3pPr marL="914400" algn="l" defTabSz="914400" rtl="0" eaLnBrk="1" latinLnBrk="0" hangingPunct="1">
                            <a:defRPr sz="1800" kern="1200">
                              <a:solidFill>
                                <a:schemeClr val="dk1"/>
                              </a:solidFill>
                              <a:latin typeface="Calibri" panose="020F0502020204030204"/>
                              <a:ea typeface="微软雅黑"/>
                            </a:defRPr>
                          </a:lvl3pPr>
                          <a:lvl4pPr marL="1371600" algn="l" defTabSz="914400" rtl="0" eaLnBrk="1" latinLnBrk="0" hangingPunct="1">
                            <a:defRPr sz="1800" kern="1200">
                              <a:solidFill>
                                <a:schemeClr val="dk1"/>
                              </a:solidFill>
                              <a:latin typeface="Calibri" panose="020F0502020204030204"/>
                              <a:ea typeface="微软雅黑"/>
                            </a:defRPr>
                          </a:lvl4pPr>
                          <a:lvl5pPr marL="1828800" algn="l" defTabSz="914400" rtl="0" eaLnBrk="1" latinLnBrk="0" hangingPunct="1">
                            <a:defRPr sz="1800" kern="1200">
                              <a:solidFill>
                                <a:schemeClr val="dk1"/>
                              </a:solidFill>
                              <a:latin typeface="Calibri" panose="020F0502020204030204"/>
                              <a:ea typeface="微软雅黑"/>
                            </a:defRPr>
                          </a:lvl5pPr>
                          <a:lvl6pPr marL="2286000" algn="l" defTabSz="914400" rtl="0" eaLnBrk="1" latinLnBrk="0" hangingPunct="1">
                            <a:defRPr sz="1800" kern="1200">
                              <a:solidFill>
                                <a:schemeClr val="dk1"/>
                              </a:solidFill>
                              <a:latin typeface="Calibri" panose="020F0502020204030204"/>
                              <a:ea typeface="微软雅黑"/>
                            </a:defRPr>
                          </a:lvl6pPr>
                          <a:lvl7pPr marL="2743200" algn="l" defTabSz="914400" rtl="0" eaLnBrk="1" latinLnBrk="0" hangingPunct="1">
                            <a:defRPr sz="1800" kern="1200">
                              <a:solidFill>
                                <a:schemeClr val="dk1"/>
                              </a:solidFill>
                              <a:latin typeface="Calibri" panose="020F0502020204030204"/>
                              <a:ea typeface="微软雅黑"/>
                            </a:defRPr>
                          </a:lvl7pPr>
                          <a:lvl8pPr marL="3200400" algn="l" defTabSz="914400" rtl="0" eaLnBrk="1" latinLnBrk="0" hangingPunct="1">
                            <a:defRPr sz="1800" kern="1200">
                              <a:solidFill>
                                <a:schemeClr val="dk1"/>
                              </a:solidFill>
                              <a:latin typeface="Calibri" panose="020F0502020204030204"/>
                              <a:ea typeface="微软雅黑"/>
                            </a:defRPr>
                          </a:lvl8pPr>
                          <a:lvl9pPr marL="3657600" algn="l" defTabSz="914400" rtl="0" eaLnBrk="1" latinLnBrk="0" hangingPunct="1">
                            <a:defRPr sz="1800" kern="1200">
                              <a:solidFill>
                                <a:schemeClr val="dk1"/>
                              </a:solidFill>
                              <a:latin typeface="Calibri" panose="020F0502020204030204"/>
                              <a:ea typeface="微软雅黑"/>
                            </a:defRPr>
                          </a:lvl9pPr>
                        </a:lstStyle>
                        <a:p>
                          <a:pPr marL="0" indent="0" algn="l" defTabSz="914400" rtl="0" eaLnBrk="1" latinLnBrk="0" hangingPunct="1">
                            <a:lnSpc>
                              <a:spcPct val="100000"/>
                            </a:lnSpc>
                            <a:buFont typeface="+mj-lt"/>
                            <a:buNone/>
                          </a:pPr>
                          <a:r>
                            <a:rPr lang="zh-TW" altLang="en-US"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因</a:t>
                          </a:r>
                          <a:r>
                            <a:rPr lang="zh-TW" altLang="en-US" sz="1400" b="0" i="0" kern="100" dirty="0">
                              <a:solidFill>
                                <a:srgbClr val="0070C0"/>
                              </a:solidFill>
                              <a:effectLst/>
                              <a:latin typeface="Microsoft YaHei" panose="020B0503020204020204" pitchFamily="34" charset="-122"/>
                              <a:ea typeface="Microsoft YaHei" panose="020B0503020204020204" pitchFamily="34" charset="-122"/>
                              <a:cs typeface="Times New Roman" panose="02020603050405020304" pitchFamily="18" charset="0"/>
                            </a:rPr>
                            <a:t>冷卻水塔循環水量高</a:t>
                          </a:r>
                          <a:r>
                            <a:rPr lang="zh-TW" altLang="en-US"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，故若用水戶有冷卻水塔系統，將大幅拉高回收率，</a:t>
                          </a:r>
                          <a:r>
                            <a:rPr lang="zh-TW" altLang="en-US" sz="1400" b="0" i="0" kern="100" dirty="0">
                              <a:solidFill>
                                <a:srgbClr val="0070C0"/>
                              </a:solidFill>
                              <a:effectLst/>
                              <a:latin typeface="Microsoft YaHei" panose="020B0503020204020204" pitchFamily="34" charset="-122"/>
                              <a:ea typeface="Microsoft YaHei" panose="020B0503020204020204" pitchFamily="34" charset="-122"/>
                              <a:cs typeface="Times New Roman" panose="02020603050405020304" pitchFamily="18" charset="0"/>
                            </a:rPr>
                            <a:t>無法反應用水戶實際水回收情況</a:t>
                          </a:r>
                          <a:r>
                            <a:rPr lang="zh-TW" altLang="en-US"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TW"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28964" marR="28964"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502874207"/>
                      </a:ext>
                    </a:extLst>
                  </a:tr>
                  <a:tr h="1280160">
                    <a:tc vMerge="1">
                      <a:txBody>
                        <a:bodyPr/>
                        <a:lstStyle/>
                        <a:p>
                          <a:pPr algn="just">
                            <a:lnSpc>
                              <a:spcPct val="100000"/>
                            </a:lnSpc>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8619" marR="38619" marT="0" marB="0" anchor="ctr"/>
                    </a:tc>
                    <a:tc>
                      <a:txBody>
                        <a:bodyPr/>
                        <a:lstStyle>
                          <a:lvl1pPr marL="0" algn="l" defTabSz="914400" rtl="0" eaLnBrk="1" latinLnBrk="0" hangingPunct="1">
                            <a:defRPr sz="1800" kern="1200">
                              <a:solidFill>
                                <a:schemeClr val="dk1"/>
                              </a:solidFill>
                              <a:latin typeface="Calibri" panose="020F0502020204030204"/>
                              <a:ea typeface="微软雅黑"/>
                            </a:defRPr>
                          </a:lvl1pPr>
                          <a:lvl2pPr marL="457200" algn="l" defTabSz="914400" rtl="0" eaLnBrk="1" latinLnBrk="0" hangingPunct="1">
                            <a:defRPr sz="1800" kern="1200">
                              <a:solidFill>
                                <a:schemeClr val="dk1"/>
                              </a:solidFill>
                              <a:latin typeface="Calibri" panose="020F0502020204030204"/>
                              <a:ea typeface="微软雅黑"/>
                            </a:defRPr>
                          </a:lvl2pPr>
                          <a:lvl3pPr marL="914400" algn="l" defTabSz="914400" rtl="0" eaLnBrk="1" latinLnBrk="0" hangingPunct="1">
                            <a:defRPr sz="1800" kern="1200">
                              <a:solidFill>
                                <a:schemeClr val="dk1"/>
                              </a:solidFill>
                              <a:latin typeface="Calibri" panose="020F0502020204030204"/>
                              <a:ea typeface="微软雅黑"/>
                            </a:defRPr>
                          </a:lvl3pPr>
                          <a:lvl4pPr marL="1371600" algn="l" defTabSz="914400" rtl="0" eaLnBrk="1" latinLnBrk="0" hangingPunct="1">
                            <a:defRPr sz="1800" kern="1200">
                              <a:solidFill>
                                <a:schemeClr val="dk1"/>
                              </a:solidFill>
                              <a:latin typeface="Calibri" panose="020F0502020204030204"/>
                              <a:ea typeface="微软雅黑"/>
                            </a:defRPr>
                          </a:lvl4pPr>
                          <a:lvl5pPr marL="1828800" algn="l" defTabSz="914400" rtl="0" eaLnBrk="1" latinLnBrk="0" hangingPunct="1">
                            <a:defRPr sz="1800" kern="1200">
                              <a:solidFill>
                                <a:schemeClr val="dk1"/>
                              </a:solidFill>
                              <a:latin typeface="Calibri" panose="020F0502020204030204"/>
                              <a:ea typeface="微软雅黑"/>
                            </a:defRPr>
                          </a:lvl5pPr>
                          <a:lvl6pPr marL="2286000" algn="l" defTabSz="914400" rtl="0" eaLnBrk="1" latinLnBrk="0" hangingPunct="1">
                            <a:defRPr sz="1800" kern="1200">
                              <a:solidFill>
                                <a:schemeClr val="dk1"/>
                              </a:solidFill>
                              <a:latin typeface="Calibri" panose="020F0502020204030204"/>
                              <a:ea typeface="微软雅黑"/>
                            </a:defRPr>
                          </a:lvl6pPr>
                          <a:lvl7pPr marL="2743200" algn="l" defTabSz="914400" rtl="0" eaLnBrk="1" latinLnBrk="0" hangingPunct="1">
                            <a:defRPr sz="1800" kern="1200">
                              <a:solidFill>
                                <a:schemeClr val="dk1"/>
                              </a:solidFill>
                              <a:latin typeface="Calibri" panose="020F0502020204030204"/>
                              <a:ea typeface="微软雅黑"/>
                            </a:defRPr>
                          </a:lvl7pPr>
                          <a:lvl8pPr marL="3200400" algn="l" defTabSz="914400" rtl="0" eaLnBrk="1" latinLnBrk="0" hangingPunct="1">
                            <a:defRPr sz="1800" kern="1200">
                              <a:solidFill>
                                <a:schemeClr val="dk1"/>
                              </a:solidFill>
                              <a:latin typeface="Calibri" panose="020F0502020204030204"/>
                              <a:ea typeface="微软雅黑"/>
                            </a:defRPr>
                          </a:lvl8pPr>
                          <a:lvl9pPr marL="3657600" algn="l" defTabSz="914400" rtl="0" eaLnBrk="1" latinLnBrk="0" hangingPunct="1">
                            <a:defRPr sz="1800" kern="1200">
                              <a:solidFill>
                                <a:schemeClr val="dk1"/>
                              </a:solidFill>
                              <a:latin typeface="Calibri" panose="020F0502020204030204"/>
                              <a:ea typeface="微软雅黑"/>
                            </a:defRPr>
                          </a:lvl9pPr>
                        </a:lstStyle>
                        <a:p>
                          <a:pPr marL="0" lvl="0" indent="0" algn="ctr">
                            <a:lnSpc>
                              <a:spcPct val="100000"/>
                            </a:lnSpc>
                            <a:buFont typeface="Wingdings" panose="05000000000000000000" pitchFamily="2" charset="2"/>
                            <a:buNone/>
                          </a:pPr>
                          <a:r>
                            <a:rPr lang="en-US" altLang="zh-TW" sz="2000" b="1" kern="100" dirty="0">
                              <a:effectLst/>
                              <a:latin typeface="Times New Roman" panose="02020603050405020304" pitchFamily="18" charset="0"/>
                              <a:ea typeface="微軟正黑體" panose="020B0604030504040204" pitchFamily="34" charset="-120"/>
                              <a:cs typeface="Times New Roman" panose="02020603050405020304" pitchFamily="18" charset="0"/>
                            </a:rPr>
                            <a:t>R2</a:t>
                          </a:r>
                          <a:endParaRPr lang="zh-TW" sz="2000" b="1"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28964" marR="28964"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zh-TW"/>
                        </a:p>
                      </a:txBody>
                      <a:tcPr marL="28964" marR="28964"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blipFill>
                          <a:blip r:embed="rId2"/>
                          <a:stretch>
                            <a:fillRect l="-45335" t="-89048" r="-54361" b="-177619"/>
                          </a:stretch>
                        </a:blipFill>
                      </a:tcPr>
                    </a:tc>
                    <a:tc>
                      <a:txBody>
                        <a:bodyPr/>
                        <a:lstStyle>
                          <a:lvl1pPr marL="0" algn="l" defTabSz="914400" rtl="0" eaLnBrk="1" latinLnBrk="0" hangingPunct="1">
                            <a:defRPr sz="1800" kern="1200">
                              <a:solidFill>
                                <a:schemeClr val="dk1"/>
                              </a:solidFill>
                              <a:latin typeface="Calibri" panose="020F0502020204030204"/>
                              <a:ea typeface="微软雅黑"/>
                            </a:defRPr>
                          </a:lvl1pPr>
                          <a:lvl2pPr marL="457200" algn="l" defTabSz="914400" rtl="0" eaLnBrk="1" latinLnBrk="0" hangingPunct="1">
                            <a:defRPr sz="1800" kern="1200">
                              <a:solidFill>
                                <a:schemeClr val="dk1"/>
                              </a:solidFill>
                              <a:latin typeface="Calibri" panose="020F0502020204030204"/>
                              <a:ea typeface="微软雅黑"/>
                            </a:defRPr>
                          </a:lvl2pPr>
                          <a:lvl3pPr marL="914400" algn="l" defTabSz="914400" rtl="0" eaLnBrk="1" latinLnBrk="0" hangingPunct="1">
                            <a:defRPr sz="1800" kern="1200">
                              <a:solidFill>
                                <a:schemeClr val="dk1"/>
                              </a:solidFill>
                              <a:latin typeface="Calibri" panose="020F0502020204030204"/>
                              <a:ea typeface="微软雅黑"/>
                            </a:defRPr>
                          </a:lvl3pPr>
                          <a:lvl4pPr marL="1371600" algn="l" defTabSz="914400" rtl="0" eaLnBrk="1" latinLnBrk="0" hangingPunct="1">
                            <a:defRPr sz="1800" kern="1200">
                              <a:solidFill>
                                <a:schemeClr val="dk1"/>
                              </a:solidFill>
                              <a:latin typeface="Calibri" panose="020F0502020204030204"/>
                              <a:ea typeface="微软雅黑"/>
                            </a:defRPr>
                          </a:lvl4pPr>
                          <a:lvl5pPr marL="1828800" algn="l" defTabSz="914400" rtl="0" eaLnBrk="1" latinLnBrk="0" hangingPunct="1">
                            <a:defRPr sz="1800" kern="1200">
                              <a:solidFill>
                                <a:schemeClr val="dk1"/>
                              </a:solidFill>
                              <a:latin typeface="Calibri" panose="020F0502020204030204"/>
                              <a:ea typeface="微软雅黑"/>
                            </a:defRPr>
                          </a:lvl5pPr>
                          <a:lvl6pPr marL="2286000" algn="l" defTabSz="914400" rtl="0" eaLnBrk="1" latinLnBrk="0" hangingPunct="1">
                            <a:defRPr sz="1800" kern="1200">
                              <a:solidFill>
                                <a:schemeClr val="dk1"/>
                              </a:solidFill>
                              <a:latin typeface="Calibri" panose="020F0502020204030204"/>
                              <a:ea typeface="微软雅黑"/>
                            </a:defRPr>
                          </a:lvl6pPr>
                          <a:lvl7pPr marL="2743200" algn="l" defTabSz="914400" rtl="0" eaLnBrk="1" latinLnBrk="0" hangingPunct="1">
                            <a:defRPr sz="1800" kern="1200">
                              <a:solidFill>
                                <a:schemeClr val="dk1"/>
                              </a:solidFill>
                              <a:latin typeface="Calibri" panose="020F0502020204030204"/>
                              <a:ea typeface="微软雅黑"/>
                            </a:defRPr>
                          </a:lvl7pPr>
                          <a:lvl8pPr marL="3200400" algn="l" defTabSz="914400" rtl="0" eaLnBrk="1" latinLnBrk="0" hangingPunct="1">
                            <a:defRPr sz="1800" kern="1200">
                              <a:solidFill>
                                <a:schemeClr val="dk1"/>
                              </a:solidFill>
                              <a:latin typeface="Calibri" panose="020F0502020204030204"/>
                              <a:ea typeface="微软雅黑"/>
                            </a:defRPr>
                          </a:lvl8pPr>
                          <a:lvl9pPr marL="3657600" algn="l" defTabSz="914400" rtl="0" eaLnBrk="1" latinLnBrk="0" hangingPunct="1">
                            <a:defRPr sz="1800" kern="1200">
                              <a:solidFill>
                                <a:schemeClr val="dk1"/>
                              </a:solidFill>
                              <a:latin typeface="Calibri" panose="020F0502020204030204"/>
                              <a:ea typeface="微软雅黑"/>
                            </a:defRPr>
                          </a:lvl9pPr>
                        </a:lstStyle>
                        <a:p>
                          <a:pPr marL="342900" indent="-342900" algn="l" defTabSz="914400" rtl="0" eaLnBrk="1" latinLnBrk="0" hangingPunct="1">
                            <a:lnSpc>
                              <a:spcPct val="100000"/>
                            </a:lnSpc>
                            <a:buFont typeface="+mj-lt"/>
                            <a:buAutoNum type="arabicPeriod"/>
                          </a:pPr>
                          <a:r>
                            <a:rPr lang="zh-TW" altLang="en-US"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扣除冷卻水塔內循環水量，可反應用水戶實際執行節水狀況。</a:t>
                          </a:r>
                          <a:endParaRPr lang="en-US" altLang="zh-TW"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342900" indent="-342900" algn="l" defTabSz="914400" rtl="0" eaLnBrk="1" latinLnBrk="0" hangingPunct="1">
                            <a:lnSpc>
                              <a:spcPct val="100000"/>
                            </a:lnSpc>
                            <a:buFont typeface="+mj-lt"/>
                            <a:buAutoNum type="arabicPeriod"/>
                          </a:pPr>
                          <a:r>
                            <a:rPr lang="zh-TW" altLang="en-US"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若用水戶含有非冷卻循環用水或其他大量之循環用水</a:t>
                          </a:r>
                          <a:r>
                            <a:rPr lang="en-US" altLang="zh-TW"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TW" altLang="en-US"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例如</a:t>
                          </a:r>
                          <a:r>
                            <a:rPr lang="zh-TW" altLang="en-US" sz="1400" b="0" i="0" kern="100" dirty="0">
                              <a:solidFill>
                                <a:srgbClr val="0070C0"/>
                              </a:solidFill>
                              <a:effectLst/>
                              <a:latin typeface="Microsoft YaHei" panose="020B0503020204020204" pitchFamily="34" charset="-122"/>
                              <a:ea typeface="Microsoft YaHei" panose="020B0503020204020204" pitchFamily="34" charset="-122"/>
                              <a:cs typeface="Times New Roman" panose="02020603050405020304" pitchFamily="18" charset="0"/>
                            </a:rPr>
                            <a:t>廢氣洗滌塔循環用水</a:t>
                          </a:r>
                          <a:r>
                            <a:rPr lang="zh-TW" altLang="en-US"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TW" altLang="en-US" sz="1400" b="0" i="0" kern="100" dirty="0">
                              <a:solidFill>
                                <a:srgbClr val="0070C0"/>
                              </a:solidFill>
                              <a:effectLst/>
                              <a:latin typeface="Microsoft YaHei" panose="020B0503020204020204" pitchFamily="34" charset="-122"/>
                              <a:ea typeface="Microsoft YaHei" panose="020B0503020204020204" pitchFamily="34" charset="-122"/>
                              <a:cs typeface="Times New Roman" panose="02020603050405020304" pitchFamily="18" charset="0"/>
                            </a:rPr>
                            <a:t>製程循環水</a:t>
                          </a:r>
                          <a:r>
                            <a:rPr lang="en-US" altLang="zh-TW"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TW" altLang="en-US"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，將導致回收率偏高。</a:t>
                          </a:r>
                          <a:endParaRPr lang="en-US" altLang="zh-TW"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txBody>
                      <a:tcPr marL="28964" marR="28964"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544162806"/>
                      </a:ext>
                    </a:extLst>
                  </a:tr>
                  <a:tr h="1493520">
                    <a:tc>
                      <a:txBody>
                        <a:bodyPr/>
                        <a:lstStyle>
                          <a:lvl1pPr marL="0" algn="l" defTabSz="914400" rtl="0" eaLnBrk="1" latinLnBrk="0" hangingPunct="1">
                            <a:defRPr sz="1800" b="1" kern="1200">
                              <a:solidFill>
                                <a:schemeClr val="lt1"/>
                              </a:solidFill>
                              <a:latin typeface="Calibri" panose="020F0502020204030204"/>
                              <a:ea typeface="微软雅黑"/>
                            </a:defRPr>
                          </a:lvl1pPr>
                          <a:lvl2pPr marL="457200" algn="l" defTabSz="914400" rtl="0" eaLnBrk="1" latinLnBrk="0" hangingPunct="1">
                            <a:defRPr sz="1800" b="1" kern="1200">
                              <a:solidFill>
                                <a:schemeClr val="lt1"/>
                              </a:solidFill>
                              <a:latin typeface="Calibri" panose="020F0502020204030204"/>
                              <a:ea typeface="微软雅黑"/>
                            </a:defRPr>
                          </a:lvl2pPr>
                          <a:lvl3pPr marL="914400" algn="l" defTabSz="914400" rtl="0" eaLnBrk="1" latinLnBrk="0" hangingPunct="1">
                            <a:defRPr sz="1800" b="1" kern="1200">
                              <a:solidFill>
                                <a:schemeClr val="lt1"/>
                              </a:solidFill>
                              <a:latin typeface="Calibri" panose="020F0502020204030204"/>
                              <a:ea typeface="微软雅黑"/>
                            </a:defRPr>
                          </a:lvl3pPr>
                          <a:lvl4pPr marL="1371600" algn="l" defTabSz="914400" rtl="0" eaLnBrk="1" latinLnBrk="0" hangingPunct="1">
                            <a:defRPr sz="1800" b="1" kern="1200">
                              <a:solidFill>
                                <a:schemeClr val="lt1"/>
                              </a:solidFill>
                              <a:latin typeface="Calibri" panose="020F0502020204030204"/>
                              <a:ea typeface="微软雅黑"/>
                            </a:defRPr>
                          </a:lvl4pPr>
                          <a:lvl5pPr marL="1828800" algn="l" defTabSz="914400" rtl="0" eaLnBrk="1" latinLnBrk="0" hangingPunct="1">
                            <a:defRPr sz="1800" b="1" kern="1200">
                              <a:solidFill>
                                <a:schemeClr val="lt1"/>
                              </a:solidFill>
                              <a:latin typeface="Calibri" panose="020F0502020204030204"/>
                              <a:ea typeface="微软雅黑"/>
                            </a:defRPr>
                          </a:lvl5pPr>
                          <a:lvl6pPr marL="2286000" algn="l" defTabSz="914400" rtl="0" eaLnBrk="1" latinLnBrk="0" hangingPunct="1">
                            <a:defRPr sz="1800" b="1" kern="1200">
                              <a:solidFill>
                                <a:schemeClr val="lt1"/>
                              </a:solidFill>
                              <a:latin typeface="Calibri" panose="020F0502020204030204"/>
                              <a:ea typeface="微软雅黑"/>
                            </a:defRPr>
                          </a:lvl6pPr>
                          <a:lvl7pPr marL="2743200" algn="l" defTabSz="914400" rtl="0" eaLnBrk="1" latinLnBrk="0" hangingPunct="1">
                            <a:defRPr sz="1800" b="1" kern="1200">
                              <a:solidFill>
                                <a:schemeClr val="lt1"/>
                              </a:solidFill>
                              <a:latin typeface="Calibri" panose="020F0502020204030204"/>
                              <a:ea typeface="微软雅黑"/>
                            </a:defRPr>
                          </a:lvl7pPr>
                          <a:lvl8pPr marL="3200400" algn="l" defTabSz="914400" rtl="0" eaLnBrk="1" latinLnBrk="0" hangingPunct="1">
                            <a:defRPr sz="1800" b="1" kern="1200">
                              <a:solidFill>
                                <a:schemeClr val="lt1"/>
                              </a:solidFill>
                              <a:latin typeface="Calibri" panose="020F0502020204030204"/>
                              <a:ea typeface="微软雅黑"/>
                            </a:defRPr>
                          </a:lvl8pPr>
                          <a:lvl9pPr marL="3657600" algn="l" defTabSz="914400" rtl="0" eaLnBrk="1" latinLnBrk="0" hangingPunct="1">
                            <a:defRPr sz="1800" b="1" kern="1200">
                              <a:solidFill>
                                <a:schemeClr val="lt1"/>
                              </a:solidFill>
                              <a:latin typeface="Calibri" panose="020F0502020204030204"/>
                              <a:ea typeface="微软雅黑"/>
                            </a:defRPr>
                          </a:lvl9pPr>
                        </a:lstStyle>
                        <a:p>
                          <a:pPr algn="ctr">
                            <a:lnSpc>
                              <a:spcPct val="100000"/>
                            </a:lnSpc>
                          </a:pPr>
                          <a:r>
                            <a:rPr lang="zh-TW" altLang="en-US" sz="1600" b="0" i="0" kern="10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科技部</a:t>
                          </a:r>
                          <a:endParaRPr lang="en-US" altLang="zh-TW" sz="1600" b="0" i="0" kern="10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algn="ctr">
                            <a:lnSpc>
                              <a:spcPct val="100000"/>
                            </a:lnSpc>
                          </a:pPr>
                          <a:r>
                            <a:rPr lang="zh-TW" altLang="en-US" sz="1600" b="0" i="0" kern="10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科管局</a:t>
                          </a:r>
                        </a:p>
                      </a:txBody>
                      <a:tcPr marL="28964" marR="2896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panose="020F0502020204030204"/>
                              <a:ea typeface="微软雅黑"/>
                            </a:defRPr>
                          </a:lvl1pPr>
                          <a:lvl2pPr marL="457200" algn="l" defTabSz="914400" rtl="0" eaLnBrk="1" latinLnBrk="0" hangingPunct="1">
                            <a:defRPr sz="1800" kern="1200">
                              <a:solidFill>
                                <a:schemeClr val="dk1"/>
                              </a:solidFill>
                              <a:latin typeface="Calibri" panose="020F0502020204030204"/>
                              <a:ea typeface="微软雅黑"/>
                            </a:defRPr>
                          </a:lvl2pPr>
                          <a:lvl3pPr marL="914400" algn="l" defTabSz="914400" rtl="0" eaLnBrk="1" latinLnBrk="0" hangingPunct="1">
                            <a:defRPr sz="1800" kern="1200">
                              <a:solidFill>
                                <a:schemeClr val="dk1"/>
                              </a:solidFill>
                              <a:latin typeface="Calibri" panose="020F0502020204030204"/>
                              <a:ea typeface="微软雅黑"/>
                            </a:defRPr>
                          </a:lvl3pPr>
                          <a:lvl4pPr marL="1371600" algn="l" defTabSz="914400" rtl="0" eaLnBrk="1" latinLnBrk="0" hangingPunct="1">
                            <a:defRPr sz="1800" kern="1200">
                              <a:solidFill>
                                <a:schemeClr val="dk1"/>
                              </a:solidFill>
                              <a:latin typeface="Calibri" panose="020F0502020204030204"/>
                              <a:ea typeface="微软雅黑"/>
                            </a:defRPr>
                          </a:lvl4pPr>
                          <a:lvl5pPr marL="1828800" algn="l" defTabSz="914400" rtl="0" eaLnBrk="1" latinLnBrk="0" hangingPunct="1">
                            <a:defRPr sz="1800" kern="1200">
                              <a:solidFill>
                                <a:schemeClr val="dk1"/>
                              </a:solidFill>
                              <a:latin typeface="Calibri" panose="020F0502020204030204"/>
                              <a:ea typeface="微软雅黑"/>
                            </a:defRPr>
                          </a:lvl5pPr>
                          <a:lvl6pPr marL="2286000" algn="l" defTabSz="914400" rtl="0" eaLnBrk="1" latinLnBrk="0" hangingPunct="1">
                            <a:defRPr sz="1800" kern="1200">
                              <a:solidFill>
                                <a:schemeClr val="dk1"/>
                              </a:solidFill>
                              <a:latin typeface="Calibri" panose="020F0502020204030204"/>
                              <a:ea typeface="微软雅黑"/>
                            </a:defRPr>
                          </a:lvl6pPr>
                          <a:lvl7pPr marL="2743200" algn="l" defTabSz="914400" rtl="0" eaLnBrk="1" latinLnBrk="0" hangingPunct="1">
                            <a:defRPr sz="1800" kern="1200">
                              <a:solidFill>
                                <a:schemeClr val="dk1"/>
                              </a:solidFill>
                              <a:latin typeface="Calibri" panose="020F0502020204030204"/>
                              <a:ea typeface="微软雅黑"/>
                            </a:defRPr>
                          </a:lvl7pPr>
                          <a:lvl8pPr marL="3200400" algn="l" defTabSz="914400" rtl="0" eaLnBrk="1" latinLnBrk="0" hangingPunct="1">
                            <a:defRPr sz="1800" kern="1200">
                              <a:solidFill>
                                <a:schemeClr val="dk1"/>
                              </a:solidFill>
                              <a:latin typeface="Calibri" panose="020F0502020204030204"/>
                              <a:ea typeface="微软雅黑"/>
                            </a:defRPr>
                          </a:lvl8pPr>
                          <a:lvl9pPr marL="3657600" algn="l" defTabSz="914400" rtl="0" eaLnBrk="1" latinLnBrk="0" hangingPunct="1">
                            <a:defRPr sz="1800" kern="1200">
                              <a:solidFill>
                                <a:schemeClr val="dk1"/>
                              </a:solidFill>
                              <a:latin typeface="Calibri" panose="020F0502020204030204"/>
                              <a:ea typeface="微软雅黑"/>
                            </a:defRPr>
                          </a:lvl9pPr>
                        </a:lstStyle>
                        <a:p>
                          <a:pPr marL="0" lvl="0" indent="0" algn="ctr">
                            <a:lnSpc>
                              <a:spcPct val="100000"/>
                            </a:lnSpc>
                            <a:spcBef>
                              <a:spcPts val="0"/>
                            </a:spcBef>
                            <a:spcAft>
                              <a:spcPts val="0"/>
                            </a:spcAft>
                            <a:buFont typeface="Wingdings" panose="05000000000000000000" pitchFamily="2" charset="2"/>
                            <a:buNone/>
                          </a:pPr>
                          <a:r>
                            <a:rPr lang="en-US" altLang="zh-TW" sz="2000" b="1" kern="100" dirty="0">
                              <a:effectLst/>
                              <a:latin typeface="Times New Roman" panose="02020603050405020304" pitchFamily="18" charset="0"/>
                              <a:ea typeface="微軟正黑體" panose="020B0604030504040204" pitchFamily="34" charset="-120"/>
                              <a:cs typeface="Times New Roman" panose="02020603050405020304" pitchFamily="18" charset="0"/>
                            </a:rPr>
                            <a:t>R8</a:t>
                          </a:r>
                          <a:endParaRPr lang="zh-TW" sz="2000" b="1"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28964" marR="28964"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endParaRPr lang="zh-TW"/>
                        </a:p>
                      </a:txBody>
                      <a:tcPr marL="28964" marR="28964"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blipFill>
                          <a:blip r:embed="rId2"/>
                          <a:stretch>
                            <a:fillRect l="-45335" t="-162041" r="-54361" b="-52245"/>
                          </a:stretch>
                        </a:blipFill>
                      </a:tcPr>
                    </a:tc>
                    <a:tc>
                      <a:txBody>
                        <a:bodyPr/>
                        <a:lstStyle>
                          <a:lvl1pPr marL="0" algn="l" defTabSz="914400" rtl="0" eaLnBrk="1" latinLnBrk="0" hangingPunct="1">
                            <a:defRPr sz="1800" kern="1200">
                              <a:solidFill>
                                <a:schemeClr val="dk1"/>
                              </a:solidFill>
                              <a:latin typeface="Calibri" panose="020F0502020204030204"/>
                              <a:ea typeface="微软雅黑"/>
                            </a:defRPr>
                          </a:lvl1pPr>
                          <a:lvl2pPr marL="457200" algn="l" defTabSz="914400" rtl="0" eaLnBrk="1" latinLnBrk="0" hangingPunct="1">
                            <a:defRPr sz="1800" kern="1200">
                              <a:solidFill>
                                <a:schemeClr val="dk1"/>
                              </a:solidFill>
                              <a:latin typeface="Calibri" panose="020F0502020204030204"/>
                              <a:ea typeface="微软雅黑"/>
                            </a:defRPr>
                          </a:lvl2pPr>
                          <a:lvl3pPr marL="914400" algn="l" defTabSz="914400" rtl="0" eaLnBrk="1" latinLnBrk="0" hangingPunct="1">
                            <a:defRPr sz="1800" kern="1200">
                              <a:solidFill>
                                <a:schemeClr val="dk1"/>
                              </a:solidFill>
                              <a:latin typeface="Calibri" panose="020F0502020204030204"/>
                              <a:ea typeface="微软雅黑"/>
                            </a:defRPr>
                          </a:lvl3pPr>
                          <a:lvl4pPr marL="1371600" algn="l" defTabSz="914400" rtl="0" eaLnBrk="1" latinLnBrk="0" hangingPunct="1">
                            <a:defRPr sz="1800" kern="1200">
                              <a:solidFill>
                                <a:schemeClr val="dk1"/>
                              </a:solidFill>
                              <a:latin typeface="Calibri" panose="020F0502020204030204"/>
                              <a:ea typeface="微软雅黑"/>
                            </a:defRPr>
                          </a:lvl4pPr>
                          <a:lvl5pPr marL="1828800" algn="l" defTabSz="914400" rtl="0" eaLnBrk="1" latinLnBrk="0" hangingPunct="1">
                            <a:defRPr sz="1800" kern="1200">
                              <a:solidFill>
                                <a:schemeClr val="dk1"/>
                              </a:solidFill>
                              <a:latin typeface="Calibri" panose="020F0502020204030204"/>
                              <a:ea typeface="微软雅黑"/>
                            </a:defRPr>
                          </a:lvl5pPr>
                          <a:lvl6pPr marL="2286000" algn="l" defTabSz="914400" rtl="0" eaLnBrk="1" latinLnBrk="0" hangingPunct="1">
                            <a:defRPr sz="1800" kern="1200">
                              <a:solidFill>
                                <a:schemeClr val="dk1"/>
                              </a:solidFill>
                              <a:latin typeface="Calibri" panose="020F0502020204030204"/>
                              <a:ea typeface="微软雅黑"/>
                            </a:defRPr>
                          </a:lvl6pPr>
                          <a:lvl7pPr marL="2743200" algn="l" defTabSz="914400" rtl="0" eaLnBrk="1" latinLnBrk="0" hangingPunct="1">
                            <a:defRPr sz="1800" kern="1200">
                              <a:solidFill>
                                <a:schemeClr val="dk1"/>
                              </a:solidFill>
                              <a:latin typeface="Calibri" panose="020F0502020204030204"/>
                              <a:ea typeface="微软雅黑"/>
                            </a:defRPr>
                          </a:lvl7pPr>
                          <a:lvl8pPr marL="3200400" algn="l" defTabSz="914400" rtl="0" eaLnBrk="1" latinLnBrk="0" hangingPunct="1">
                            <a:defRPr sz="1800" kern="1200">
                              <a:solidFill>
                                <a:schemeClr val="dk1"/>
                              </a:solidFill>
                              <a:latin typeface="Calibri" panose="020F0502020204030204"/>
                              <a:ea typeface="微软雅黑"/>
                            </a:defRPr>
                          </a:lvl8pPr>
                          <a:lvl9pPr marL="3657600" algn="l" defTabSz="914400" rtl="0" eaLnBrk="1" latinLnBrk="0" hangingPunct="1">
                            <a:defRPr sz="1800" kern="1200">
                              <a:solidFill>
                                <a:schemeClr val="dk1"/>
                              </a:solidFill>
                              <a:latin typeface="Calibri" panose="020F0502020204030204"/>
                              <a:ea typeface="微软雅黑"/>
                            </a:defRPr>
                          </a:lvl9pPr>
                        </a:lstStyle>
                        <a:p>
                          <a:pPr marL="342900" indent="-342900" algn="l" defTabSz="914400" rtl="0" eaLnBrk="1" latinLnBrk="0" hangingPunct="1">
                            <a:lnSpc>
                              <a:spcPct val="100000"/>
                            </a:lnSpc>
                            <a:buFont typeface="+mj-lt"/>
                            <a:buAutoNum type="arabicPeriod"/>
                          </a:pPr>
                          <a:r>
                            <a:rPr lang="zh-TW" altLang="en-US"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分母須</a:t>
                          </a:r>
                          <a:r>
                            <a:rPr lang="zh-TW" altLang="en-US" sz="1400" b="0" i="0" kern="100" dirty="0">
                              <a:solidFill>
                                <a:srgbClr val="0070C0"/>
                              </a:solidFill>
                              <a:effectLst/>
                              <a:latin typeface="Microsoft YaHei" panose="020B0503020204020204" pitchFamily="34" charset="-122"/>
                              <a:ea typeface="Microsoft YaHei" panose="020B0503020204020204" pitchFamily="34" charset="-122"/>
                              <a:cs typeface="Times New Roman" panose="02020603050405020304" pitchFamily="18" charset="0"/>
                            </a:rPr>
                            <a:t>扣除蒸發量，但蒸發量通常為推估值</a:t>
                          </a:r>
                          <a:r>
                            <a:rPr lang="zh-TW" altLang="en-US"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TW"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342900" indent="-342900" algn="l" defTabSz="914400" rtl="0" eaLnBrk="1" latinLnBrk="0" hangingPunct="1">
                            <a:lnSpc>
                              <a:spcPct val="100000"/>
                            </a:lnSpc>
                            <a:buFont typeface="+mj-lt"/>
                            <a:buAutoNum type="arabicPeriod"/>
                          </a:pPr>
                          <a:r>
                            <a:rPr lang="zh-TW" altLang="en-US"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雨水、空調冷凝水可計入水回收率之分子計算，可提升水回收率。</a:t>
                          </a:r>
                          <a:endParaRPr lang="en-US" altLang="zh-TW"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342900" indent="-342900" algn="l" defTabSz="914400" rtl="0" eaLnBrk="1" latinLnBrk="0" hangingPunct="1">
                            <a:lnSpc>
                              <a:spcPct val="100000"/>
                            </a:lnSpc>
                            <a:buFont typeface="+mj-lt"/>
                            <a:buAutoNum type="arabicPeriod"/>
                          </a:pPr>
                          <a:r>
                            <a:rPr lang="zh-TW" altLang="zh-TW"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冷卻水塔、廢氣洗滌塔等次級循環水及排放水，需經</a:t>
                          </a:r>
                          <a:r>
                            <a:rPr lang="zh-TW" altLang="zh-TW" sz="1400" b="0" i="0" kern="100" dirty="0">
                              <a:solidFill>
                                <a:srgbClr val="0070C0"/>
                              </a:solidFill>
                              <a:effectLst/>
                              <a:latin typeface="Microsoft YaHei" panose="020B0503020204020204" pitchFamily="34" charset="-122"/>
                              <a:ea typeface="Microsoft YaHei" panose="020B0503020204020204" pitchFamily="34" charset="-122"/>
                              <a:cs typeface="Times New Roman" panose="02020603050405020304" pitchFamily="18" charset="0"/>
                            </a:rPr>
                            <a:t>設備</a:t>
                          </a:r>
                          <a:r>
                            <a:rPr lang="en-US" altLang="zh-TW" sz="1400" b="0" i="0" kern="100" dirty="0">
                              <a:solidFill>
                                <a:srgbClr val="0070C0"/>
                              </a:solidFill>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TW" altLang="zh-TW" sz="1400" b="0" i="0" kern="100" dirty="0">
                              <a:solidFill>
                                <a:srgbClr val="0070C0"/>
                              </a:solidFill>
                              <a:effectLst/>
                              <a:latin typeface="Microsoft YaHei" panose="020B0503020204020204" pitchFamily="34" charset="-122"/>
                              <a:ea typeface="Microsoft YaHei" panose="020B0503020204020204" pitchFamily="34" charset="-122"/>
                              <a:cs typeface="Times New Roman" panose="02020603050405020304" pitchFamily="18" charset="0"/>
                            </a:rPr>
                            <a:t>施</a:t>
                          </a:r>
                          <a:r>
                            <a:rPr lang="en-US" altLang="zh-TW" sz="1400" b="0" i="0" kern="100" dirty="0">
                              <a:solidFill>
                                <a:srgbClr val="0070C0"/>
                              </a:solidFill>
                              <a:effectLst/>
                              <a:latin typeface="Microsoft YaHei" panose="020B0503020204020204" pitchFamily="34" charset="-122"/>
                              <a:ea typeface="Microsoft YaHei" panose="020B0503020204020204" pitchFamily="34" charset="-122"/>
                              <a:cs typeface="Times New Roman" panose="02020603050405020304" pitchFamily="18" charset="0"/>
                            </a:rPr>
                            <a:t>)</a:t>
                          </a:r>
                          <a:r>
                            <a:rPr lang="zh-TW" altLang="zh-TW" sz="1400" b="0" i="0" kern="100" dirty="0">
                              <a:solidFill>
                                <a:srgbClr val="0070C0"/>
                              </a:solidFill>
                              <a:effectLst/>
                              <a:latin typeface="Microsoft YaHei" panose="020B0503020204020204" pitchFamily="34" charset="-122"/>
                              <a:ea typeface="Microsoft YaHei" panose="020B0503020204020204" pitchFamily="34" charset="-122"/>
                              <a:cs typeface="Times New Roman" panose="02020603050405020304" pitchFamily="18" charset="0"/>
                            </a:rPr>
                            <a:t>處理才可計入回收水量</a:t>
                          </a:r>
                          <a:r>
                            <a:rPr lang="zh-TW" altLang="zh-TW"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a:t>
                          </a:r>
                        </a:p>
                      </a:txBody>
                      <a:tcPr marL="28964" marR="28964"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325294638"/>
                      </a:ext>
                    </a:extLst>
                  </a:tr>
                  <a:tr h="712266">
                    <a:tc>
                      <a:txBody>
                        <a:bodyPr/>
                        <a:lstStyle>
                          <a:lvl1pPr marL="0" algn="l" defTabSz="914400" rtl="0" eaLnBrk="1" latinLnBrk="0" hangingPunct="1">
                            <a:defRPr sz="1800" b="1" kern="1200">
                              <a:solidFill>
                                <a:schemeClr val="lt1"/>
                              </a:solidFill>
                              <a:latin typeface="Calibri" panose="020F0502020204030204"/>
                              <a:ea typeface="微软雅黑"/>
                            </a:defRPr>
                          </a:lvl1pPr>
                          <a:lvl2pPr marL="457200" algn="l" defTabSz="914400" rtl="0" eaLnBrk="1" latinLnBrk="0" hangingPunct="1">
                            <a:defRPr sz="1800" b="1" kern="1200">
                              <a:solidFill>
                                <a:schemeClr val="lt1"/>
                              </a:solidFill>
                              <a:latin typeface="Calibri" panose="020F0502020204030204"/>
                              <a:ea typeface="微软雅黑"/>
                            </a:defRPr>
                          </a:lvl2pPr>
                          <a:lvl3pPr marL="914400" algn="l" defTabSz="914400" rtl="0" eaLnBrk="1" latinLnBrk="0" hangingPunct="1">
                            <a:defRPr sz="1800" b="1" kern="1200">
                              <a:solidFill>
                                <a:schemeClr val="lt1"/>
                              </a:solidFill>
                              <a:latin typeface="Calibri" panose="020F0502020204030204"/>
                              <a:ea typeface="微软雅黑"/>
                            </a:defRPr>
                          </a:lvl3pPr>
                          <a:lvl4pPr marL="1371600" algn="l" defTabSz="914400" rtl="0" eaLnBrk="1" latinLnBrk="0" hangingPunct="1">
                            <a:defRPr sz="1800" b="1" kern="1200">
                              <a:solidFill>
                                <a:schemeClr val="lt1"/>
                              </a:solidFill>
                              <a:latin typeface="Calibri" panose="020F0502020204030204"/>
                              <a:ea typeface="微软雅黑"/>
                            </a:defRPr>
                          </a:lvl4pPr>
                          <a:lvl5pPr marL="1828800" algn="l" defTabSz="914400" rtl="0" eaLnBrk="1" latinLnBrk="0" hangingPunct="1">
                            <a:defRPr sz="1800" b="1" kern="1200">
                              <a:solidFill>
                                <a:schemeClr val="lt1"/>
                              </a:solidFill>
                              <a:latin typeface="Calibri" panose="020F0502020204030204"/>
                              <a:ea typeface="微软雅黑"/>
                            </a:defRPr>
                          </a:lvl5pPr>
                          <a:lvl6pPr marL="2286000" algn="l" defTabSz="914400" rtl="0" eaLnBrk="1" latinLnBrk="0" hangingPunct="1">
                            <a:defRPr sz="1800" b="1" kern="1200">
                              <a:solidFill>
                                <a:schemeClr val="lt1"/>
                              </a:solidFill>
                              <a:latin typeface="Calibri" panose="020F0502020204030204"/>
                              <a:ea typeface="微软雅黑"/>
                            </a:defRPr>
                          </a:lvl6pPr>
                          <a:lvl7pPr marL="2743200" algn="l" defTabSz="914400" rtl="0" eaLnBrk="1" latinLnBrk="0" hangingPunct="1">
                            <a:defRPr sz="1800" b="1" kern="1200">
                              <a:solidFill>
                                <a:schemeClr val="lt1"/>
                              </a:solidFill>
                              <a:latin typeface="Calibri" panose="020F0502020204030204"/>
                              <a:ea typeface="微软雅黑"/>
                            </a:defRPr>
                          </a:lvl7pPr>
                          <a:lvl8pPr marL="3200400" algn="l" defTabSz="914400" rtl="0" eaLnBrk="1" latinLnBrk="0" hangingPunct="1">
                            <a:defRPr sz="1800" b="1" kern="1200">
                              <a:solidFill>
                                <a:schemeClr val="lt1"/>
                              </a:solidFill>
                              <a:latin typeface="Calibri" panose="020F0502020204030204"/>
                              <a:ea typeface="微软雅黑"/>
                            </a:defRPr>
                          </a:lvl8pPr>
                          <a:lvl9pPr marL="3657600" algn="l" defTabSz="914400" rtl="0" eaLnBrk="1" latinLnBrk="0" hangingPunct="1">
                            <a:defRPr sz="1800" b="1" kern="1200">
                              <a:solidFill>
                                <a:schemeClr val="lt1"/>
                              </a:solidFill>
                              <a:latin typeface="Calibri" panose="020F0502020204030204"/>
                              <a:ea typeface="微软雅黑"/>
                            </a:defRPr>
                          </a:lvl9pPr>
                        </a:lstStyle>
                        <a:p>
                          <a:pPr algn="ctr">
                            <a:lnSpc>
                              <a:spcPct val="100000"/>
                            </a:lnSpc>
                          </a:pPr>
                          <a:r>
                            <a:rPr lang="zh-TW" altLang="en-US" sz="1600" b="0" i="0" kern="10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環保署</a:t>
                          </a:r>
                        </a:p>
                      </a:txBody>
                      <a:tcPr marL="28964" marR="28964"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panose="020F0502020204030204"/>
                              <a:ea typeface="微软雅黑"/>
                            </a:defRPr>
                          </a:lvl1pPr>
                          <a:lvl2pPr marL="457200" algn="l" defTabSz="914400" rtl="0" eaLnBrk="1" latinLnBrk="0" hangingPunct="1">
                            <a:defRPr sz="1800" kern="1200">
                              <a:solidFill>
                                <a:schemeClr val="dk1"/>
                              </a:solidFill>
                              <a:latin typeface="Calibri" panose="020F0502020204030204"/>
                              <a:ea typeface="微软雅黑"/>
                            </a:defRPr>
                          </a:lvl2pPr>
                          <a:lvl3pPr marL="914400" algn="l" defTabSz="914400" rtl="0" eaLnBrk="1" latinLnBrk="0" hangingPunct="1">
                            <a:defRPr sz="1800" kern="1200">
                              <a:solidFill>
                                <a:schemeClr val="dk1"/>
                              </a:solidFill>
                              <a:latin typeface="Calibri" panose="020F0502020204030204"/>
                              <a:ea typeface="微软雅黑"/>
                            </a:defRPr>
                          </a:lvl3pPr>
                          <a:lvl4pPr marL="1371600" algn="l" defTabSz="914400" rtl="0" eaLnBrk="1" latinLnBrk="0" hangingPunct="1">
                            <a:defRPr sz="1800" kern="1200">
                              <a:solidFill>
                                <a:schemeClr val="dk1"/>
                              </a:solidFill>
                              <a:latin typeface="Calibri" panose="020F0502020204030204"/>
                              <a:ea typeface="微软雅黑"/>
                            </a:defRPr>
                          </a:lvl4pPr>
                          <a:lvl5pPr marL="1828800" algn="l" defTabSz="914400" rtl="0" eaLnBrk="1" latinLnBrk="0" hangingPunct="1">
                            <a:defRPr sz="1800" kern="1200">
                              <a:solidFill>
                                <a:schemeClr val="dk1"/>
                              </a:solidFill>
                              <a:latin typeface="Calibri" panose="020F0502020204030204"/>
                              <a:ea typeface="微软雅黑"/>
                            </a:defRPr>
                          </a:lvl5pPr>
                          <a:lvl6pPr marL="2286000" algn="l" defTabSz="914400" rtl="0" eaLnBrk="1" latinLnBrk="0" hangingPunct="1">
                            <a:defRPr sz="1800" kern="1200">
                              <a:solidFill>
                                <a:schemeClr val="dk1"/>
                              </a:solidFill>
                              <a:latin typeface="Calibri" panose="020F0502020204030204"/>
                              <a:ea typeface="微软雅黑"/>
                            </a:defRPr>
                          </a:lvl6pPr>
                          <a:lvl7pPr marL="2743200" algn="l" defTabSz="914400" rtl="0" eaLnBrk="1" latinLnBrk="0" hangingPunct="1">
                            <a:defRPr sz="1800" kern="1200">
                              <a:solidFill>
                                <a:schemeClr val="dk1"/>
                              </a:solidFill>
                              <a:latin typeface="Calibri" panose="020F0502020204030204"/>
                              <a:ea typeface="微软雅黑"/>
                            </a:defRPr>
                          </a:lvl7pPr>
                          <a:lvl8pPr marL="3200400" algn="l" defTabSz="914400" rtl="0" eaLnBrk="1" latinLnBrk="0" hangingPunct="1">
                            <a:defRPr sz="1800" kern="1200">
                              <a:solidFill>
                                <a:schemeClr val="dk1"/>
                              </a:solidFill>
                              <a:latin typeface="Calibri" panose="020F0502020204030204"/>
                              <a:ea typeface="微软雅黑"/>
                            </a:defRPr>
                          </a:lvl8pPr>
                          <a:lvl9pPr marL="3657600" algn="l" defTabSz="914400" rtl="0" eaLnBrk="1" latinLnBrk="0" hangingPunct="1">
                            <a:defRPr sz="1800" kern="1200">
                              <a:solidFill>
                                <a:schemeClr val="dk1"/>
                              </a:solidFill>
                              <a:latin typeface="Calibri" panose="020F0502020204030204"/>
                              <a:ea typeface="微软雅黑"/>
                            </a:defRPr>
                          </a:lvl9pPr>
                        </a:lstStyle>
                        <a:p>
                          <a:pPr marL="0" lvl="0" indent="0" algn="ctr" defTabSz="914400" rtl="0" eaLnBrk="1" latinLnBrk="0" hangingPunct="1">
                            <a:lnSpc>
                              <a:spcPct val="100000"/>
                            </a:lnSpc>
                            <a:spcBef>
                              <a:spcPts val="0"/>
                            </a:spcBef>
                            <a:spcAft>
                              <a:spcPts val="0"/>
                            </a:spcAft>
                            <a:buFont typeface="Wingdings" panose="05000000000000000000" pitchFamily="2" charset="2"/>
                            <a:buNone/>
                          </a:pPr>
                          <a:r>
                            <a:rPr lang="zh-TW" altLang="en-US" sz="1600" b="1"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工業區全區</a:t>
                          </a:r>
                          <a:endParaRPr lang="en-US" altLang="zh-TW" sz="1600" b="1"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0" lvl="0" indent="0" algn="ctr" defTabSz="914400" rtl="0" eaLnBrk="1" latinLnBrk="0" hangingPunct="1">
                            <a:lnSpc>
                              <a:spcPct val="100000"/>
                            </a:lnSpc>
                            <a:spcBef>
                              <a:spcPts val="0"/>
                            </a:spcBef>
                            <a:spcAft>
                              <a:spcPts val="0"/>
                            </a:spcAft>
                            <a:buFont typeface="Wingdings" panose="05000000000000000000" pitchFamily="2" charset="2"/>
                            <a:buNone/>
                          </a:pPr>
                          <a:r>
                            <a:rPr lang="zh-TW" altLang="en-US" sz="1600" b="1"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用水回收率</a:t>
                          </a:r>
                        </a:p>
                      </a:txBody>
                      <a:tcPr marL="28964" marR="28964"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endParaRPr lang="zh-TW"/>
                        </a:p>
                      </a:txBody>
                      <a:tcPr marL="28964" marR="28964"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blipFill>
                          <a:blip r:embed="rId2"/>
                          <a:stretch>
                            <a:fillRect l="-45335" t="-548718" r="-54361" b="-9402"/>
                          </a:stretch>
                        </a:blipFill>
                      </a:tcPr>
                    </a:tc>
                    <a:tc>
                      <a:txBody>
                        <a:bodyPr/>
                        <a:lstStyle>
                          <a:lvl1pPr marL="0" algn="l" defTabSz="914400" rtl="0" eaLnBrk="1" latinLnBrk="0" hangingPunct="1">
                            <a:defRPr sz="1800" kern="1200">
                              <a:solidFill>
                                <a:schemeClr val="dk1"/>
                              </a:solidFill>
                              <a:latin typeface="Calibri" panose="020F0502020204030204"/>
                              <a:ea typeface="微软雅黑"/>
                            </a:defRPr>
                          </a:lvl1pPr>
                          <a:lvl2pPr marL="457200" algn="l" defTabSz="914400" rtl="0" eaLnBrk="1" latinLnBrk="0" hangingPunct="1">
                            <a:defRPr sz="1800" kern="1200">
                              <a:solidFill>
                                <a:schemeClr val="dk1"/>
                              </a:solidFill>
                              <a:latin typeface="Calibri" panose="020F0502020204030204"/>
                              <a:ea typeface="微软雅黑"/>
                            </a:defRPr>
                          </a:lvl2pPr>
                          <a:lvl3pPr marL="914400" algn="l" defTabSz="914400" rtl="0" eaLnBrk="1" latinLnBrk="0" hangingPunct="1">
                            <a:defRPr sz="1800" kern="1200">
                              <a:solidFill>
                                <a:schemeClr val="dk1"/>
                              </a:solidFill>
                              <a:latin typeface="Calibri" panose="020F0502020204030204"/>
                              <a:ea typeface="微软雅黑"/>
                            </a:defRPr>
                          </a:lvl3pPr>
                          <a:lvl4pPr marL="1371600" algn="l" defTabSz="914400" rtl="0" eaLnBrk="1" latinLnBrk="0" hangingPunct="1">
                            <a:defRPr sz="1800" kern="1200">
                              <a:solidFill>
                                <a:schemeClr val="dk1"/>
                              </a:solidFill>
                              <a:latin typeface="Calibri" panose="020F0502020204030204"/>
                              <a:ea typeface="微软雅黑"/>
                            </a:defRPr>
                          </a:lvl4pPr>
                          <a:lvl5pPr marL="1828800" algn="l" defTabSz="914400" rtl="0" eaLnBrk="1" latinLnBrk="0" hangingPunct="1">
                            <a:defRPr sz="1800" kern="1200">
                              <a:solidFill>
                                <a:schemeClr val="dk1"/>
                              </a:solidFill>
                              <a:latin typeface="Calibri" panose="020F0502020204030204"/>
                              <a:ea typeface="微软雅黑"/>
                            </a:defRPr>
                          </a:lvl5pPr>
                          <a:lvl6pPr marL="2286000" algn="l" defTabSz="914400" rtl="0" eaLnBrk="1" latinLnBrk="0" hangingPunct="1">
                            <a:defRPr sz="1800" kern="1200">
                              <a:solidFill>
                                <a:schemeClr val="dk1"/>
                              </a:solidFill>
                              <a:latin typeface="Calibri" panose="020F0502020204030204"/>
                              <a:ea typeface="微软雅黑"/>
                            </a:defRPr>
                          </a:lvl6pPr>
                          <a:lvl7pPr marL="2743200" algn="l" defTabSz="914400" rtl="0" eaLnBrk="1" latinLnBrk="0" hangingPunct="1">
                            <a:defRPr sz="1800" kern="1200">
                              <a:solidFill>
                                <a:schemeClr val="dk1"/>
                              </a:solidFill>
                              <a:latin typeface="Calibri" panose="020F0502020204030204"/>
                              <a:ea typeface="微软雅黑"/>
                            </a:defRPr>
                          </a:lvl7pPr>
                          <a:lvl8pPr marL="3200400" algn="l" defTabSz="914400" rtl="0" eaLnBrk="1" latinLnBrk="0" hangingPunct="1">
                            <a:defRPr sz="1800" kern="1200">
                              <a:solidFill>
                                <a:schemeClr val="dk1"/>
                              </a:solidFill>
                              <a:latin typeface="Calibri" panose="020F0502020204030204"/>
                              <a:ea typeface="微软雅黑"/>
                            </a:defRPr>
                          </a:lvl8pPr>
                          <a:lvl9pPr marL="3657600" algn="l" defTabSz="914400" rtl="0" eaLnBrk="1" latinLnBrk="0" hangingPunct="1">
                            <a:defRPr sz="1800" kern="1200">
                              <a:solidFill>
                                <a:schemeClr val="dk1"/>
                              </a:solidFill>
                              <a:latin typeface="Calibri" panose="020F0502020204030204"/>
                              <a:ea typeface="微软雅黑"/>
                            </a:defRPr>
                          </a:lvl9pPr>
                        </a:lstStyle>
                        <a:p>
                          <a:pPr marL="0" algn="l" defTabSz="914400" rtl="0" eaLnBrk="1" latinLnBrk="0" hangingPunct="1">
                            <a:lnSpc>
                              <a:spcPct val="100000"/>
                            </a:lnSpc>
                          </a:pPr>
                          <a:r>
                            <a:rPr lang="zh-TW" altLang="en-US" sz="1400" b="0" i="0" kern="100" dirty="0">
                              <a:solidFill>
                                <a:srgbClr val="0070C0"/>
                              </a:solidFill>
                              <a:effectLst/>
                              <a:latin typeface="Microsoft YaHei" panose="020B0503020204020204" pitchFamily="34" charset="-122"/>
                              <a:ea typeface="Microsoft YaHei" panose="020B0503020204020204" pitchFamily="34" charset="-122"/>
                              <a:cs typeface="Times New Roman" panose="02020603050405020304" pitchFamily="18" charset="0"/>
                            </a:rPr>
                            <a:t>無明確定義回收率計算公式</a:t>
                          </a:r>
                          <a:r>
                            <a:rPr lang="zh-TW" altLang="en-US" sz="1400" b="0" i="0" kern="100" dirty="0">
                              <a:solidFill>
                                <a:schemeClr val="tx1"/>
                              </a:solidFill>
                              <a:effectLst/>
                              <a:latin typeface="Microsoft YaHei" panose="020B0503020204020204" pitchFamily="34" charset="-122"/>
                              <a:ea typeface="Microsoft YaHei" panose="020B0503020204020204" pitchFamily="34" charset="-122"/>
                              <a:cs typeface="Times New Roman" panose="02020603050405020304" pitchFamily="18" charset="0"/>
                            </a:rPr>
                            <a:t>，依照各環評書件審查通過內容公式為主，因此各案件之水回收率計算方式各有不同。</a:t>
                          </a:r>
                        </a:p>
                      </a:txBody>
                      <a:tcPr marL="51435" marR="51435"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827579489"/>
                      </a:ext>
                    </a:extLst>
                  </a:tr>
                </a:tbl>
              </a:graphicData>
            </a:graphic>
          </p:graphicFrame>
        </mc:Fallback>
      </mc:AlternateContent>
      <p:sp>
        <p:nvSpPr>
          <p:cNvPr id="6" name="TextBox 11">
            <a:extLst>
              <a:ext uri="{FF2B5EF4-FFF2-40B4-BE49-F238E27FC236}">
                <a16:creationId xmlns:a16="http://schemas.microsoft.com/office/drawing/2014/main" id="{1F8D7A94-7E51-A7AF-197F-290723712E57}"/>
              </a:ext>
            </a:extLst>
          </p:cNvPr>
          <p:cNvSpPr txBox="1"/>
          <p:nvPr/>
        </p:nvSpPr>
        <p:spPr>
          <a:xfrm>
            <a:off x="959668" y="1200492"/>
            <a:ext cx="4650676" cy="430887"/>
          </a:xfrm>
          <a:prstGeom prst="rect">
            <a:avLst/>
          </a:prstGeom>
          <a:noFill/>
        </p:spPr>
        <p:txBody>
          <a:bodyPr wrap="square" lIns="0" tIns="0" rIns="0" bIns="0" rtlCol="0">
            <a:spAutoFit/>
            <a:scene3d>
              <a:camera prst="orthographicFront"/>
              <a:lightRig rig="threePt" dir="t"/>
            </a:scene3d>
            <a:sp3d contourW="12700"/>
          </a:bodyPr>
          <a:lstStyle/>
          <a:p>
            <a:pPr marL="571500" indent="-571500">
              <a:spcBef>
                <a:spcPts val="600"/>
              </a:spcBef>
              <a:spcAft>
                <a:spcPts val="600"/>
              </a:spcAft>
              <a:buFont typeface="Arial" panose="020B0604020202020204" pitchFamily="34" charset="0"/>
              <a:buChar char="•"/>
            </a:pPr>
            <a:r>
              <a:rPr lang="zh-TW" altLang="en-US" sz="2800" b="1" dirty="0">
                <a:gradFill flip="none" rotWithShape="1">
                  <a:gsLst>
                    <a:gs pos="0">
                      <a:srgbClr val="04B5EC"/>
                    </a:gs>
                    <a:gs pos="100000">
                      <a:srgbClr val="00C88A"/>
                    </a:gs>
                  </a:gsLst>
                  <a:lin ang="0" scaled="1"/>
                  <a:tileRect/>
                </a:gradFill>
                <a:latin typeface="Arial"/>
                <a:ea typeface="微软雅黑" pitchFamily="34" charset="-122"/>
              </a:rPr>
              <a:t>國內常用之水回收率公式</a:t>
            </a:r>
            <a:endParaRPr lang="en-US" altLang="zh-TW" sz="2800" b="1" dirty="0">
              <a:gradFill flip="none" rotWithShape="1">
                <a:gsLst>
                  <a:gs pos="0">
                    <a:srgbClr val="04B5EC"/>
                  </a:gs>
                  <a:gs pos="100000">
                    <a:srgbClr val="00C88A"/>
                  </a:gs>
                </a:gsLst>
                <a:lin ang="0" scaled="1"/>
                <a:tileRect/>
              </a:gradFill>
              <a:latin typeface="Arial"/>
              <a:ea typeface="微软雅黑" pitchFamily="34" charset="-122"/>
            </a:endParaRPr>
          </a:p>
        </p:txBody>
      </p:sp>
    </p:spTree>
    <p:extLst>
      <p:ext uri="{BB962C8B-B14F-4D97-AF65-F5344CB8AC3E}">
        <p14:creationId xmlns:p14="http://schemas.microsoft.com/office/powerpoint/2010/main" val="175653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29</a:t>
            </a:fld>
            <a:endParaRPr lang="en-US" dirty="0"/>
          </a:p>
        </p:txBody>
      </p:sp>
      <p:pic>
        <p:nvPicPr>
          <p:cNvPr id="2" name="圖片 1">
            <a:extLst>
              <a:ext uri="{FF2B5EF4-FFF2-40B4-BE49-F238E27FC236}">
                <a16:creationId xmlns:a16="http://schemas.microsoft.com/office/drawing/2014/main" id="{49405214-3CC3-F3D0-90EA-2D99EC75AECA}"/>
              </a:ext>
            </a:extLst>
          </p:cNvPr>
          <p:cNvPicPr>
            <a:picLocks noChangeAspect="1"/>
          </p:cNvPicPr>
          <p:nvPr/>
        </p:nvPicPr>
        <p:blipFill>
          <a:blip r:embed="rId3"/>
          <a:stretch>
            <a:fillRect/>
          </a:stretch>
        </p:blipFill>
        <p:spPr>
          <a:xfrm>
            <a:off x="269267" y="1157008"/>
            <a:ext cx="7286439" cy="5559477"/>
          </a:xfrm>
          <a:prstGeom prst="rect">
            <a:avLst/>
          </a:prstGeom>
        </p:spPr>
      </p:pic>
      <p:sp>
        <p:nvSpPr>
          <p:cNvPr id="3" name="TextBox 11">
            <a:extLst>
              <a:ext uri="{FF2B5EF4-FFF2-40B4-BE49-F238E27FC236}">
                <a16:creationId xmlns:a16="http://schemas.microsoft.com/office/drawing/2014/main" id="{0B55D240-AF6A-F18D-D4F4-A5BB526F4D91}"/>
              </a:ext>
            </a:extLst>
          </p:cNvPr>
          <p:cNvSpPr txBox="1"/>
          <p:nvPr/>
        </p:nvSpPr>
        <p:spPr>
          <a:xfrm>
            <a:off x="959668" y="415819"/>
            <a:ext cx="8667503" cy="492443"/>
          </a:xfrm>
          <a:prstGeom prst="rect">
            <a:avLst/>
          </a:prstGeom>
          <a:noFill/>
        </p:spPr>
        <p:txBody>
          <a:bodyPr wrap="square" lIns="0" tIns="0" rIns="0" bIns="0" rtlCol="0">
            <a:spAutoFit/>
            <a:scene3d>
              <a:camera prst="orthographicFront"/>
              <a:lightRig rig="threePt" dir="t"/>
            </a:scene3d>
            <a:sp3d contourW="12700"/>
          </a:bodyPr>
          <a:lstStyle/>
          <a:p>
            <a:r>
              <a:rPr lang="zh-TW" altLang="en-US" sz="3200" b="1" dirty="0">
                <a:solidFill>
                  <a:prstClr val="black">
                    <a:lumMod val="75000"/>
                    <a:lumOff val="25000"/>
                  </a:prstClr>
                </a:solidFill>
                <a:latin typeface="Arial"/>
                <a:ea typeface="微软雅黑"/>
              </a:rPr>
              <a:t>節水潛力評估步驟</a:t>
            </a:r>
            <a:r>
              <a:rPr lang="en-US" altLang="zh-TW" sz="2400" b="1" dirty="0">
                <a:solidFill>
                  <a:prstClr val="black">
                    <a:lumMod val="75000"/>
                    <a:lumOff val="25000"/>
                  </a:prstClr>
                </a:solidFill>
                <a:latin typeface="Arial"/>
                <a:ea typeface="微软雅黑"/>
              </a:rPr>
              <a:t>(6/20)</a:t>
            </a:r>
            <a:endParaRPr lang="en-US" altLang="zh-TW" sz="2400" b="1" dirty="0">
              <a:solidFill>
                <a:srgbClr val="0070C0"/>
              </a:solidFill>
              <a:latin typeface="Arial"/>
              <a:ea typeface="微软雅黑"/>
            </a:endParaRPr>
          </a:p>
        </p:txBody>
      </p:sp>
      <p:sp>
        <p:nvSpPr>
          <p:cNvPr id="4" name="AutoShape 5">
            <a:extLst>
              <a:ext uri="{FF2B5EF4-FFF2-40B4-BE49-F238E27FC236}">
                <a16:creationId xmlns:a16="http://schemas.microsoft.com/office/drawing/2014/main" id="{A5B0152D-870C-47AE-4C9B-FB2ACFC76111}"/>
              </a:ext>
            </a:extLst>
          </p:cNvPr>
          <p:cNvSpPr>
            <a:spLocks noChangeArrowheads="1"/>
          </p:cNvSpPr>
          <p:nvPr/>
        </p:nvSpPr>
        <p:spPr bwMode="gray">
          <a:xfrm>
            <a:off x="6922226" y="241993"/>
            <a:ext cx="3887342" cy="735747"/>
          </a:xfrm>
          <a:prstGeom prst="roundRect">
            <a:avLst>
              <a:gd name="adj" fmla="val 50000"/>
            </a:avLst>
          </a:prstGeom>
          <a:solidFill>
            <a:srgbClr val="FFC000">
              <a:lumMod val="40000"/>
              <a:lumOff val="60000"/>
            </a:srgbClr>
          </a:solidFill>
        </p:spPr>
        <p:txBody>
          <a:bodyPr wrap="square" rtlCol="0">
            <a:spAutoFit/>
          </a:bodyPr>
          <a:lstStyle/>
          <a:p>
            <a:pPr algn="ctr">
              <a:spcBef>
                <a:spcPts val="600"/>
              </a:spcBef>
              <a:spcAft>
                <a:spcPts val="600"/>
              </a:spcAft>
            </a:pP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3</a:t>
            </a:r>
            <a:r>
              <a:rPr kumimoji="1" lang="en-US" altLang="zh-TW" sz="2800" b="1" baseline="30000"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rd</a:t>
            </a: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 </a:t>
            </a:r>
            <a:r>
              <a:rPr kumimoji="1" lang="zh-TW" altLang="en-US"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計算水回收率</a:t>
            </a:r>
            <a:endPar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endParaRPr>
          </a:p>
        </p:txBody>
      </p:sp>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FC275B6B-47D9-8098-2EDE-74A3B4CA9167}"/>
                  </a:ext>
                </a:extLst>
              </p:cNvPr>
              <p:cNvSpPr txBox="1"/>
              <p:nvPr/>
            </p:nvSpPr>
            <p:spPr>
              <a:xfrm>
                <a:off x="6848123" y="2498427"/>
                <a:ext cx="3624944" cy="514308"/>
              </a:xfrm>
              <a:prstGeom prst="rect">
                <a:avLst/>
              </a:prstGeom>
              <a:noFill/>
            </p:spPr>
            <p:txBody>
              <a:bodyPr wrap="square">
                <a:spAutoFit/>
              </a:bodyPr>
              <a:lstStyle/>
              <a:p>
                <a:r>
                  <a:rPr lang="en-US" altLang="zh-TW" sz="1400" kern="100" dirty="0">
                    <a:solidFill>
                      <a:srgbClr val="0070C0"/>
                    </a:solidFill>
                    <a:latin typeface="Arial"/>
                    <a:ea typeface="Microsoft YaHei" panose="020B0503020204020204" pitchFamily="34" charset="-122"/>
                    <a:cs typeface="Times New Roman" panose="02020603050405020304" pitchFamily="18" charset="0"/>
                  </a:rPr>
                  <a:t>R1 = </a:t>
                </a:r>
                <a14:m>
                  <m:oMath xmlns:m="http://schemas.openxmlformats.org/officeDocument/2006/math">
                    <m:f>
                      <m:fPr>
                        <m:ctrlPr>
                          <a:rPr lang="zh-TW" altLang="zh-TW" sz="1400" i="1" kern="100">
                            <a:solidFill>
                              <a:srgbClr val="0070C0"/>
                            </a:solidFill>
                            <a:latin typeface="Cambria Math" panose="02040503050406030204" pitchFamily="18" charset="0"/>
                            <a:ea typeface="Microsoft YaHei" panose="020B0503020204020204" pitchFamily="34" charset="-122"/>
                            <a:cs typeface="Times New Roman" panose="02020603050405020304" pitchFamily="18" charset="0"/>
                          </a:rPr>
                        </m:ctrlPr>
                      </m:fPr>
                      <m:num>
                        <m:r>
                          <m:rPr>
                            <m:nor/>
                          </m:rPr>
                          <a:rPr lang="en-US" altLang="zh-TW" sz="1400" kern="100" smtClean="0">
                            <a:solidFill>
                              <a:srgbClr val="0070C0"/>
                            </a:solidFill>
                            <a:latin typeface="Cambria Math" panose="02040503050406030204" pitchFamily="18" charset="0"/>
                            <a:ea typeface="Microsoft YaHei" panose="020B0503020204020204" pitchFamily="34" charset="-122"/>
                            <a:cs typeface="Times New Roman" panose="02020603050405020304" pitchFamily="18" charset="0"/>
                          </a:rPr>
                          <m:t> </m:t>
                        </m:r>
                        <m:r>
                          <m:rPr>
                            <m:nor/>
                          </m:rPr>
                          <a:rPr lang="zh-TW" altLang="zh-TW" sz="1400" kern="100">
                            <a:solidFill>
                              <a:srgbClr val="0070C0"/>
                            </a:solidFill>
                            <a:latin typeface="Microsoft YaHei" panose="020B0503020204020204" pitchFamily="34" charset="-122"/>
                            <a:ea typeface="Microsoft YaHei" panose="020B0503020204020204" pitchFamily="34" charset="-122"/>
                            <a:cs typeface="Times New Roman" panose="02020603050405020304" pitchFamily="18" charset="0"/>
                          </a:rPr>
                          <m:t>總循環水量</m:t>
                        </m:r>
                        <m:r>
                          <m:rPr>
                            <m:nor/>
                          </m:rPr>
                          <a:rPr lang="en-US" altLang="zh-TW" sz="1400" kern="100">
                            <a:solidFill>
                              <a:srgbClr val="0070C0"/>
                            </a:solidFill>
                            <a:latin typeface="Microsoft YaHei" panose="020B0503020204020204" pitchFamily="34" charset="-122"/>
                            <a:ea typeface="Microsoft YaHei" panose="020B0503020204020204" pitchFamily="34" charset="-122"/>
                            <a:cs typeface="Times New Roman" panose="02020603050405020304" pitchFamily="18" charset="0"/>
                          </a:rPr>
                          <m:t>+</m:t>
                        </m:r>
                        <m:r>
                          <m:rPr>
                            <m:nor/>
                          </m:rPr>
                          <a:rPr lang="zh-TW" altLang="zh-TW" sz="1400" kern="100">
                            <a:solidFill>
                              <a:srgbClr val="0070C0"/>
                            </a:solidFill>
                            <a:latin typeface="Microsoft YaHei" panose="020B0503020204020204" pitchFamily="34" charset="-122"/>
                            <a:ea typeface="Microsoft YaHei" panose="020B0503020204020204" pitchFamily="34" charset="-122"/>
                            <a:cs typeface="Times New Roman" panose="02020603050405020304" pitchFamily="18" charset="0"/>
                          </a:rPr>
                          <m:t>總回</m:t>
                        </m:r>
                        <m:r>
                          <m:rPr>
                            <m:nor/>
                          </m:rPr>
                          <a:rPr lang="zh-TW" altLang="en-US" sz="1400" kern="100">
                            <a:solidFill>
                              <a:srgbClr val="0070C0"/>
                            </a:solidFill>
                            <a:latin typeface="Microsoft YaHei" panose="020B0503020204020204" pitchFamily="34" charset="-122"/>
                            <a:ea typeface="Microsoft YaHei" panose="020B0503020204020204" pitchFamily="34" charset="-122"/>
                            <a:cs typeface="Times New Roman" panose="02020603050405020304" pitchFamily="18" charset="0"/>
                          </a:rPr>
                          <m:t>用</m:t>
                        </m:r>
                        <m:r>
                          <m:rPr>
                            <m:nor/>
                          </m:rPr>
                          <a:rPr lang="zh-TW" altLang="zh-TW" sz="1400" kern="100">
                            <a:solidFill>
                              <a:srgbClr val="0070C0"/>
                            </a:solidFill>
                            <a:latin typeface="Microsoft YaHei" panose="020B0503020204020204" pitchFamily="34" charset="-122"/>
                            <a:ea typeface="Microsoft YaHei" panose="020B0503020204020204" pitchFamily="34" charset="-122"/>
                            <a:cs typeface="Times New Roman" panose="02020603050405020304" pitchFamily="18" charset="0"/>
                          </a:rPr>
                          <m:t>水量</m:t>
                        </m:r>
                        <m:r>
                          <m:rPr>
                            <m:nor/>
                          </m:rPr>
                          <a:rPr lang="en-US" altLang="zh-TW" sz="1400" kern="100">
                            <a:solidFill>
                              <a:srgbClr val="0070C0"/>
                            </a:solidFill>
                            <a:latin typeface="Microsoft YaHei" panose="020B0503020204020204" pitchFamily="34" charset="-122"/>
                            <a:ea typeface="Microsoft YaHei" panose="020B0503020204020204" pitchFamily="34" charset="-122"/>
                            <a:cs typeface="Times New Roman" panose="02020603050405020304" pitchFamily="18" charset="0"/>
                          </a:rPr>
                          <m:t>+</m:t>
                        </m:r>
                        <m:r>
                          <a:rPr lang="zh-TW" altLang="en-US" sz="1400" kern="100">
                            <a:solidFill>
                              <a:srgbClr val="0070C0"/>
                            </a:solidFill>
                            <a:latin typeface="Cambria Math" panose="02040503050406030204" pitchFamily="18" charset="0"/>
                            <a:ea typeface="Microsoft YaHei" panose="020B0503020204020204" pitchFamily="34" charset="-122"/>
                            <a:cs typeface="Times New Roman" panose="02020603050405020304" pitchFamily="18" charset="0"/>
                          </a:rPr>
                          <m:t>雨</m:t>
                        </m:r>
                        <m:r>
                          <m:rPr>
                            <m:nor/>
                          </m:rPr>
                          <a:rPr lang="zh-TW" altLang="en-US" sz="1400" kern="100">
                            <a:solidFill>
                              <a:srgbClr val="0070C0"/>
                            </a:solidFill>
                            <a:latin typeface="Microsoft YaHei" panose="020B0503020204020204" pitchFamily="34" charset="-122"/>
                            <a:ea typeface="Microsoft YaHei" panose="020B0503020204020204" pitchFamily="34" charset="-122"/>
                            <a:cs typeface="Times New Roman" panose="02020603050405020304" pitchFamily="18" charset="0"/>
                          </a:rPr>
                          <m:t>水</m:t>
                        </m:r>
                        <m:r>
                          <a:rPr lang="zh-TW" altLang="en-US" sz="1400" kern="100">
                            <a:solidFill>
                              <a:srgbClr val="0070C0"/>
                            </a:solidFill>
                            <a:latin typeface="Cambria Math" panose="02040503050406030204" pitchFamily="18" charset="0"/>
                            <a:ea typeface="Microsoft YaHei" panose="020B0503020204020204" pitchFamily="34" charset="-122"/>
                            <a:cs typeface="Times New Roman" panose="02020603050405020304" pitchFamily="18" charset="0"/>
                          </a:rPr>
                          <m:t>取水</m:t>
                        </m:r>
                        <m:r>
                          <m:rPr>
                            <m:nor/>
                          </m:rPr>
                          <a:rPr lang="zh-TW" altLang="en-US" sz="1400" kern="100">
                            <a:solidFill>
                              <a:srgbClr val="0070C0"/>
                            </a:solidFill>
                            <a:latin typeface="Microsoft YaHei" panose="020B0503020204020204" pitchFamily="34" charset="-122"/>
                            <a:ea typeface="Microsoft YaHei" panose="020B0503020204020204" pitchFamily="34" charset="-122"/>
                            <a:cs typeface="Times New Roman" panose="02020603050405020304" pitchFamily="18" charset="0"/>
                          </a:rPr>
                          <m:t>量</m:t>
                        </m:r>
                      </m:num>
                      <m:den>
                        <m:r>
                          <m:rPr>
                            <m:nor/>
                          </m:rPr>
                          <a:rPr lang="zh-TW" altLang="zh-TW" sz="1400" kern="100">
                            <a:solidFill>
                              <a:srgbClr val="0070C0"/>
                            </a:solidFill>
                            <a:latin typeface="Microsoft YaHei" panose="020B0503020204020204" pitchFamily="34" charset="-122"/>
                            <a:ea typeface="Microsoft YaHei" panose="020B0503020204020204" pitchFamily="34" charset="-122"/>
                            <a:cs typeface="Times New Roman" panose="02020603050405020304" pitchFamily="18" charset="0"/>
                          </a:rPr>
                          <m:t>總取水量</m:t>
                        </m:r>
                        <m:r>
                          <m:rPr>
                            <m:nor/>
                          </m:rPr>
                          <a:rPr lang="en-US" altLang="zh-TW" sz="1400" kern="100">
                            <a:solidFill>
                              <a:srgbClr val="0070C0"/>
                            </a:solidFill>
                            <a:latin typeface="Microsoft YaHei" panose="020B0503020204020204" pitchFamily="34" charset="-122"/>
                            <a:ea typeface="Microsoft YaHei" panose="020B0503020204020204" pitchFamily="34" charset="-122"/>
                            <a:cs typeface="Times New Roman" panose="02020603050405020304" pitchFamily="18" charset="0"/>
                          </a:rPr>
                          <m:t>+</m:t>
                        </m:r>
                        <m:r>
                          <m:rPr>
                            <m:nor/>
                          </m:rPr>
                          <a:rPr lang="zh-TW" altLang="zh-TW" sz="1400" kern="100">
                            <a:solidFill>
                              <a:srgbClr val="0070C0"/>
                            </a:solidFill>
                            <a:latin typeface="Microsoft YaHei" panose="020B0503020204020204" pitchFamily="34" charset="-122"/>
                            <a:ea typeface="Microsoft YaHei" panose="020B0503020204020204" pitchFamily="34" charset="-122"/>
                            <a:cs typeface="Times New Roman" panose="02020603050405020304" pitchFamily="18" charset="0"/>
                          </a:rPr>
                          <m:t>總循環水量</m:t>
                        </m:r>
                        <m:r>
                          <m:rPr>
                            <m:nor/>
                          </m:rPr>
                          <a:rPr lang="en-US" altLang="zh-TW" sz="1400" kern="100">
                            <a:solidFill>
                              <a:srgbClr val="0070C0"/>
                            </a:solidFill>
                            <a:latin typeface="Microsoft YaHei" panose="020B0503020204020204" pitchFamily="34" charset="-122"/>
                            <a:ea typeface="Microsoft YaHei" panose="020B0503020204020204" pitchFamily="34" charset="-122"/>
                            <a:cs typeface="Times New Roman" panose="02020603050405020304" pitchFamily="18" charset="0"/>
                          </a:rPr>
                          <m:t>+</m:t>
                        </m:r>
                        <m:r>
                          <m:rPr>
                            <m:nor/>
                          </m:rPr>
                          <a:rPr lang="zh-TW" altLang="zh-TW" sz="1400" kern="100">
                            <a:solidFill>
                              <a:srgbClr val="0070C0"/>
                            </a:solidFill>
                            <a:latin typeface="Microsoft YaHei" panose="020B0503020204020204" pitchFamily="34" charset="-122"/>
                            <a:ea typeface="Microsoft YaHei" panose="020B0503020204020204" pitchFamily="34" charset="-122"/>
                            <a:cs typeface="Times New Roman" panose="02020603050405020304" pitchFamily="18" charset="0"/>
                          </a:rPr>
                          <m:t>總回</m:t>
                        </m:r>
                        <m:r>
                          <m:rPr>
                            <m:nor/>
                          </m:rPr>
                          <a:rPr lang="zh-TW" altLang="en-US" sz="1400" kern="100">
                            <a:solidFill>
                              <a:srgbClr val="0070C0"/>
                            </a:solidFill>
                            <a:latin typeface="Microsoft YaHei" panose="020B0503020204020204" pitchFamily="34" charset="-122"/>
                            <a:ea typeface="Microsoft YaHei" panose="020B0503020204020204" pitchFamily="34" charset="-122"/>
                            <a:cs typeface="Times New Roman" panose="02020603050405020304" pitchFamily="18" charset="0"/>
                          </a:rPr>
                          <m:t>用</m:t>
                        </m:r>
                        <m:r>
                          <m:rPr>
                            <m:nor/>
                          </m:rPr>
                          <a:rPr lang="zh-TW" altLang="zh-TW" sz="1400" kern="100">
                            <a:solidFill>
                              <a:srgbClr val="0070C0"/>
                            </a:solidFill>
                            <a:latin typeface="Microsoft YaHei" panose="020B0503020204020204" pitchFamily="34" charset="-122"/>
                            <a:ea typeface="Microsoft YaHei" panose="020B0503020204020204" pitchFamily="34" charset="-122"/>
                            <a:cs typeface="Times New Roman" panose="02020603050405020304" pitchFamily="18" charset="0"/>
                          </a:rPr>
                          <m:t>水量</m:t>
                        </m:r>
                      </m:den>
                    </m:f>
                  </m:oMath>
                </a14:m>
                <a:endParaRPr lang="zh-TW" altLang="en-US" sz="1400" dirty="0">
                  <a:solidFill>
                    <a:prstClr val="black"/>
                  </a:solidFill>
                  <a:latin typeface="Arial"/>
                  <a:ea typeface="微软雅黑"/>
                </a:endParaRPr>
              </a:p>
            </p:txBody>
          </p:sp>
        </mc:Choice>
        <mc:Fallback xmlns="">
          <p:sp>
            <p:nvSpPr>
              <p:cNvPr id="6" name="文字方塊 5">
                <a:extLst>
                  <a:ext uri="{FF2B5EF4-FFF2-40B4-BE49-F238E27FC236}">
                    <a16:creationId xmlns:a16="http://schemas.microsoft.com/office/drawing/2014/main" id="{FC275B6B-47D9-8098-2EDE-74A3B4CA9167}"/>
                  </a:ext>
                </a:extLst>
              </p:cNvPr>
              <p:cNvSpPr txBox="1">
                <a:spLocks noRot="1" noChangeAspect="1" noMove="1" noResize="1" noEditPoints="1" noAdjustHandles="1" noChangeArrowheads="1" noChangeShapeType="1" noTextEdit="1"/>
              </p:cNvSpPr>
              <p:nvPr/>
            </p:nvSpPr>
            <p:spPr>
              <a:xfrm>
                <a:off x="6848123" y="2498427"/>
                <a:ext cx="3624944" cy="514308"/>
              </a:xfrm>
              <a:prstGeom prst="rect">
                <a:avLst/>
              </a:prstGeom>
              <a:blipFill>
                <a:blip r:embed="rId4"/>
                <a:stretch>
                  <a:fillRect l="-504" b="-8333"/>
                </a:stretch>
              </a:blipFill>
            </p:spPr>
            <p:txBody>
              <a:bodyPr/>
              <a:lstStyle/>
              <a:p>
                <a:r>
                  <a:rPr lang="zh-TW" altLang="en-US">
                    <a:noFill/>
                  </a:rPr>
                  <a:t> </a:t>
                </a:r>
              </a:p>
            </p:txBody>
          </p:sp>
        </mc:Fallback>
      </mc:AlternateContent>
      <p:pic>
        <p:nvPicPr>
          <p:cNvPr id="7" name="圖片 6">
            <a:extLst>
              <a:ext uri="{FF2B5EF4-FFF2-40B4-BE49-F238E27FC236}">
                <a16:creationId xmlns:a16="http://schemas.microsoft.com/office/drawing/2014/main" id="{689F7DF5-5B02-93C2-44A0-2D951E16DDCC}"/>
              </a:ext>
            </a:extLst>
          </p:cNvPr>
          <p:cNvPicPr>
            <a:picLocks noChangeAspect="1"/>
          </p:cNvPicPr>
          <p:nvPr/>
        </p:nvPicPr>
        <p:blipFill>
          <a:blip r:embed="rId5"/>
          <a:stretch>
            <a:fillRect/>
          </a:stretch>
        </p:blipFill>
        <p:spPr>
          <a:xfrm>
            <a:off x="6723160" y="3059019"/>
            <a:ext cx="5468840" cy="1034023"/>
          </a:xfrm>
          <a:prstGeom prst="rect">
            <a:avLst/>
          </a:prstGeom>
        </p:spPr>
      </p:pic>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986A0AEE-136B-AEA4-92E9-E0F16D74201B}"/>
                  </a:ext>
                </a:extLst>
              </p:cNvPr>
              <p:cNvSpPr txBox="1"/>
              <p:nvPr/>
            </p:nvSpPr>
            <p:spPr>
              <a:xfrm>
                <a:off x="6762904" y="4376139"/>
                <a:ext cx="5159829" cy="515206"/>
              </a:xfrm>
              <a:prstGeom prst="rect">
                <a:avLst/>
              </a:prstGeom>
              <a:noFill/>
            </p:spPr>
            <p:txBody>
              <a:bodyPr wrap="square">
                <a:spAutoFit/>
              </a:bodyPr>
              <a:lstStyle/>
              <a:p>
                <a:r>
                  <a:rPr lang="en-US" altLang="zh-TW" sz="1400" kern="100" dirty="0">
                    <a:solidFill>
                      <a:srgbClr val="00B050"/>
                    </a:solidFill>
                    <a:latin typeface="Arial"/>
                    <a:ea typeface="Microsoft YaHei" panose="020B0503020204020204" pitchFamily="34" charset="-122"/>
                    <a:cs typeface="Times New Roman" panose="02020603050405020304" pitchFamily="18" charset="0"/>
                  </a:rPr>
                  <a:t>R2 = </a:t>
                </a:r>
                <a14:m>
                  <m:oMath xmlns:m="http://schemas.openxmlformats.org/officeDocument/2006/math">
                    <m:f>
                      <m:fPr>
                        <m:ctrlPr>
                          <a:rPr lang="zh-TW" altLang="zh-TW" sz="1400" i="1" kern="100" smtClean="0">
                            <a:solidFill>
                              <a:srgbClr val="00B050"/>
                            </a:solidFill>
                            <a:latin typeface="Cambria Math" panose="02040503050406030204" pitchFamily="18" charset="0"/>
                            <a:ea typeface="Cambria Math" panose="02040503050406030204" pitchFamily="18" charset="0"/>
                            <a:cs typeface="Times New Roman" panose="02020603050405020304" pitchFamily="18" charset="0"/>
                          </a:rPr>
                        </m:ctrlPr>
                      </m:fPr>
                      <m:num>
                        <m:r>
                          <m:rPr>
                            <m:nor/>
                          </m:rPr>
                          <a:rPr lang="en-US" altLang="zh-TW" sz="1400" kern="100" smtClean="0">
                            <a:solidFill>
                              <a:srgbClr val="00B050"/>
                            </a:solidFill>
                            <a:latin typeface="Cambria Math" panose="02040503050406030204" pitchFamily="18" charset="0"/>
                            <a:ea typeface="Cambria Math" panose="02040503050406030204" pitchFamily="18" charset="0"/>
                            <a:cs typeface="Times New Roman" panose="02020603050405020304" pitchFamily="18" charset="0"/>
                          </a:rPr>
                          <m:t> </m:t>
                        </m:r>
                        <m:r>
                          <m:rPr>
                            <m:nor/>
                          </m:rPr>
                          <a:rPr lang="zh-TW" altLang="zh-TW" sz="1400" kern="100" smtClean="0">
                            <a:solidFill>
                              <a:srgbClr val="00B050"/>
                            </a:solidFill>
                            <a:latin typeface="Microsoft YaHei" panose="020B0503020204020204" pitchFamily="34" charset="-122"/>
                            <a:ea typeface="Microsoft YaHei" panose="020B0503020204020204" pitchFamily="34" charset="-122"/>
                            <a:cs typeface="Times New Roman" panose="02020603050405020304" pitchFamily="18" charset="0"/>
                          </a:rPr>
                          <m:t>總循環水量</m:t>
                        </m:r>
                        <m:r>
                          <m:rPr>
                            <m:nor/>
                          </m:rPr>
                          <a:rPr lang="en-US" altLang="zh-TW" sz="1400" kern="100" smtClean="0">
                            <a:solidFill>
                              <a:srgbClr val="00B050"/>
                            </a:solidFill>
                            <a:latin typeface="Microsoft YaHei" panose="020B0503020204020204" pitchFamily="34" charset="-122"/>
                            <a:ea typeface="Microsoft YaHei" panose="020B0503020204020204" pitchFamily="34" charset="-122"/>
                            <a:cs typeface="Times New Roman" panose="02020603050405020304" pitchFamily="18" charset="0"/>
                          </a:rPr>
                          <m:t>+</m:t>
                        </m:r>
                        <m:r>
                          <m:rPr>
                            <m:nor/>
                          </m:rPr>
                          <a:rPr lang="zh-TW" altLang="zh-TW" sz="1400" kern="100">
                            <a:solidFill>
                              <a:srgbClr val="00B050"/>
                            </a:solidFill>
                            <a:latin typeface="Microsoft YaHei" panose="020B0503020204020204" pitchFamily="34" charset="-122"/>
                            <a:ea typeface="Microsoft YaHei" panose="020B0503020204020204" pitchFamily="34" charset="-122"/>
                            <a:cs typeface="Times New Roman" panose="02020603050405020304" pitchFamily="18" charset="0"/>
                          </a:rPr>
                          <m:t>總回</m:t>
                        </m:r>
                        <m:r>
                          <m:rPr>
                            <m:nor/>
                          </m:rPr>
                          <a:rPr lang="zh-TW" altLang="en-US" sz="1400" kern="100">
                            <a:solidFill>
                              <a:srgbClr val="00B050"/>
                            </a:solidFill>
                            <a:latin typeface="Microsoft YaHei" panose="020B0503020204020204" pitchFamily="34" charset="-122"/>
                            <a:ea typeface="Microsoft YaHei" panose="020B0503020204020204" pitchFamily="34" charset="-122"/>
                            <a:cs typeface="Times New Roman" panose="02020603050405020304" pitchFamily="18" charset="0"/>
                          </a:rPr>
                          <m:t>用</m:t>
                        </m:r>
                        <m:r>
                          <m:rPr>
                            <m:nor/>
                          </m:rPr>
                          <a:rPr lang="zh-TW" altLang="zh-TW" sz="1400" kern="100">
                            <a:solidFill>
                              <a:srgbClr val="00B050"/>
                            </a:solidFill>
                            <a:latin typeface="Microsoft YaHei" panose="020B0503020204020204" pitchFamily="34" charset="-122"/>
                            <a:ea typeface="Microsoft YaHei" panose="020B0503020204020204" pitchFamily="34" charset="-122"/>
                            <a:cs typeface="Times New Roman" panose="02020603050405020304" pitchFamily="18" charset="0"/>
                          </a:rPr>
                          <m:t>水量</m:t>
                        </m:r>
                        <m:r>
                          <m:rPr>
                            <m:nor/>
                          </m:rPr>
                          <a:rPr lang="en-US" altLang="zh-TW" sz="1400" kern="100">
                            <a:solidFill>
                              <a:srgbClr val="00B050"/>
                            </a:solidFill>
                            <a:latin typeface="Microsoft YaHei" panose="020B0503020204020204" pitchFamily="34" charset="-122"/>
                            <a:ea typeface="Microsoft YaHei" panose="020B0503020204020204" pitchFamily="34" charset="-122"/>
                            <a:cs typeface="Times New Roman" panose="02020603050405020304" pitchFamily="18" charset="0"/>
                          </a:rPr>
                          <m:t>+</m:t>
                        </m:r>
                        <m:r>
                          <a:rPr lang="zh-TW" altLang="en-US" sz="1400" kern="100" smtClean="0">
                            <a:solidFill>
                              <a:srgbClr val="00B050"/>
                            </a:solidFill>
                            <a:latin typeface="Cambria Math" panose="02040503050406030204" pitchFamily="18" charset="0"/>
                            <a:ea typeface="Microsoft YaHei" panose="020B0503020204020204" pitchFamily="34" charset="-122"/>
                            <a:cs typeface="Times New Roman" panose="02020603050405020304" pitchFamily="18" charset="0"/>
                          </a:rPr>
                          <m:t>雨</m:t>
                        </m:r>
                        <m:r>
                          <m:rPr>
                            <m:nor/>
                          </m:rPr>
                          <a:rPr lang="zh-TW" altLang="en-US" sz="1400" kern="100" smtClean="0">
                            <a:solidFill>
                              <a:srgbClr val="00B050"/>
                            </a:solidFill>
                            <a:latin typeface="Microsoft YaHei" panose="020B0503020204020204" pitchFamily="34" charset="-122"/>
                            <a:ea typeface="Microsoft YaHei" panose="020B0503020204020204" pitchFamily="34" charset="-122"/>
                            <a:cs typeface="Times New Roman" panose="02020603050405020304" pitchFamily="18" charset="0"/>
                          </a:rPr>
                          <m:t>水</m:t>
                        </m:r>
                        <m:r>
                          <a:rPr lang="zh-TW" altLang="en-US" sz="1400" kern="100" smtClean="0">
                            <a:solidFill>
                              <a:srgbClr val="00B050"/>
                            </a:solidFill>
                            <a:latin typeface="Cambria Math" panose="02040503050406030204" pitchFamily="18" charset="0"/>
                            <a:ea typeface="Microsoft YaHei" panose="020B0503020204020204" pitchFamily="34" charset="-122"/>
                            <a:cs typeface="Times New Roman" panose="02020603050405020304" pitchFamily="18" charset="0"/>
                          </a:rPr>
                          <m:t>取水</m:t>
                        </m:r>
                        <m:r>
                          <a:rPr lang="zh-TW" altLang="en-US" sz="1400" i="1" kern="100" smtClean="0">
                            <a:solidFill>
                              <a:srgbClr val="00B050"/>
                            </a:solidFill>
                            <a:latin typeface="Cambria Math" panose="02040503050406030204" pitchFamily="18" charset="0"/>
                            <a:ea typeface="Microsoft YaHei" panose="020B0503020204020204" pitchFamily="34" charset="-122"/>
                            <a:cs typeface="Times New Roman" panose="02020603050405020304" pitchFamily="18" charset="0"/>
                          </a:rPr>
                          <m:t>量</m:t>
                        </m:r>
                        <m:r>
                          <m:rPr>
                            <m:nor/>
                          </m:rPr>
                          <a:rPr lang="en-US" altLang="zh-TW" sz="1400" kern="100" smtClean="0">
                            <a:solidFill>
                              <a:srgbClr val="00B050"/>
                            </a:solidFill>
                            <a:latin typeface="Microsoft YaHei" panose="020B0503020204020204" pitchFamily="34" charset="-122"/>
                            <a:ea typeface="Microsoft YaHei" panose="020B0503020204020204" pitchFamily="34" charset="-122"/>
                            <a:cs typeface="Times New Roman" panose="02020603050405020304" pitchFamily="18" charset="0"/>
                          </a:rPr>
                          <m:t>−</m:t>
                        </m:r>
                        <m:r>
                          <m:rPr>
                            <m:nor/>
                          </m:rPr>
                          <a:rPr lang="zh-TW" altLang="en-US" sz="1400" kern="100" smtClean="0">
                            <a:solidFill>
                              <a:srgbClr val="00B050"/>
                            </a:solidFill>
                            <a:latin typeface="Microsoft YaHei" panose="020B0503020204020204" pitchFamily="34" charset="-122"/>
                            <a:ea typeface="Microsoft YaHei" panose="020B0503020204020204" pitchFamily="34" charset="-122"/>
                            <a:cs typeface="Times New Roman" panose="02020603050405020304" pitchFamily="18" charset="0"/>
                          </a:rPr>
                          <m:t>冷卻水塔內循環量</m:t>
                        </m:r>
                      </m:num>
                      <m:den>
                        <m:r>
                          <m:rPr>
                            <m:nor/>
                          </m:rPr>
                          <a:rPr lang="zh-TW" altLang="zh-TW" sz="1400" kern="100">
                            <a:solidFill>
                              <a:srgbClr val="00B050"/>
                            </a:solidFill>
                            <a:latin typeface="Microsoft YaHei" panose="020B0503020204020204" pitchFamily="34" charset="-122"/>
                            <a:ea typeface="Microsoft YaHei" panose="020B0503020204020204" pitchFamily="34" charset="-122"/>
                            <a:cs typeface="Times New Roman" panose="02020603050405020304" pitchFamily="18" charset="0"/>
                          </a:rPr>
                          <m:t>總取水量</m:t>
                        </m:r>
                        <m:r>
                          <m:rPr>
                            <m:nor/>
                          </m:rPr>
                          <a:rPr lang="en-US" altLang="zh-TW" sz="1400" kern="100" smtClean="0">
                            <a:solidFill>
                              <a:srgbClr val="00B050"/>
                            </a:solidFill>
                            <a:latin typeface="Microsoft YaHei" panose="020B0503020204020204" pitchFamily="34" charset="-122"/>
                            <a:ea typeface="Microsoft YaHei" panose="020B0503020204020204" pitchFamily="34" charset="-122"/>
                            <a:cs typeface="Times New Roman" panose="02020603050405020304" pitchFamily="18" charset="0"/>
                          </a:rPr>
                          <m:t>+</m:t>
                        </m:r>
                        <m:r>
                          <m:rPr>
                            <m:nor/>
                          </m:rPr>
                          <a:rPr lang="zh-TW" altLang="zh-TW" sz="1400" kern="100" smtClean="0">
                            <a:solidFill>
                              <a:srgbClr val="00B050"/>
                            </a:solidFill>
                            <a:latin typeface="Microsoft YaHei" panose="020B0503020204020204" pitchFamily="34" charset="-122"/>
                            <a:ea typeface="Microsoft YaHei" panose="020B0503020204020204" pitchFamily="34" charset="-122"/>
                            <a:cs typeface="Times New Roman" panose="02020603050405020304" pitchFamily="18" charset="0"/>
                          </a:rPr>
                          <m:t>總循環水量</m:t>
                        </m:r>
                        <m:r>
                          <m:rPr>
                            <m:nor/>
                          </m:rPr>
                          <a:rPr lang="en-US" altLang="zh-TW" sz="1400" kern="100">
                            <a:solidFill>
                              <a:srgbClr val="00B050"/>
                            </a:solidFill>
                            <a:latin typeface="Microsoft YaHei" panose="020B0503020204020204" pitchFamily="34" charset="-122"/>
                            <a:ea typeface="Microsoft YaHei" panose="020B0503020204020204" pitchFamily="34" charset="-122"/>
                            <a:cs typeface="Times New Roman" panose="02020603050405020304" pitchFamily="18" charset="0"/>
                          </a:rPr>
                          <m:t>+</m:t>
                        </m:r>
                        <m:r>
                          <m:rPr>
                            <m:nor/>
                          </m:rPr>
                          <a:rPr lang="zh-TW" altLang="zh-TW" sz="1400" kern="100">
                            <a:solidFill>
                              <a:srgbClr val="00B050"/>
                            </a:solidFill>
                            <a:latin typeface="Microsoft YaHei" panose="020B0503020204020204" pitchFamily="34" charset="-122"/>
                            <a:ea typeface="Microsoft YaHei" panose="020B0503020204020204" pitchFamily="34" charset="-122"/>
                            <a:cs typeface="Times New Roman" panose="02020603050405020304" pitchFamily="18" charset="0"/>
                          </a:rPr>
                          <m:t>總回</m:t>
                        </m:r>
                        <m:r>
                          <m:rPr>
                            <m:nor/>
                          </m:rPr>
                          <a:rPr lang="zh-TW" altLang="en-US" sz="1400" kern="100">
                            <a:solidFill>
                              <a:srgbClr val="00B050"/>
                            </a:solidFill>
                            <a:latin typeface="Microsoft YaHei" panose="020B0503020204020204" pitchFamily="34" charset="-122"/>
                            <a:ea typeface="Microsoft YaHei" panose="020B0503020204020204" pitchFamily="34" charset="-122"/>
                            <a:cs typeface="Times New Roman" panose="02020603050405020304" pitchFamily="18" charset="0"/>
                          </a:rPr>
                          <m:t>用</m:t>
                        </m:r>
                        <m:r>
                          <m:rPr>
                            <m:nor/>
                          </m:rPr>
                          <a:rPr lang="zh-TW" altLang="zh-TW" sz="1400" kern="100">
                            <a:solidFill>
                              <a:srgbClr val="00B050"/>
                            </a:solidFill>
                            <a:latin typeface="Microsoft YaHei" panose="020B0503020204020204" pitchFamily="34" charset="-122"/>
                            <a:ea typeface="Microsoft YaHei" panose="020B0503020204020204" pitchFamily="34" charset="-122"/>
                            <a:cs typeface="Times New Roman" panose="02020603050405020304" pitchFamily="18" charset="0"/>
                          </a:rPr>
                          <m:t>水量</m:t>
                        </m:r>
                        <m:r>
                          <m:rPr>
                            <m:nor/>
                          </m:rPr>
                          <a:rPr lang="en-US" altLang="zh-TW" sz="1400" kern="100" smtClean="0">
                            <a:solidFill>
                              <a:srgbClr val="00B050"/>
                            </a:solidFill>
                            <a:latin typeface="Microsoft YaHei" panose="020B0503020204020204" pitchFamily="34" charset="-122"/>
                            <a:ea typeface="Microsoft YaHei" panose="020B0503020204020204" pitchFamily="34" charset="-122"/>
                            <a:cs typeface="Times New Roman" panose="02020603050405020304" pitchFamily="18" charset="0"/>
                          </a:rPr>
                          <m:t>−</m:t>
                        </m:r>
                        <m:r>
                          <m:rPr>
                            <m:nor/>
                          </m:rPr>
                          <a:rPr lang="zh-TW" altLang="en-US" sz="1400" kern="100" smtClean="0">
                            <a:solidFill>
                              <a:srgbClr val="00B050"/>
                            </a:solidFill>
                            <a:latin typeface="Microsoft YaHei" panose="020B0503020204020204" pitchFamily="34" charset="-122"/>
                            <a:ea typeface="Microsoft YaHei" panose="020B0503020204020204" pitchFamily="34" charset="-122"/>
                            <a:cs typeface="Times New Roman" panose="02020603050405020304" pitchFamily="18" charset="0"/>
                          </a:rPr>
                          <m:t>冷卻水塔內循環量</m:t>
                        </m:r>
                      </m:den>
                    </m:f>
                  </m:oMath>
                </a14:m>
                <a:endParaRPr lang="zh-TW" altLang="en-US" sz="1400" dirty="0">
                  <a:solidFill>
                    <a:prstClr val="black"/>
                  </a:solidFill>
                  <a:latin typeface="Arial"/>
                  <a:ea typeface="微软雅黑"/>
                </a:endParaRPr>
              </a:p>
            </p:txBody>
          </p:sp>
        </mc:Choice>
        <mc:Fallback xmlns="">
          <p:sp>
            <p:nvSpPr>
              <p:cNvPr id="8" name="文字方塊 7">
                <a:extLst>
                  <a:ext uri="{FF2B5EF4-FFF2-40B4-BE49-F238E27FC236}">
                    <a16:creationId xmlns:a16="http://schemas.microsoft.com/office/drawing/2014/main" id="{986A0AEE-136B-AEA4-92E9-E0F16D74201B}"/>
                  </a:ext>
                </a:extLst>
              </p:cNvPr>
              <p:cNvSpPr txBox="1">
                <a:spLocks noRot="1" noChangeAspect="1" noMove="1" noResize="1" noEditPoints="1" noAdjustHandles="1" noChangeArrowheads="1" noChangeShapeType="1" noTextEdit="1"/>
              </p:cNvSpPr>
              <p:nvPr/>
            </p:nvSpPr>
            <p:spPr>
              <a:xfrm>
                <a:off x="6762904" y="4376139"/>
                <a:ext cx="5159829" cy="515206"/>
              </a:xfrm>
              <a:prstGeom prst="rect">
                <a:avLst/>
              </a:prstGeom>
              <a:blipFill>
                <a:blip r:embed="rId6"/>
                <a:stretch>
                  <a:fillRect l="-354" b="-9524"/>
                </a:stretch>
              </a:blipFill>
            </p:spPr>
            <p:txBody>
              <a:bodyPr/>
              <a:lstStyle/>
              <a:p>
                <a:r>
                  <a:rPr lang="zh-TW" altLang="en-US">
                    <a:noFill/>
                  </a:rPr>
                  <a:t> </a:t>
                </a:r>
              </a:p>
            </p:txBody>
          </p:sp>
        </mc:Fallback>
      </mc:AlternateContent>
      <p:pic>
        <p:nvPicPr>
          <p:cNvPr id="9" name="圖片 8">
            <a:extLst>
              <a:ext uri="{FF2B5EF4-FFF2-40B4-BE49-F238E27FC236}">
                <a16:creationId xmlns:a16="http://schemas.microsoft.com/office/drawing/2014/main" id="{58ACF110-2916-C8E9-0982-ABFB43E3320C}"/>
              </a:ext>
            </a:extLst>
          </p:cNvPr>
          <p:cNvPicPr>
            <a:picLocks noChangeAspect="1"/>
          </p:cNvPicPr>
          <p:nvPr/>
        </p:nvPicPr>
        <p:blipFill>
          <a:blip r:embed="rId7"/>
          <a:stretch>
            <a:fillRect/>
          </a:stretch>
        </p:blipFill>
        <p:spPr>
          <a:xfrm>
            <a:off x="6639884" y="5063935"/>
            <a:ext cx="5552116" cy="848810"/>
          </a:xfrm>
          <a:prstGeom prst="rect">
            <a:avLst/>
          </a:prstGeom>
        </p:spPr>
      </p:pic>
      <p:sp>
        <p:nvSpPr>
          <p:cNvPr id="10" name="橢圓 9">
            <a:extLst>
              <a:ext uri="{FF2B5EF4-FFF2-40B4-BE49-F238E27FC236}">
                <a16:creationId xmlns:a16="http://schemas.microsoft.com/office/drawing/2014/main" id="{AD0B7793-6FAE-1BFD-75FC-151E5414FD6D}"/>
              </a:ext>
            </a:extLst>
          </p:cNvPr>
          <p:cNvSpPr/>
          <p:nvPr/>
        </p:nvSpPr>
        <p:spPr>
          <a:xfrm>
            <a:off x="3240910" y="6180881"/>
            <a:ext cx="636609" cy="3529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1" name="橢圓 10">
            <a:extLst>
              <a:ext uri="{FF2B5EF4-FFF2-40B4-BE49-F238E27FC236}">
                <a16:creationId xmlns:a16="http://schemas.microsoft.com/office/drawing/2014/main" id="{D39F754F-F46E-4CE8-0082-2232C4BBEF70}"/>
              </a:ext>
            </a:extLst>
          </p:cNvPr>
          <p:cNvSpPr/>
          <p:nvPr/>
        </p:nvSpPr>
        <p:spPr>
          <a:xfrm>
            <a:off x="4605348" y="1871009"/>
            <a:ext cx="636609" cy="3529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 name="橢圓 12">
            <a:extLst>
              <a:ext uri="{FF2B5EF4-FFF2-40B4-BE49-F238E27FC236}">
                <a16:creationId xmlns:a16="http://schemas.microsoft.com/office/drawing/2014/main" id="{91CCEC3D-8D1C-E48D-DC4C-540B6DCA0D59}"/>
              </a:ext>
            </a:extLst>
          </p:cNvPr>
          <p:cNvSpPr/>
          <p:nvPr/>
        </p:nvSpPr>
        <p:spPr>
          <a:xfrm>
            <a:off x="3404218" y="4914307"/>
            <a:ext cx="636609" cy="3529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4" name="橢圓 13">
            <a:extLst>
              <a:ext uri="{FF2B5EF4-FFF2-40B4-BE49-F238E27FC236}">
                <a16:creationId xmlns:a16="http://schemas.microsoft.com/office/drawing/2014/main" id="{9A9070A6-270C-F338-7ABF-A749CBE4CD16}"/>
              </a:ext>
            </a:extLst>
          </p:cNvPr>
          <p:cNvSpPr/>
          <p:nvPr/>
        </p:nvSpPr>
        <p:spPr>
          <a:xfrm>
            <a:off x="4544594" y="4714882"/>
            <a:ext cx="636609" cy="3529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5" name="橢圓 14">
            <a:extLst>
              <a:ext uri="{FF2B5EF4-FFF2-40B4-BE49-F238E27FC236}">
                <a16:creationId xmlns:a16="http://schemas.microsoft.com/office/drawing/2014/main" id="{480ACACE-0C9F-C7A2-2A96-644067290FFD}"/>
              </a:ext>
            </a:extLst>
          </p:cNvPr>
          <p:cNvSpPr/>
          <p:nvPr/>
        </p:nvSpPr>
        <p:spPr>
          <a:xfrm>
            <a:off x="3733864" y="5267233"/>
            <a:ext cx="636609" cy="3529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6" name="橢圓 15">
            <a:extLst>
              <a:ext uri="{FF2B5EF4-FFF2-40B4-BE49-F238E27FC236}">
                <a16:creationId xmlns:a16="http://schemas.microsoft.com/office/drawing/2014/main" id="{3BBB5F4A-F5A5-C494-3F3C-240C6919C5E5}"/>
              </a:ext>
            </a:extLst>
          </p:cNvPr>
          <p:cNvSpPr/>
          <p:nvPr/>
        </p:nvSpPr>
        <p:spPr>
          <a:xfrm>
            <a:off x="4544594" y="3583820"/>
            <a:ext cx="636609" cy="3529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7" name="橢圓 16">
            <a:extLst>
              <a:ext uri="{FF2B5EF4-FFF2-40B4-BE49-F238E27FC236}">
                <a16:creationId xmlns:a16="http://schemas.microsoft.com/office/drawing/2014/main" id="{EA47730B-47A2-E3AD-8114-A9F044DD04C1}"/>
              </a:ext>
            </a:extLst>
          </p:cNvPr>
          <p:cNvSpPr/>
          <p:nvPr/>
        </p:nvSpPr>
        <p:spPr>
          <a:xfrm>
            <a:off x="4385442" y="5620159"/>
            <a:ext cx="636609" cy="35292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0070C0"/>
              </a:solidFill>
            </a:endParaRPr>
          </a:p>
        </p:txBody>
      </p:sp>
    </p:spTree>
    <p:extLst>
      <p:ext uri="{BB962C8B-B14F-4D97-AF65-F5344CB8AC3E}">
        <p14:creationId xmlns:p14="http://schemas.microsoft.com/office/powerpoint/2010/main" val="2466568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標題 6">
            <a:extLst>
              <a:ext uri="{FF2B5EF4-FFF2-40B4-BE49-F238E27FC236}">
                <a16:creationId xmlns:a16="http://schemas.microsoft.com/office/drawing/2014/main" id="{FD9665D3-45C6-287A-8552-4C8EF44BEDC3}"/>
              </a:ext>
            </a:extLst>
          </p:cNvPr>
          <p:cNvSpPr>
            <a:spLocks noGrp="1"/>
          </p:cNvSpPr>
          <p:nvPr>
            <p:ph type="title"/>
          </p:nvPr>
        </p:nvSpPr>
        <p:spPr/>
        <p:txBody>
          <a:bodyPr/>
          <a:lstStyle/>
          <a:p>
            <a:r>
              <a:rPr lang="zh-TW" altLang="en-US" b="1" dirty="0">
                <a:solidFill>
                  <a:prstClr val="black">
                    <a:lumMod val="75000"/>
                    <a:lumOff val="25000"/>
                  </a:prstClr>
                </a:solidFill>
                <a:latin typeface="Arial"/>
                <a:ea typeface="微软雅黑"/>
                <a:cs typeface="+mn-cs"/>
              </a:rPr>
              <a:t>簡報大綱</a:t>
            </a:r>
            <a:endParaRPr lang="zh-TW" altLang="en-US" dirty="0"/>
          </a:p>
        </p:txBody>
      </p: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3</a:t>
            </a:fld>
            <a:endParaRPr lang="en-US" dirty="0"/>
          </a:p>
        </p:txBody>
      </p:sp>
      <p:grpSp>
        <p:nvGrpSpPr>
          <p:cNvPr id="23" name="群組 22">
            <a:extLst>
              <a:ext uri="{FF2B5EF4-FFF2-40B4-BE49-F238E27FC236}">
                <a16:creationId xmlns:a16="http://schemas.microsoft.com/office/drawing/2014/main" id="{6FBD8002-782E-7824-3E6D-CE2F1050C9B3}"/>
              </a:ext>
            </a:extLst>
          </p:cNvPr>
          <p:cNvGrpSpPr/>
          <p:nvPr/>
        </p:nvGrpSpPr>
        <p:grpSpPr>
          <a:xfrm>
            <a:off x="2631331" y="1917994"/>
            <a:ext cx="3744742" cy="3276307"/>
            <a:chOff x="3360536" y="1497211"/>
            <a:chExt cx="3744742" cy="3276307"/>
          </a:xfrm>
        </p:grpSpPr>
        <p:sp>
          <p:nvSpPr>
            <p:cNvPr id="2" name="菱形 1">
              <a:extLst>
                <a:ext uri="{FF2B5EF4-FFF2-40B4-BE49-F238E27FC236}">
                  <a16:creationId xmlns:a16="http://schemas.microsoft.com/office/drawing/2014/main" id="{D6E0B7C4-7570-E67F-C69A-03592D485B8F}"/>
                </a:ext>
              </a:extLst>
            </p:cNvPr>
            <p:cNvSpPr/>
            <p:nvPr/>
          </p:nvSpPr>
          <p:spPr>
            <a:xfrm>
              <a:off x="3369402" y="1497211"/>
              <a:ext cx="648000" cy="648000"/>
            </a:xfrm>
            <a:prstGeom prst="diamond">
              <a:avLst/>
            </a:prstGeom>
            <a:solidFill>
              <a:srgbClr val="FF99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dirty="0">
                <a:ln>
                  <a:noFill/>
                </a:ln>
                <a:solidFill>
                  <a:prstClr val="white"/>
                </a:solidFill>
                <a:effectLst/>
                <a:uLnTx/>
                <a:uFillTx/>
                <a:latin typeface="Arial"/>
                <a:ea typeface="微软雅黑"/>
                <a:cs typeface="+mn-cs"/>
              </a:endParaRPr>
            </a:p>
          </p:txBody>
        </p:sp>
        <p:sp>
          <p:nvSpPr>
            <p:cNvPr id="3" name="文字方塊 2">
              <a:extLst>
                <a:ext uri="{FF2B5EF4-FFF2-40B4-BE49-F238E27FC236}">
                  <a16:creationId xmlns:a16="http://schemas.microsoft.com/office/drawing/2014/main" id="{701AD6C8-871C-3141-FE6D-C454C12AF487}"/>
                </a:ext>
              </a:extLst>
            </p:cNvPr>
            <p:cNvSpPr txBox="1"/>
            <p:nvPr/>
          </p:nvSpPr>
          <p:spPr>
            <a:xfrm>
              <a:off x="3460842" y="1646840"/>
              <a:ext cx="556560" cy="400110"/>
            </a:xfrm>
            <a:prstGeom prst="rect">
              <a:avLst/>
            </a:prstGeom>
            <a:noFill/>
          </p:spPr>
          <p:txBody>
            <a:bodyPr wrap="square" rtlCol="0">
              <a:spAutoFit/>
            </a:bodyPr>
            <a:lstStyle/>
            <a:p>
              <a:r>
                <a:rPr lang="en-US" altLang="zh-TW" sz="2000" b="1" dirty="0">
                  <a:solidFill>
                    <a:prstClr val="white"/>
                  </a:solidFill>
                  <a:latin typeface="微软雅黑"/>
                  <a:ea typeface="微软雅黑"/>
                </a:rPr>
                <a:t>01</a:t>
              </a:r>
              <a:endParaRPr lang="zh-TW" altLang="en-US" sz="2000" b="1" dirty="0">
                <a:solidFill>
                  <a:prstClr val="white"/>
                </a:solidFill>
                <a:latin typeface="微软雅黑"/>
                <a:ea typeface="微软雅黑"/>
              </a:endParaRPr>
            </a:p>
          </p:txBody>
        </p:sp>
        <p:sp>
          <p:nvSpPr>
            <p:cNvPr id="4" name="文本框 7">
              <a:extLst>
                <a:ext uri="{FF2B5EF4-FFF2-40B4-BE49-F238E27FC236}">
                  <a16:creationId xmlns:a16="http://schemas.microsoft.com/office/drawing/2014/main" id="{ACE75133-A54B-DC3F-ECB8-23B482C2A49C}"/>
                </a:ext>
              </a:extLst>
            </p:cNvPr>
            <p:cNvSpPr txBox="1"/>
            <p:nvPr/>
          </p:nvSpPr>
          <p:spPr>
            <a:xfrm>
              <a:off x="4108841" y="1528823"/>
              <a:ext cx="1998031" cy="584775"/>
            </a:xfrm>
            <a:prstGeom prst="rect">
              <a:avLst/>
            </a:prstGeom>
            <a:noFill/>
          </p:spPr>
          <p:txBody>
            <a:bodyPr wrap="square" rtlCol="0">
              <a:spAutoFit/>
              <a:scene3d>
                <a:camera prst="orthographicFront"/>
                <a:lightRig rig="threePt" dir="t"/>
              </a:scene3d>
              <a:sp3d contourW="12700"/>
            </a:bodyPr>
            <a:lstStyle/>
            <a:p>
              <a:pPr>
                <a:defRPr/>
              </a:pPr>
              <a:r>
                <a:rPr lang="zh-TW" altLang="en-US" sz="3200" b="1" dirty="0">
                  <a:solidFill>
                    <a:prstClr val="black">
                      <a:lumMod val="65000"/>
                      <a:lumOff val="35000"/>
                    </a:prstClr>
                  </a:solidFill>
                  <a:latin typeface="Arial"/>
                  <a:ea typeface="微软雅黑"/>
                </a:rPr>
                <a:t>前言</a:t>
              </a:r>
              <a:endParaRPr lang="zh-CN" altLang="en-US" sz="3200" b="1" dirty="0">
                <a:solidFill>
                  <a:prstClr val="black">
                    <a:lumMod val="65000"/>
                    <a:lumOff val="35000"/>
                  </a:prstClr>
                </a:solidFill>
                <a:latin typeface="Arial"/>
                <a:ea typeface="微软雅黑"/>
              </a:endParaRPr>
            </a:p>
          </p:txBody>
        </p:sp>
        <p:sp>
          <p:nvSpPr>
            <p:cNvPr id="6" name="菱形 5">
              <a:extLst>
                <a:ext uri="{FF2B5EF4-FFF2-40B4-BE49-F238E27FC236}">
                  <a16:creationId xmlns:a16="http://schemas.microsoft.com/office/drawing/2014/main" id="{40963CCF-3772-733D-E2F1-B393181ABA48}"/>
                </a:ext>
              </a:extLst>
            </p:cNvPr>
            <p:cNvSpPr/>
            <p:nvPr/>
          </p:nvSpPr>
          <p:spPr>
            <a:xfrm>
              <a:off x="3360536" y="2367754"/>
              <a:ext cx="648000" cy="648000"/>
            </a:xfrm>
            <a:prstGeom prst="diamond">
              <a:avLst/>
            </a:prstGeom>
            <a:solidFill>
              <a:srgbClr val="22374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dirty="0">
                <a:ln>
                  <a:noFill/>
                </a:ln>
                <a:solidFill>
                  <a:prstClr val="white"/>
                </a:solidFill>
                <a:effectLst/>
                <a:uLnTx/>
                <a:uFillTx/>
                <a:latin typeface="Arial"/>
                <a:ea typeface="微软雅黑"/>
                <a:cs typeface="+mn-cs"/>
              </a:endParaRPr>
            </a:p>
          </p:txBody>
        </p:sp>
        <p:sp>
          <p:nvSpPr>
            <p:cNvPr id="8" name="文字方塊 7">
              <a:extLst>
                <a:ext uri="{FF2B5EF4-FFF2-40B4-BE49-F238E27FC236}">
                  <a16:creationId xmlns:a16="http://schemas.microsoft.com/office/drawing/2014/main" id="{77BD7E0A-D2AA-FA30-4D42-9D305A530C2B}"/>
                </a:ext>
              </a:extLst>
            </p:cNvPr>
            <p:cNvSpPr txBox="1"/>
            <p:nvPr/>
          </p:nvSpPr>
          <p:spPr>
            <a:xfrm>
              <a:off x="3451976" y="2517383"/>
              <a:ext cx="556560" cy="400110"/>
            </a:xfrm>
            <a:prstGeom prst="rect">
              <a:avLst/>
            </a:prstGeom>
            <a:noFill/>
          </p:spPr>
          <p:txBody>
            <a:bodyPr wrap="square" rtlCol="0">
              <a:spAutoFit/>
            </a:bodyPr>
            <a:lstStyle/>
            <a:p>
              <a:r>
                <a:rPr lang="en-US" altLang="zh-TW" sz="2000" b="1" dirty="0">
                  <a:solidFill>
                    <a:prstClr val="white"/>
                  </a:solidFill>
                  <a:latin typeface="微软雅黑"/>
                  <a:ea typeface="微软雅黑"/>
                </a:rPr>
                <a:t>02</a:t>
              </a:r>
              <a:endParaRPr lang="zh-TW" altLang="en-US" sz="2000" b="1" dirty="0">
                <a:solidFill>
                  <a:prstClr val="white"/>
                </a:solidFill>
                <a:latin typeface="微软雅黑"/>
                <a:ea typeface="微软雅黑"/>
              </a:endParaRPr>
            </a:p>
          </p:txBody>
        </p:sp>
        <p:sp>
          <p:nvSpPr>
            <p:cNvPr id="9" name="文本框 7">
              <a:extLst>
                <a:ext uri="{FF2B5EF4-FFF2-40B4-BE49-F238E27FC236}">
                  <a16:creationId xmlns:a16="http://schemas.microsoft.com/office/drawing/2014/main" id="{26146279-7AF4-E373-CB7D-19A1DF140EFC}"/>
                </a:ext>
              </a:extLst>
            </p:cNvPr>
            <p:cNvSpPr txBox="1"/>
            <p:nvPr/>
          </p:nvSpPr>
          <p:spPr>
            <a:xfrm>
              <a:off x="4048031" y="2450655"/>
              <a:ext cx="3057247" cy="584775"/>
            </a:xfrm>
            <a:prstGeom prst="rect">
              <a:avLst/>
            </a:prstGeom>
            <a:noFill/>
          </p:spPr>
          <p:txBody>
            <a:bodyPr wrap="none" rtlCol="0">
              <a:spAutoFit/>
              <a:scene3d>
                <a:camera prst="orthographicFront"/>
                <a:lightRig rig="threePt" dir="t"/>
              </a:scene3d>
              <a:sp3d contourW="12700"/>
            </a:bodyPr>
            <a:lstStyle/>
            <a:p>
              <a:pPr>
                <a:defRPr/>
              </a:pPr>
              <a:r>
                <a:rPr lang="zh-TW" altLang="en-US" sz="3200" b="1" dirty="0">
                  <a:solidFill>
                    <a:prstClr val="black">
                      <a:lumMod val="65000"/>
                      <a:lumOff val="35000"/>
                    </a:prstClr>
                  </a:solidFill>
                  <a:latin typeface="Arial"/>
                  <a:ea typeface="微软雅黑"/>
                </a:rPr>
                <a:t>水資源管理系統</a:t>
              </a:r>
              <a:endParaRPr lang="zh-CN" altLang="en-US" sz="3200" b="1" dirty="0">
                <a:solidFill>
                  <a:prstClr val="black">
                    <a:lumMod val="65000"/>
                    <a:lumOff val="35000"/>
                  </a:prstClr>
                </a:solidFill>
                <a:latin typeface="Arial"/>
                <a:ea typeface="微软雅黑"/>
              </a:endParaRPr>
            </a:p>
          </p:txBody>
        </p:sp>
        <p:sp>
          <p:nvSpPr>
            <p:cNvPr id="10" name="菱形 9">
              <a:extLst>
                <a:ext uri="{FF2B5EF4-FFF2-40B4-BE49-F238E27FC236}">
                  <a16:creationId xmlns:a16="http://schemas.microsoft.com/office/drawing/2014/main" id="{F3C34028-D6DF-8B90-E43D-DA1F1D9C65CB}"/>
                </a:ext>
              </a:extLst>
            </p:cNvPr>
            <p:cNvSpPr/>
            <p:nvPr/>
          </p:nvSpPr>
          <p:spPr>
            <a:xfrm>
              <a:off x="3360536" y="3246077"/>
              <a:ext cx="648000" cy="648000"/>
            </a:xfrm>
            <a:prstGeom prst="diamond">
              <a:avLst/>
            </a:prstGeom>
            <a:solidFill>
              <a:srgbClr val="FF99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dirty="0">
                <a:ln>
                  <a:noFill/>
                </a:ln>
                <a:solidFill>
                  <a:prstClr val="white"/>
                </a:solidFill>
                <a:effectLst/>
                <a:uLnTx/>
                <a:uFillTx/>
                <a:latin typeface="Arial"/>
                <a:ea typeface="微软雅黑"/>
                <a:cs typeface="+mn-cs"/>
              </a:endParaRPr>
            </a:p>
          </p:txBody>
        </p:sp>
        <p:sp>
          <p:nvSpPr>
            <p:cNvPr id="11" name="文字方塊 10">
              <a:extLst>
                <a:ext uri="{FF2B5EF4-FFF2-40B4-BE49-F238E27FC236}">
                  <a16:creationId xmlns:a16="http://schemas.microsoft.com/office/drawing/2014/main" id="{7F322D34-4FC9-B0B6-21CD-D9D16306DD30}"/>
                </a:ext>
              </a:extLst>
            </p:cNvPr>
            <p:cNvSpPr txBox="1"/>
            <p:nvPr/>
          </p:nvSpPr>
          <p:spPr>
            <a:xfrm>
              <a:off x="3451976" y="3395706"/>
              <a:ext cx="556560" cy="400110"/>
            </a:xfrm>
            <a:prstGeom prst="rect">
              <a:avLst/>
            </a:prstGeom>
            <a:noFill/>
          </p:spPr>
          <p:txBody>
            <a:bodyPr wrap="square" rtlCol="0">
              <a:spAutoFit/>
            </a:bodyPr>
            <a:lstStyle/>
            <a:p>
              <a:r>
                <a:rPr lang="en-US" altLang="zh-TW" sz="2000" b="1" dirty="0">
                  <a:solidFill>
                    <a:prstClr val="white"/>
                  </a:solidFill>
                  <a:latin typeface="微软雅黑"/>
                  <a:ea typeface="微软雅黑"/>
                </a:rPr>
                <a:t>03</a:t>
              </a:r>
              <a:endParaRPr lang="zh-TW" altLang="en-US" sz="2000" b="1" dirty="0">
                <a:solidFill>
                  <a:prstClr val="white"/>
                </a:solidFill>
                <a:latin typeface="微软雅黑"/>
                <a:ea typeface="微软雅黑"/>
              </a:endParaRPr>
            </a:p>
          </p:txBody>
        </p:sp>
        <p:sp>
          <p:nvSpPr>
            <p:cNvPr id="13" name="文本框 7">
              <a:extLst>
                <a:ext uri="{FF2B5EF4-FFF2-40B4-BE49-F238E27FC236}">
                  <a16:creationId xmlns:a16="http://schemas.microsoft.com/office/drawing/2014/main" id="{F06591D1-2009-0B8D-CB62-15D2E08562F6}"/>
                </a:ext>
              </a:extLst>
            </p:cNvPr>
            <p:cNvSpPr txBox="1"/>
            <p:nvPr/>
          </p:nvSpPr>
          <p:spPr>
            <a:xfrm>
              <a:off x="4099976" y="3277689"/>
              <a:ext cx="2646878" cy="584775"/>
            </a:xfrm>
            <a:prstGeom prst="rect">
              <a:avLst/>
            </a:prstGeom>
            <a:noFill/>
          </p:spPr>
          <p:txBody>
            <a:bodyPr wrap="none" rtlCol="0">
              <a:spAutoFit/>
              <a:scene3d>
                <a:camera prst="orthographicFront"/>
                <a:lightRig rig="threePt" dir="t"/>
              </a:scene3d>
              <a:sp3d contourW="12700"/>
            </a:bodyPr>
            <a:lstStyle/>
            <a:p>
              <a:pPr>
                <a:defRPr/>
              </a:pPr>
              <a:r>
                <a:rPr lang="zh-TW" altLang="en-US" sz="3200" b="1" dirty="0">
                  <a:solidFill>
                    <a:prstClr val="black">
                      <a:lumMod val="65000"/>
                      <a:lumOff val="35000"/>
                    </a:prstClr>
                  </a:solidFill>
                  <a:latin typeface="Arial"/>
                  <a:ea typeface="微软雅黑"/>
                </a:rPr>
                <a:t>節水潛力評估</a:t>
              </a:r>
              <a:endParaRPr lang="zh-CN" altLang="en-US" sz="3200" b="1" dirty="0">
                <a:solidFill>
                  <a:prstClr val="black">
                    <a:lumMod val="65000"/>
                    <a:lumOff val="35000"/>
                  </a:prstClr>
                </a:solidFill>
                <a:latin typeface="Arial"/>
                <a:ea typeface="微软雅黑"/>
              </a:endParaRPr>
            </a:p>
          </p:txBody>
        </p:sp>
        <p:sp>
          <p:nvSpPr>
            <p:cNvPr id="16" name="菱形 15">
              <a:extLst>
                <a:ext uri="{FF2B5EF4-FFF2-40B4-BE49-F238E27FC236}">
                  <a16:creationId xmlns:a16="http://schemas.microsoft.com/office/drawing/2014/main" id="{B99AF266-414E-C9C3-0FDA-1225CD8E0FFA}"/>
                </a:ext>
              </a:extLst>
            </p:cNvPr>
            <p:cNvSpPr/>
            <p:nvPr/>
          </p:nvSpPr>
          <p:spPr>
            <a:xfrm>
              <a:off x="3360536" y="4116922"/>
              <a:ext cx="648000" cy="648000"/>
            </a:xfrm>
            <a:prstGeom prst="diamond">
              <a:avLst/>
            </a:prstGeom>
            <a:solidFill>
              <a:srgbClr val="22374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dirty="0">
                <a:ln>
                  <a:noFill/>
                </a:ln>
                <a:solidFill>
                  <a:prstClr val="white"/>
                </a:solidFill>
                <a:effectLst/>
                <a:uLnTx/>
                <a:uFillTx/>
                <a:latin typeface="Arial"/>
                <a:ea typeface="微软雅黑"/>
                <a:cs typeface="+mn-cs"/>
              </a:endParaRPr>
            </a:p>
          </p:txBody>
        </p:sp>
        <p:sp>
          <p:nvSpPr>
            <p:cNvPr id="17" name="文字方塊 16">
              <a:extLst>
                <a:ext uri="{FF2B5EF4-FFF2-40B4-BE49-F238E27FC236}">
                  <a16:creationId xmlns:a16="http://schemas.microsoft.com/office/drawing/2014/main" id="{7A0026DC-DFAA-449B-723B-799A109678DC}"/>
                </a:ext>
              </a:extLst>
            </p:cNvPr>
            <p:cNvSpPr txBox="1"/>
            <p:nvPr/>
          </p:nvSpPr>
          <p:spPr>
            <a:xfrm>
              <a:off x="3451976" y="4266551"/>
              <a:ext cx="556560" cy="400110"/>
            </a:xfrm>
            <a:prstGeom prst="rect">
              <a:avLst/>
            </a:prstGeom>
            <a:noFill/>
          </p:spPr>
          <p:txBody>
            <a:bodyPr wrap="square" rtlCol="0">
              <a:spAutoFit/>
            </a:bodyPr>
            <a:lstStyle/>
            <a:p>
              <a:r>
                <a:rPr lang="en-US" altLang="zh-TW" sz="2000" b="1" dirty="0">
                  <a:solidFill>
                    <a:prstClr val="white"/>
                  </a:solidFill>
                  <a:latin typeface="微软雅黑"/>
                  <a:ea typeface="微软雅黑"/>
                </a:rPr>
                <a:t>04</a:t>
              </a:r>
              <a:endParaRPr lang="zh-TW" altLang="en-US" sz="2000" b="1" dirty="0">
                <a:solidFill>
                  <a:prstClr val="white"/>
                </a:solidFill>
                <a:latin typeface="微软雅黑"/>
                <a:ea typeface="微软雅黑"/>
              </a:endParaRPr>
            </a:p>
          </p:txBody>
        </p:sp>
        <p:sp>
          <p:nvSpPr>
            <p:cNvPr id="18" name="文本框 7">
              <a:extLst>
                <a:ext uri="{FF2B5EF4-FFF2-40B4-BE49-F238E27FC236}">
                  <a16:creationId xmlns:a16="http://schemas.microsoft.com/office/drawing/2014/main" id="{B73EB19C-9FDC-D06A-F42E-699B052AC4FE}"/>
                </a:ext>
              </a:extLst>
            </p:cNvPr>
            <p:cNvSpPr txBox="1"/>
            <p:nvPr/>
          </p:nvSpPr>
          <p:spPr>
            <a:xfrm>
              <a:off x="4108841" y="4188743"/>
              <a:ext cx="1826141" cy="584775"/>
            </a:xfrm>
            <a:prstGeom prst="rect">
              <a:avLst/>
            </a:prstGeom>
            <a:noFill/>
          </p:spPr>
          <p:txBody>
            <a:bodyPr wrap="none" rtlCol="0">
              <a:spAutoFit/>
              <a:scene3d>
                <a:camera prst="orthographicFront"/>
                <a:lightRig rig="threePt" dir="t"/>
              </a:scene3d>
              <a:sp3d contourW="12700"/>
            </a:bodyPr>
            <a:lstStyle/>
            <a:p>
              <a:pPr>
                <a:defRPr/>
              </a:pPr>
              <a:r>
                <a:rPr lang="zh-TW" altLang="en-US" sz="3200" b="1" dirty="0">
                  <a:solidFill>
                    <a:prstClr val="black">
                      <a:lumMod val="65000"/>
                      <a:lumOff val="35000"/>
                    </a:prstClr>
                  </a:solidFill>
                  <a:latin typeface="Arial"/>
                  <a:ea typeface="微软雅黑"/>
                </a:rPr>
                <a:t>技術案例</a:t>
              </a:r>
              <a:endParaRPr lang="zh-CN" altLang="en-US" sz="3200" b="1" dirty="0">
                <a:solidFill>
                  <a:prstClr val="black">
                    <a:lumMod val="65000"/>
                    <a:lumOff val="35000"/>
                  </a:prstClr>
                </a:solidFill>
                <a:latin typeface="Arial"/>
                <a:ea typeface="微软雅黑"/>
              </a:endParaRPr>
            </a:p>
          </p:txBody>
        </p:sp>
      </p:grpSp>
      <p:sp>
        <p:nvSpPr>
          <p:cNvPr id="20" name="菱形 19">
            <a:extLst>
              <a:ext uri="{FF2B5EF4-FFF2-40B4-BE49-F238E27FC236}">
                <a16:creationId xmlns:a16="http://schemas.microsoft.com/office/drawing/2014/main" id="{19576B85-51F1-A2C7-E5AA-5550805FB386}"/>
              </a:ext>
            </a:extLst>
          </p:cNvPr>
          <p:cNvSpPr/>
          <p:nvPr/>
        </p:nvSpPr>
        <p:spPr>
          <a:xfrm>
            <a:off x="2640197" y="5404948"/>
            <a:ext cx="648000" cy="648000"/>
          </a:xfrm>
          <a:prstGeom prst="diamond">
            <a:avLst/>
          </a:prstGeom>
          <a:solidFill>
            <a:srgbClr val="FF99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dirty="0">
              <a:ln>
                <a:noFill/>
              </a:ln>
              <a:solidFill>
                <a:prstClr val="white"/>
              </a:solidFill>
              <a:effectLst/>
              <a:uLnTx/>
              <a:uFillTx/>
              <a:latin typeface="Arial"/>
              <a:ea typeface="微软雅黑"/>
              <a:cs typeface="+mn-cs"/>
            </a:endParaRPr>
          </a:p>
        </p:txBody>
      </p:sp>
      <p:sp>
        <p:nvSpPr>
          <p:cNvPr id="21" name="文字方塊 20">
            <a:extLst>
              <a:ext uri="{FF2B5EF4-FFF2-40B4-BE49-F238E27FC236}">
                <a16:creationId xmlns:a16="http://schemas.microsoft.com/office/drawing/2014/main" id="{B62CD3A4-84BA-F3D2-FA4C-7939AEA58B93}"/>
              </a:ext>
            </a:extLst>
          </p:cNvPr>
          <p:cNvSpPr txBox="1"/>
          <p:nvPr/>
        </p:nvSpPr>
        <p:spPr>
          <a:xfrm>
            <a:off x="2731637" y="5554577"/>
            <a:ext cx="556560" cy="400110"/>
          </a:xfrm>
          <a:prstGeom prst="rect">
            <a:avLst/>
          </a:prstGeom>
          <a:noFill/>
        </p:spPr>
        <p:txBody>
          <a:bodyPr wrap="square" rtlCol="0">
            <a:spAutoFit/>
          </a:bodyPr>
          <a:lstStyle/>
          <a:p>
            <a:r>
              <a:rPr lang="en-US" altLang="zh-TW" sz="2000" b="1" dirty="0">
                <a:solidFill>
                  <a:prstClr val="white"/>
                </a:solidFill>
                <a:latin typeface="微软雅黑"/>
                <a:ea typeface="微软雅黑"/>
              </a:rPr>
              <a:t>05</a:t>
            </a:r>
            <a:endParaRPr lang="zh-TW" altLang="en-US" sz="2000" b="1" dirty="0">
              <a:solidFill>
                <a:prstClr val="white"/>
              </a:solidFill>
              <a:latin typeface="微软雅黑"/>
              <a:ea typeface="微软雅黑"/>
            </a:endParaRPr>
          </a:p>
        </p:txBody>
      </p:sp>
      <p:sp>
        <p:nvSpPr>
          <p:cNvPr id="22" name="文本框 7">
            <a:extLst>
              <a:ext uri="{FF2B5EF4-FFF2-40B4-BE49-F238E27FC236}">
                <a16:creationId xmlns:a16="http://schemas.microsoft.com/office/drawing/2014/main" id="{22460139-0B18-154F-755D-ACE8F4DE2740}"/>
              </a:ext>
            </a:extLst>
          </p:cNvPr>
          <p:cNvSpPr txBox="1"/>
          <p:nvPr/>
        </p:nvSpPr>
        <p:spPr>
          <a:xfrm>
            <a:off x="3379637" y="5436560"/>
            <a:ext cx="1005403" cy="584775"/>
          </a:xfrm>
          <a:prstGeom prst="rect">
            <a:avLst/>
          </a:prstGeom>
          <a:noFill/>
        </p:spPr>
        <p:txBody>
          <a:bodyPr wrap="none" rtlCol="0">
            <a:spAutoFit/>
            <a:scene3d>
              <a:camera prst="orthographicFront"/>
              <a:lightRig rig="threePt" dir="t"/>
            </a:scene3d>
            <a:sp3d contourW="12700"/>
          </a:bodyPr>
          <a:lstStyle/>
          <a:p>
            <a:pPr>
              <a:defRPr/>
            </a:pPr>
            <a:r>
              <a:rPr lang="zh-TW" altLang="en-US" sz="3200" b="1" dirty="0">
                <a:solidFill>
                  <a:prstClr val="black">
                    <a:lumMod val="65000"/>
                    <a:lumOff val="35000"/>
                  </a:prstClr>
                </a:solidFill>
                <a:latin typeface="Arial"/>
                <a:ea typeface="微软雅黑"/>
              </a:rPr>
              <a:t>結語</a:t>
            </a:r>
            <a:endParaRPr lang="zh-CN" altLang="en-US" sz="3200" b="1" dirty="0">
              <a:solidFill>
                <a:prstClr val="black">
                  <a:lumMod val="65000"/>
                  <a:lumOff val="35000"/>
                </a:prstClr>
              </a:solidFill>
              <a:latin typeface="Arial"/>
              <a:ea typeface="微软雅黑"/>
            </a:endParaRPr>
          </a:p>
        </p:txBody>
      </p:sp>
    </p:spTree>
    <p:extLst>
      <p:ext uri="{BB962C8B-B14F-4D97-AF65-F5344CB8AC3E}">
        <p14:creationId xmlns:p14="http://schemas.microsoft.com/office/powerpoint/2010/main" val="3288348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BA75FEB4-717F-04EC-EDC0-AE9A5E2CCBF4}"/>
              </a:ext>
            </a:extLst>
          </p:cNvPr>
          <p:cNvGrpSpPr/>
          <p:nvPr/>
        </p:nvGrpSpPr>
        <p:grpSpPr>
          <a:xfrm>
            <a:off x="99180" y="1257709"/>
            <a:ext cx="9502020" cy="5468753"/>
            <a:chOff x="1003591" y="888339"/>
            <a:chExt cx="10034523" cy="5969661"/>
          </a:xfrm>
        </p:grpSpPr>
        <p:pic>
          <p:nvPicPr>
            <p:cNvPr id="11" name="圖片 10">
              <a:extLst>
                <a:ext uri="{FF2B5EF4-FFF2-40B4-BE49-F238E27FC236}">
                  <a16:creationId xmlns:a16="http://schemas.microsoft.com/office/drawing/2014/main" id="{0D8ECD64-A344-292F-0DF9-B62B663D9015}"/>
                </a:ext>
              </a:extLst>
            </p:cNvPr>
            <p:cNvPicPr>
              <a:picLocks noChangeAspect="1"/>
            </p:cNvPicPr>
            <p:nvPr/>
          </p:nvPicPr>
          <p:blipFill>
            <a:blip r:embed="rId3"/>
            <a:stretch>
              <a:fillRect/>
            </a:stretch>
          </p:blipFill>
          <p:spPr>
            <a:xfrm>
              <a:off x="1003591" y="888339"/>
              <a:ext cx="9744551" cy="5815455"/>
            </a:xfrm>
            <a:prstGeom prst="rect">
              <a:avLst/>
            </a:prstGeom>
          </p:spPr>
        </p:pic>
        <p:sp>
          <p:nvSpPr>
            <p:cNvPr id="13" name="文字方塊 12">
              <a:extLst>
                <a:ext uri="{FF2B5EF4-FFF2-40B4-BE49-F238E27FC236}">
                  <a16:creationId xmlns:a16="http://schemas.microsoft.com/office/drawing/2014/main" id="{EEB97E85-C9AF-1B24-43A0-603271527EA7}"/>
                </a:ext>
              </a:extLst>
            </p:cNvPr>
            <p:cNvSpPr txBox="1"/>
            <p:nvPr/>
          </p:nvSpPr>
          <p:spPr>
            <a:xfrm>
              <a:off x="9448800" y="2220686"/>
              <a:ext cx="1589314" cy="4637314"/>
            </a:xfrm>
            <a:prstGeom prst="rect">
              <a:avLst/>
            </a:prstGeom>
            <a:solidFill>
              <a:schemeClr val="bg1"/>
            </a:solidFill>
          </p:spPr>
          <p:txBody>
            <a:bodyPr wrap="square" rtlCol="0">
              <a:spAutoFit/>
            </a:bodyPr>
            <a:lstStyle/>
            <a:p>
              <a:endParaRPr lang="zh-TW" altLang="en-US" dirty="0"/>
            </a:p>
          </p:txBody>
        </p:sp>
      </p:grpSp>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30</a:t>
            </a:fld>
            <a:endParaRPr lang="en-US" dirty="0"/>
          </a:p>
        </p:txBody>
      </p:sp>
      <p:sp>
        <p:nvSpPr>
          <p:cNvPr id="2" name="TextBox 11">
            <a:extLst>
              <a:ext uri="{FF2B5EF4-FFF2-40B4-BE49-F238E27FC236}">
                <a16:creationId xmlns:a16="http://schemas.microsoft.com/office/drawing/2014/main" id="{F2A39669-D98D-7B79-BFFD-05DEAB14D904}"/>
              </a:ext>
            </a:extLst>
          </p:cNvPr>
          <p:cNvSpPr txBox="1"/>
          <p:nvPr/>
        </p:nvSpPr>
        <p:spPr>
          <a:xfrm>
            <a:off x="959668" y="332627"/>
            <a:ext cx="8667503" cy="492443"/>
          </a:xfrm>
          <a:prstGeom prst="rect">
            <a:avLst/>
          </a:prstGeom>
          <a:noFill/>
        </p:spPr>
        <p:txBody>
          <a:bodyPr wrap="square" lIns="0" tIns="0" rIns="0" bIns="0" rtlCol="0">
            <a:spAutoFit/>
            <a:scene3d>
              <a:camera prst="orthographicFront"/>
              <a:lightRig rig="threePt" dir="t"/>
            </a:scene3d>
            <a:sp3d contourW="12700"/>
          </a:bodyPr>
          <a:lstStyle/>
          <a:p>
            <a:r>
              <a:rPr lang="zh-TW" altLang="en-US" sz="3200" b="1" dirty="0">
                <a:solidFill>
                  <a:prstClr val="black">
                    <a:lumMod val="75000"/>
                    <a:lumOff val="25000"/>
                  </a:prstClr>
                </a:solidFill>
                <a:latin typeface="Arial"/>
                <a:ea typeface="微软雅黑"/>
              </a:rPr>
              <a:t>節水潛力評估步驟</a:t>
            </a:r>
            <a:r>
              <a:rPr lang="en-US" altLang="zh-TW" sz="2400" b="1" dirty="0">
                <a:solidFill>
                  <a:prstClr val="black">
                    <a:lumMod val="75000"/>
                    <a:lumOff val="25000"/>
                  </a:prstClr>
                </a:solidFill>
                <a:latin typeface="Arial"/>
                <a:ea typeface="微软雅黑"/>
              </a:rPr>
              <a:t>(7/20)</a:t>
            </a:r>
            <a:endParaRPr lang="en-US" altLang="zh-TW" sz="2400" b="1" dirty="0">
              <a:solidFill>
                <a:srgbClr val="0070C0"/>
              </a:solidFill>
              <a:latin typeface="Arial"/>
              <a:ea typeface="微软雅黑"/>
            </a:endParaRPr>
          </a:p>
        </p:txBody>
      </p:sp>
      <p:sp>
        <p:nvSpPr>
          <p:cNvPr id="3" name="AutoShape 5">
            <a:extLst>
              <a:ext uri="{FF2B5EF4-FFF2-40B4-BE49-F238E27FC236}">
                <a16:creationId xmlns:a16="http://schemas.microsoft.com/office/drawing/2014/main" id="{C76994CC-7A5E-8803-DCD0-6A0ADA1CC4F4}"/>
              </a:ext>
            </a:extLst>
          </p:cNvPr>
          <p:cNvSpPr>
            <a:spLocks noChangeArrowheads="1"/>
          </p:cNvSpPr>
          <p:nvPr/>
        </p:nvSpPr>
        <p:spPr bwMode="gray">
          <a:xfrm>
            <a:off x="6922226" y="241993"/>
            <a:ext cx="3887342" cy="735747"/>
          </a:xfrm>
          <a:prstGeom prst="roundRect">
            <a:avLst>
              <a:gd name="adj" fmla="val 50000"/>
            </a:avLst>
          </a:prstGeom>
          <a:solidFill>
            <a:srgbClr val="FFC000">
              <a:lumMod val="40000"/>
              <a:lumOff val="60000"/>
            </a:srgbClr>
          </a:solidFill>
        </p:spPr>
        <p:txBody>
          <a:bodyPr wrap="square" rtlCol="0">
            <a:spAutoFit/>
          </a:bodyPr>
          <a:lstStyle/>
          <a:p>
            <a:pPr algn="ctr">
              <a:spcBef>
                <a:spcPts val="600"/>
              </a:spcBef>
              <a:spcAft>
                <a:spcPts val="600"/>
              </a:spcAft>
            </a:pP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3</a:t>
            </a:r>
            <a:r>
              <a:rPr kumimoji="1" lang="en-US" altLang="zh-TW" sz="2800" b="1" baseline="30000"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rd</a:t>
            </a: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 </a:t>
            </a:r>
            <a:r>
              <a:rPr kumimoji="1" lang="zh-TW" altLang="en-US"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計算水回收率</a:t>
            </a:r>
            <a:endPar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endParaRPr>
          </a:p>
        </p:txBody>
      </p:sp>
      <p:pic>
        <p:nvPicPr>
          <p:cNvPr id="4" name="圖片 3">
            <a:extLst>
              <a:ext uri="{FF2B5EF4-FFF2-40B4-BE49-F238E27FC236}">
                <a16:creationId xmlns:a16="http://schemas.microsoft.com/office/drawing/2014/main" id="{4A482966-A9D7-000F-AF7C-5AF458A2F293}"/>
              </a:ext>
            </a:extLst>
          </p:cNvPr>
          <p:cNvPicPr>
            <a:picLocks noChangeAspect="1"/>
          </p:cNvPicPr>
          <p:nvPr/>
        </p:nvPicPr>
        <p:blipFill>
          <a:blip r:embed="rId4"/>
          <a:stretch>
            <a:fillRect/>
          </a:stretch>
        </p:blipFill>
        <p:spPr>
          <a:xfrm>
            <a:off x="7607882" y="2809091"/>
            <a:ext cx="4458586" cy="516157"/>
          </a:xfrm>
          <a:prstGeom prst="rect">
            <a:avLst/>
          </a:prstGeom>
        </p:spPr>
      </p:pic>
      <p:pic>
        <p:nvPicPr>
          <p:cNvPr id="6" name="圖片 5">
            <a:extLst>
              <a:ext uri="{FF2B5EF4-FFF2-40B4-BE49-F238E27FC236}">
                <a16:creationId xmlns:a16="http://schemas.microsoft.com/office/drawing/2014/main" id="{1E5AA8F9-E9C6-0F65-BAA1-86243CF23262}"/>
              </a:ext>
            </a:extLst>
          </p:cNvPr>
          <p:cNvPicPr>
            <a:picLocks noChangeAspect="1"/>
          </p:cNvPicPr>
          <p:nvPr/>
        </p:nvPicPr>
        <p:blipFill>
          <a:blip r:embed="rId5"/>
          <a:stretch>
            <a:fillRect/>
          </a:stretch>
        </p:blipFill>
        <p:spPr>
          <a:xfrm>
            <a:off x="7607882" y="3506617"/>
            <a:ext cx="4484938" cy="516156"/>
          </a:xfrm>
          <a:prstGeom prst="rect">
            <a:avLst/>
          </a:prstGeom>
        </p:spPr>
      </p:pic>
      <p:pic>
        <p:nvPicPr>
          <p:cNvPr id="7" name="圖片 6">
            <a:extLst>
              <a:ext uri="{FF2B5EF4-FFF2-40B4-BE49-F238E27FC236}">
                <a16:creationId xmlns:a16="http://schemas.microsoft.com/office/drawing/2014/main" id="{555BCF01-ECCA-768B-9A1A-7026F0BD6A44}"/>
              </a:ext>
            </a:extLst>
          </p:cNvPr>
          <p:cNvPicPr>
            <a:picLocks noChangeAspect="1"/>
          </p:cNvPicPr>
          <p:nvPr/>
        </p:nvPicPr>
        <p:blipFill>
          <a:blip r:embed="rId6"/>
          <a:stretch>
            <a:fillRect/>
          </a:stretch>
        </p:blipFill>
        <p:spPr>
          <a:xfrm>
            <a:off x="7607882" y="4151338"/>
            <a:ext cx="4584118" cy="516156"/>
          </a:xfrm>
          <a:prstGeom prst="rect">
            <a:avLst/>
          </a:prstGeom>
        </p:spPr>
      </p:pic>
      <p:graphicFrame>
        <p:nvGraphicFramePr>
          <p:cNvPr id="8" name="表格 4">
            <a:extLst>
              <a:ext uri="{FF2B5EF4-FFF2-40B4-BE49-F238E27FC236}">
                <a16:creationId xmlns:a16="http://schemas.microsoft.com/office/drawing/2014/main" id="{E8A40CC9-B364-D6D4-B955-6F26505F4FEA}"/>
              </a:ext>
            </a:extLst>
          </p:cNvPr>
          <p:cNvGraphicFramePr>
            <a:graphicFrameLocks noGrp="1"/>
          </p:cNvGraphicFramePr>
          <p:nvPr>
            <p:extLst>
              <p:ext uri="{D42A27DB-BD31-4B8C-83A1-F6EECF244321}">
                <p14:modId xmlns:p14="http://schemas.microsoft.com/office/powerpoint/2010/main" val="3380269674"/>
              </p:ext>
            </p:extLst>
          </p:nvPr>
        </p:nvGraphicFramePr>
        <p:xfrm>
          <a:off x="7800931" y="4929175"/>
          <a:ext cx="4072488" cy="1304001"/>
        </p:xfrm>
        <a:graphic>
          <a:graphicData uri="http://schemas.openxmlformats.org/drawingml/2006/table">
            <a:tbl>
              <a:tblPr firstRow="1" bandRow="1"/>
              <a:tblGrid>
                <a:gridCol w="1027383">
                  <a:extLst>
                    <a:ext uri="{9D8B030D-6E8A-4147-A177-3AD203B41FA5}">
                      <a16:colId xmlns:a16="http://schemas.microsoft.com/office/drawing/2014/main" val="2748713405"/>
                    </a:ext>
                  </a:extLst>
                </a:gridCol>
                <a:gridCol w="968829">
                  <a:extLst>
                    <a:ext uri="{9D8B030D-6E8A-4147-A177-3AD203B41FA5}">
                      <a16:colId xmlns:a16="http://schemas.microsoft.com/office/drawing/2014/main" val="2523179074"/>
                    </a:ext>
                  </a:extLst>
                </a:gridCol>
                <a:gridCol w="1012371">
                  <a:extLst>
                    <a:ext uri="{9D8B030D-6E8A-4147-A177-3AD203B41FA5}">
                      <a16:colId xmlns:a16="http://schemas.microsoft.com/office/drawing/2014/main" val="2097137447"/>
                    </a:ext>
                  </a:extLst>
                </a:gridCol>
                <a:gridCol w="1063905">
                  <a:extLst>
                    <a:ext uri="{9D8B030D-6E8A-4147-A177-3AD203B41FA5}">
                      <a16:colId xmlns:a16="http://schemas.microsoft.com/office/drawing/2014/main" val="4040054291"/>
                    </a:ext>
                  </a:extLst>
                </a:gridCol>
              </a:tblGrid>
              <a:tr h="312747">
                <a:tc>
                  <a:txBody>
                    <a:bodyPr/>
                    <a:lstStyle>
                      <a:lvl1pPr marL="0" algn="l" defTabSz="914400" rtl="0" eaLnBrk="1" latinLnBrk="0" hangingPunct="1">
                        <a:defRPr sz="1800" b="1" kern="1200">
                          <a:solidFill>
                            <a:schemeClr val="lt1"/>
                          </a:solidFill>
                          <a:latin typeface="Arial"/>
                          <a:ea typeface="微软雅黑"/>
                        </a:defRPr>
                      </a:lvl1pPr>
                      <a:lvl2pPr marL="457200" algn="l" defTabSz="914400" rtl="0" eaLnBrk="1" latinLnBrk="0" hangingPunct="1">
                        <a:defRPr sz="1800" b="1" kern="1200">
                          <a:solidFill>
                            <a:schemeClr val="lt1"/>
                          </a:solidFill>
                          <a:latin typeface="Arial"/>
                          <a:ea typeface="微软雅黑"/>
                        </a:defRPr>
                      </a:lvl2pPr>
                      <a:lvl3pPr marL="914400" algn="l" defTabSz="914400" rtl="0" eaLnBrk="1" latinLnBrk="0" hangingPunct="1">
                        <a:defRPr sz="1800" b="1" kern="1200">
                          <a:solidFill>
                            <a:schemeClr val="lt1"/>
                          </a:solidFill>
                          <a:latin typeface="Arial"/>
                          <a:ea typeface="微软雅黑"/>
                        </a:defRPr>
                      </a:lvl3pPr>
                      <a:lvl4pPr marL="1371600" algn="l" defTabSz="914400" rtl="0" eaLnBrk="1" latinLnBrk="0" hangingPunct="1">
                        <a:defRPr sz="1800" b="1" kern="1200">
                          <a:solidFill>
                            <a:schemeClr val="lt1"/>
                          </a:solidFill>
                          <a:latin typeface="Arial"/>
                          <a:ea typeface="微软雅黑"/>
                        </a:defRPr>
                      </a:lvl4pPr>
                      <a:lvl5pPr marL="1828800" algn="l" defTabSz="914400" rtl="0" eaLnBrk="1" latinLnBrk="0" hangingPunct="1">
                        <a:defRPr sz="1800" b="1" kern="1200">
                          <a:solidFill>
                            <a:schemeClr val="lt1"/>
                          </a:solidFill>
                          <a:latin typeface="Arial"/>
                          <a:ea typeface="微软雅黑"/>
                        </a:defRPr>
                      </a:lvl5pPr>
                      <a:lvl6pPr marL="2286000" algn="l" defTabSz="914400" rtl="0" eaLnBrk="1" latinLnBrk="0" hangingPunct="1">
                        <a:defRPr sz="1800" b="1" kern="1200">
                          <a:solidFill>
                            <a:schemeClr val="lt1"/>
                          </a:solidFill>
                          <a:latin typeface="Arial"/>
                          <a:ea typeface="微软雅黑"/>
                        </a:defRPr>
                      </a:lvl6pPr>
                      <a:lvl7pPr marL="2743200" algn="l" defTabSz="914400" rtl="0" eaLnBrk="1" latinLnBrk="0" hangingPunct="1">
                        <a:defRPr sz="1800" b="1" kern="1200">
                          <a:solidFill>
                            <a:schemeClr val="lt1"/>
                          </a:solidFill>
                          <a:latin typeface="Arial"/>
                          <a:ea typeface="微软雅黑"/>
                        </a:defRPr>
                      </a:lvl7pPr>
                      <a:lvl8pPr marL="3200400" algn="l" defTabSz="914400" rtl="0" eaLnBrk="1" latinLnBrk="0" hangingPunct="1">
                        <a:defRPr sz="1800" b="1" kern="1200">
                          <a:solidFill>
                            <a:schemeClr val="lt1"/>
                          </a:solidFill>
                          <a:latin typeface="Arial"/>
                          <a:ea typeface="微软雅黑"/>
                        </a:defRPr>
                      </a:lvl8pPr>
                      <a:lvl9pPr marL="3657600" algn="l" defTabSz="914400" rtl="0" eaLnBrk="1" latinLnBrk="0" hangingPunct="1">
                        <a:defRPr sz="1800" b="1" kern="1200">
                          <a:solidFill>
                            <a:schemeClr val="lt1"/>
                          </a:solidFill>
                          <a:latin typeface="Arial"/>
                          <a:ea typeface="微软雅黑"/>
                        </a:defRPr>
                      </a:lvl9pPr>
                    </a:lstStyle>
                    <a:p>
                      <a:endParaRPr lang="zh-TW"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2374C"/>
                    </a:solidFill>
                  </a:tcPr>
                </a:tc>
                <a:tc>
                  <a:txBody>
                    <a:bodyPr/>
                    <a:lstStyle>
                      <a:lvl1pPr marL="0" algn="l" defTabSz="914400" rtl="0" eaLnBrk="1" latinLnBrk="0" hangingPunct="1">
                        <a:defRPr sz="1800" b="1" kern="1200">
                          <a:solidFill>
                            <a:schemeClr val="lt1"/>
                          </a:solidFill>
                          <a:latin typeface="Arial"/>
                          <a:ea typeface="微软雅黑"/>
                        </a:defRPr>
                      </a:lvl1pPr>
                      <a:lvl2pPr marL="457200" algn="l" defTabSz="914400" rtl="0" eaLnBrk="1" latinLnBrk="0" hangingPunct="1">
                        <a:defRPr sz="1800" b="1" kern="1200">
                          <a:solidFill>
                            <a:schemeClr val="lt1"/>
                          </a:solidFill>
                          <a:latin typeface="Arial"/>
                          <a:ea typeface="微软雅黑"/>
                        </a:defRPr>
                      </a:lvl2pPr>
                      <a:lvl3pPr marL="914400" algn="l" defTabSz="914400" rtl="0" eaLnBrk="1" latinLnBrk="0" hangingPunct="1">
                        <a:defRPr sz="1800" b="1" kern="1200">
                          <a:solidFill>
                            <a:schemeClr val="lt1"/>
                          </a:solidFill>
                          <a:latin typeface="Arial"/>
                          <a:ea typeface="微软雅黑"/>
                        </a:defRPr>
                      </a:lvl3pPr>
                      <a:lvl4pPr marL="1371600" algn="l" defTabSz="914400" rtl="0" eaLnBrk="1" latinLnBrk="0" hangingPunct="1">
                        <a:defRPr sz="1800" b="1" kern="1200">
                          <a:solidFill>
                            <a:schemeClr val="lt1"/>
                          </a:solidFill>
                          <a:latin typeface="Arial"/>
                          <a:ea typeface="微软雅黑"/>
                        </a:defRPr>
                      </a:lvl4pPr>
                      <a:lvl5pPr marL="1828800" algn="l" defTabSz="914400" rtl="0" eaLnBrk="1" latinLnBrk="0" hangingPunct="1">
                        <a:defRPr sz="1800" b="1" kern="1200">
                          <a:solidFill>
                            <a:schemeClr val="lt1"/>
                          </a:solidFill>
                          <a:latin typeface="Arial"/>
                          <a:ea typeface="微软雅黑"/>
                        </a:defRPr>
                      </a:lvl5pPr>
                      <a:lvl6pPr marL="2286000" algn="l" defTabSz="914400" rtl="0" eaLnBrk="1" latinLnBrk="0" hangingPunct="1">
                        <a:defRPr sz="1800" b="1" kern="1200">
                          <a:solidFill>
                            <a:schemeClr val="lt1"/>
                          </a:solidFill>
                          <a:latin typeface="Arial"/>
                          <a:ea typeface="微软雅黑"/>
                        </a:defRPr>
                      </a:lvl6pPr>
                      <a:lvl7pPr marL="2743200" algn="l" defTabSz="914400" rtl="0" eaLnBrk="1" latinLnBrk="0" hangingPunct="1">
                        <a:defRPr sz="1800" b="1" kern="1200">
                          <a:solidFill>
                            <a:schemeClr val="lt1"/>
                          </a:solidFill>
                          <a:latin typeface="Arial"/>
                          <a:ea typeface="微软雅黑"/>
                        </a:defRPr>
                      </a:lvl7pPr>
                      <a:lvl8pPr marL="3200400" algn="l" defTabSz="914400" rtl="0" eaLnBrk="1" latinLnBrk="0" hangingPunct="1">
                        <a:defRPr sz="1800" b="1" kern="1200">
                          <a:solidFill>
                            <a:schemeClr val="lt1"/>
                          </a:solidFill>
                          <a:latin typeface="Arial"/>
                          <a:ea typeface="微软雅黑"/>
                        </a:defRPr>
                      </a:lvl8pPr>
                      <a:lvl9pPr marL="3657600" algn="l" defTabSz="914400" rtl="0" eaLnBrk="1" latinLnBrk="0" hangingPunct="1">
                        <a:defRPr sz="1800" b="1" kern="1200">
                          <a:solidFill>
                            <a:schemeClr val="lt1"/>
                          </a:solidFill>
                          <a:latin typeface="Arial"/>
                          <a:ea typeface="微软雅黑"/>
                        </a:defRPr>
                      </a:lvl9pPr>
                    </a:lstStyle>
                    <a:p>
                      <a:pPr algn="ctr"/>
                      <a:r>
                        <a:rPr lang="en-US" altLang="zh-TW" dirty="0"/>
                        <a:t>RP</a:t>
                      </a:r>
                      <a:endParaRPr lang="zh-TW"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2374C"/>
                    </a:solidFill>
                  </a:tcPr>
                </a:tc>
                <a:tc>
                  <a:txBody>
                    <a:bodyPr/>
                    <a:lstStyle>
                      <a:lvl1pPr marL="0" algn="l" defTabSz="914400" rtl="0" eaLnBrk="1" latinLnBrk="0" hangingPunct="1">
                        <a:defRPr sz="1800" b="1" kern="1200">
                          <a:solidFill>
                            <a:schemeClr val="lt1"/>
                          </a:solidFill>
                          <a:latin typeface="Arial"/>
                          <a:ea typeface="微软雅黑"/>
                        </a:defRPr>
                      </a:lvl1pPr>
                      <a:lvl2pPr marL="457200" algn="l" defTabSz="914400" rtl="0" eaLnBrk="1" latinLnBrk="0" hangingPunct="1">
                        <a:defRPr sz="1800" b="1" kern="1200">
                          <a:solidFill>
                            <a:schemeClr val="lt1"/>
                          </a:solidFill>
                          <a:latin typeface="Arial"/>
                          <a:ea typeface="微软雅黑"/>
                        </a:defRPr>
                      </a:lvl2pPr>
                      <a:lvl3pPr marL="914400" algn="l" defTabSz="914400" rtl="0" eaLnBrk="1" latinLnBrk="0" hangingPunct="1">
                        <a:defRPr sz="1800" b="1" kern="1200">
                          <a:solidFill>
                            <a:schemeClr val="lt1"/>
                          </a:solidFill>
                          <a:latin typeface="Arial"/>
                          <a:ea typeface="微软雅黑"/>
                        </a:defRPr>
                      </a:lvl3pPr>
                      <a:lvl4pPr marL="1371600" algn="l" defTabSz="914400" rtl="0" eaLnBrk="1" latinLnBrk="0" hangingPunct="1">
                        <a:defRPr sz="1800" b="1" kern="1200">
                          <a:solidFill>
                            <a:schemeClr val="lt1"/>
                          </a:solidFill>
                          <a:latin typeface="Arial"/>
                          <a:ea typeface="微软雅黑"/>
                        </a:defRPr>
                      </a:lvl4pPr>
                      <a:lvl5pPr marL="1828800" algn="l" defTabSz="914400" rtl="0" eaLnBrk="1" latinLnBrk="0" hangingPunct="1">
                        <a:defRPr sz="1800" b="1" kern="1200">
                          <a:solidFill>
                            <a:schemeClr val="lt1"/>
                          </a:solidFill>
                          <a:latin typeface="Arial"/>
                          <a:ea typeface="微软雅黑"/>
                        </a:defRPr>
                      </a:lvl5pPr>
                      <a:lvl6pPr marL="2286000" algn="l" defTabSz="914400" rtl="0" eaLnBrk="1" latinLnBrk="0" hangingPunct="1">
                        <a:defRPr sz="1800" b="1" kern="1200">
                          <a:solidFill>
                            <a:schemeClr val="lt1"/>
                          </a:solidFill>
                          <a:latin typeface="Arial"/>
                          <a:ea typeface="微软雅黑"/>
                        </a:defRPr>
                      </a:lvl6pPr>
                      <a:lvl7pPr marL="2743200" algn="l" defTabSz="914400" rtl="0" eaLnBrk="1" latinLnBrk="0" hangingPunct="1">
                        <a:defRPr sz="1800" b="1" kern="1200">
                          <a:solidFill>
                            <a:schemeClr val="lt1"/>
                          </a:solidFill>
                          <a:latin typeface="Arial"/>
                          <a:ea typeface="微软雅黑"/>
                        </a:defRPr>
                      </a:lvl7pPr>
                      <a:lvl8pPr marL="3200400" algn="l" defTabSz="914400" rtl="0" eaLnBrk="1" latinLnBrk="0" hangingPunct="1">
                        <a:defRPr sz="1800" b="1" kern="1200">
                          <a:solidFill>
                            <a:schemeClr val="lt1"/>
                          </a:solidFill>
                          <a:latin typeface="Arial"/>
                          <a:ea typeface="微软雅黑"/>
                        </a:defRPr>
                      </a:lvl8pPr>
                      <a:lvl9pPr marL="3657600" algn="l" defTabSz="914400" rtl="0" eaLnBrk="1" latinLnBrk="0" hangingPunct="1">
                        <a:defRPr sz="1800" b="1" kern="1200">
                          <a:solidFill>
                            <a:schemeClr val="lt1"/>
                          </a:solidFill>
                          <a:latin typeface="Arial"/>
                          <a:ea typeface="微软雅黑"/>
                        </a:defRPr>
                      </a:lvl9pPr>
                    </a:lstStyle>
                    <a:p>
                      <a:pPr algn="ctr"/>
                      <a:r>
                        <a:rPr lang="en-US" altLang="zh-TW" dirty="0"/>
                        <a:t>RT</a:t>
                      </a:r>
                      <a:endParaRPr lang="zh-TW"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2374C"/>
                    </a:solidFill>
                  </a:tcPr>
                </a:tc>
                <a:tc>
                  <a:txBody>
                    <a:bodyPr/>
                    <a:lstStyle>
                      <a:lvl1pPr marL="0" algn="l" defTabSz="914400" rtl="0" eaLnBrk="1" latinLnBrk="0" hangingPunct="1">
                        <a:defRPr sz="1800" b="1" kern="1200">
                          <a:solidFill>
                            <a:schemeClr val="lt1"/>
                          </a:solidFill>
                          <a:latin typeface="Arial"/>
                          <a:ea typeface="微软雅黑"/>
                        </a:defRPr>
                      </a:lvl1pPr>
                      <a:lvl2pPr marL="457200" algn="l" defTabSz="914400" rtl="0" eaLnBrk="1" latinLnBrk="0" hangingPunct="1">
                        <a:defRPr sz="1800" b="1" kern="1200">
                          <a:solidFill>
                            <a:schemeClr val="lt1"/>
                          </a:solidFill>
                          <a:latin typeface="Arial"/>
                          <a:ea typeface="微软雅黑"/>
                        </a:defRPr>
                      </a:lvl2pPr>
                      <a:lvl3pPr marL="914400" algn="l" defTabSz="914400" rtl="0" eaLnBrk="1" latinLnBrk="0" hangingPunct="1">
                        <a:defRPr sz="1800" b="1" kern="1200">
                          <a:solidFill>
                            <a:schemeClr val="lt1"/>
                          </a:solidFill>
                          <a:latin typeface="Arial"/>
                          <a:ea typeface="微软雅黑"/>
                        </a:defRPr>
                      </a:lvl3pPr>
                      <a:lvl4pPr marL="1371600" algn="l" defTabSz="914400" rtl="0" eaLnBrk="1" latinLnBrk="0" hangingPunct="1">
                        <a:defRPr sz="1800" b="1" kern="1200">
                          <a:solidFill>
                            <a:schemeClr val="lt1"/>
                          </a:solidFill>
                          <a:latin typeface="Arial"/>
                          <a:ea typeface="微软雅黑"/>
                        </a:defRPr>
                      </a:lvl4pPr>
                      <a:lvl5pPr marL="1828800" algn="l" defTabSz="914400" rtl="0" eaLnBrk="1" latinLnBrk="0" hangingPunct="1">
                        <a:defRPr sz="1800" b="1" kern="1200">
                          <a:solidFill>
                            <a:schemeClr val="lt1"/>
                          </a:solidFill>
                          <a:latin typeface="Arial"/>
                          <a:ea typeface="微软雅黑"/>
                        </a:defRPr>
                      </a:lvl5pPr>
                      <a:lvl6pPr marL="2286000" algn="l" defTabSz="914400" rtl="0" eaLnBrk="1" latinLnBrk="0" hangingPunct="1">
                        <a:defRPr sz="1800" b="1" kern="1200">
                          <a:solidFill>
                            <a:schemeClr val="lt1"/>
                          </a:solidFill>
                          <a:latin typeface="Arial"/>
                          <a:ea typeface="微软雅黑"/>
                        </a:defRPr>
                      </a:lvl6pPr>
                      <a:lvl7pPr marL="2743200" algn="l" defTabSz="914400" rtl="0" eaLnBrk="1" latinLnBrk="0" hangingPunct="1">
                        <a:defRPr sz="1800" b="1" kern="1200">
                          <a:solidFill>
                            <a:schemeClr val="lt1"/>
                          </a:solidFill>
                          <a:latin typeface="Arial"/>
                          <a:ea typeface="微软雅黑"/>
                        </a:defRPr>
                      </a:lvl7pPr>
                      <a:lvl8pPr marL="3200400" algn="l" defTabSz="914400" rtl="0" eaLnBrk="1" latinLnBrk="0" hangingPunct="1">
                        <a:defRPr sz="1800" b="1" kern="1200">
                          <a:solidFill>
                            <a:schemeClr val="lt1"/>
                          </a:solidFill>
                          <a:latin typeface="Arial"/>
                          <a:ea typeface="微软雅黑"/>
                        </a:defRPr>
                      </a:lvl8pPr>
                      <a:lvl9pPr marL="3657600" algn="l" defTabSz="914400" rtl="0" eaLnBrk="1" latinLnBrk="0" hangingPunct="1">
                        <a:defRPr sz="1800" b="1" kern="1200">
                          <a:solidFill>
                            <a:schemeClr val="lt1"/>
                          </a:solidFill>
                          <a:latin typeface="Arial"/>
                          <a:ea typeface="微软雅黑"/>
                        </a:defRPr>
                      </a:lvl9pPr>
                    </a:lstStyle>
                    <a:p>
                      <a:pPr algn="ctr"/>
                      <a:r>
                        <a:rPr lang="en-US" altLang="zh-TW" dirty="0"/>
                        <a:t>DT</a:t>
                      </a:r>
                      <a:endParaRPr lang="zh-TW" alt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2374C"/>
                    </a:solidFill>
                  </a:tcPr>
                </a:tc>
                <a:extLst>
                  <a:ext uri="{0D108BD9-81ED-4DB2-BD59-A6C34878D82A}">
                    <a16:rowId xmlns:a16="http://schemas.microsoft.com/office/drawing/2014/main" val="4240803614"/>
                  </a:ext>
                </a:extLst>
              </a:tr>
              <a:tr h="312747">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en-US" altLang="zh-TW" sz="1400" dirty="0"/>
                        <a:t>83</a:t>
                      </a:r>
                      <a:r>
                        <a:rPr lang="zh-TW" altLang="en-US" sz="1400" dirty="0"/>
                        <a:t>年以前</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2374C">
                        <a:tint val="4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r>
                        <a:rPr lang="zh-TW" altLang="en-US" sz="1400" dirty="0">
                          <a:latin typeface="微軟正黑體" panose="020B0604030504040204" pitchFamily="34" charset="-120"/>
                          <a:ea typeface="微軟正黑體" panose="020B0604030504040204" pitchFamily="34" charset="-120"/>
                        </a:rPr>
                        <a:t>＞</a:t>
                      </a:r>
                      <a:r>
                        <a:rPr lang="en-US" altLang="zh-TW" sz="1400" dirty="0">
                          <a:latin typeface="微軟正黑體" panose="020B0604030504040204" pitchFamily="34" charset="-120"/>
                          <a:ea typeface="微軟正黑體" panose="020B0604030504040204" pitchFamily="34" charset="-120"/>
                        </a:rPr>
                        <a:t>50%</a:t>
                      </a:r>
                      <a:endParaRPr lang="zh-TW" altLang="en-US" sz="14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2374C">
                        <a:tint val="4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30%</a:t>
                      </a:r>
                      <a:endParaRPr kumimoji="0" lang="zh-TW" altLang="en-US" sz="1400" b="0" i="0" u="none" strike="noStrike" kern="1200" cap="none" spc="0" normalizeH="0" baseline="0" noProof="0" dirty="0">
                        <a:ln>
                          <a:noFill/>
                        </a:ln>
                        <a:solidFill>
                          <a:prstClr val="black"/>
                        </a:solidFill>
                        <a:effectLst/>
                        <a:uLnTx/>
                        <a:uFillTx/>
                        <a:latin typeface="Arial"/>
                        <a:ea typeface="微软雅黑"/>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2374C">
                        <a:tint val="4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80%</a:t>
                      </a:r>
                      <a:endParaRPr kumimoji="0" lang="zh-TW" altLang="en-US" sz="1400" b="0" i="0" u="none" strike="noStrike" kern="1200" cap="none" spc="0" normalizeH="0" baseline="0" noProof="0" dirty="0">
                        <a:ln>
                          <a:noFill/>
                        </a:ln>
                        <a:solidFill>
                          <a:prstClr val="black"/>
                        </a:solidFill>
                        <a:effectLst/>
                        <a:uLnTx/>
                        <a:uFillTx/>
                        <a:latin typeface="Arial"/>
                        <a:ea typeface="微软雅黑"/>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2374C">
                        <a:tint val="40000"/>
                      </a:srgbClr>
                    </a:solidFill>
                  </a:tcPr>
                </a:tc>
                <a:extLst>
                  <a:ext uri="{0D108BD9-81ED-4DB2-BD59-A6C34878D82A}">
                    <a16:rowId xmlns:a16="http://schemas.microsoft.com/office/drawing/2014/main" val="2843617141"/>
                  </a:ext>
                </a:extLst>
              </a:tr>
              <a:tr h="312747">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r>
                        <a:rPr lang="en-US" altLang="zh-TW" sz="1400" dirty="0"/>
                        <a:t>83~88</a:t>
                      </a:r>
                      <a:r>
                        <a:rPr lang="zh-TW" altLang="en-US" sz="1400" dirty="0"/>
                        <a:t>年</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2374C">
                        <a:tint val="2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70%</a:t>
                      </a:r>
                      <a:endParaRPr kumimoji="0" lang="zh-TW" altLang="en-US" sz="1400" b="0" i="0" u="none" strike="noStrike" kern="1200" cap="none" spc="0" normalizeH="0" baseline="0" noProof="0" dirty="0">
                        <a:ln>
                          <a:noFill/>
                        </a:ln>
                        <a:solidFill>
                          <a:prstClr val="black"/>
                        </a:solidFill>
                        <a:effectLst/>
                        <a:uLnTx/>
                        <a:uFillTx/>
                        <a:latin typeface="Arial"/>
                        <a:ea typeface="微软雅黑"/>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2374C">
                        <a:tint val="2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14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50%</a:t>
                      </a:r>
                      <a:endParaRPr kumimoji="0" lang="zh-TW" altLang="en-US" sz="1400" b="0" i="0" u="none" strike="noStrike" kern="1200" cap="none" spc="0" normalizeH="0" baseline="0" noProof="0" dirty="0">
                        <a:ln>
                          <a:noFill/>
                        </a:ln>
                        <a:solidFill>
                          <a:prstClr val="black"/>
                        </a:solidFill>
                        <a:effectLst/>
                        <a:uLnTx/>
                        <a:uFillTx/>
                        <a:latin typeface="Arial"/>
                        <a:ea typeface="微软雅黑"/>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2374C">
                        <a:tint val="2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80%</a:t>
                      </a:r>
                      <a:endParaRPr kumimoji="0" lang="zh-TW" altLang="en-US" sz="1400" b="0" i="0" u="none" strike="noStrike" kern="1200" cap="none" spc="0" normalizeH="0" baseline="0" noProof="0" dirty="0">
                        <a:ln>
                          <a:noFill/>
                        </a:ln>
                        <a:solidFill>
                          <a:prstClr val="black"/>
                        </a:solidFill>
                        <a:effectLst/>
                        <a:uLnTx/>
                        <a:uFillTx/>
                        <a:latin typeface="Arial"/>
                        <a:ea typeface="微软雅黑"/>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2374C">
                        <a:tint val="20000"/>
                      </a:srgbClr>
                    </a:solidFill>
                  </a:tcPr>
                </a:tc>
                <a:extLst>
                  <a:ext uri="{0D108BD9-81ED-4DB2-BD59-A6C34878D82A}">
                    <a16:rowId xmlns:a16="http://schemas.microsoft.com/office/drawing/2014/main" val="1241242359"/>
                  </a:ext>
                </a:extLst>
              </a:tr>
              <a:tr h="312747">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t>88</a:t>
                      </a:r>
                      <a:r>
                        <a:rPr lang="zh-TW" altLang="en-US" sz="1400" dirty="0"/>
                        <a:t>年以後</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2374C">
                        <a:tint val="4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85%</a:t>
                      </a:r>
                      <a:endParaRPr kumimoji="0" lang="zh-TW" altLang="en-US" sz="1400" b="0" i="0" u="none" strike="noStrike" kern="1200" cap="none" spc="0" normalizeH="0" baseline="0" noProof="0" dirty="0">
                        <a:ln>
                          <a:noFill/>
                        </a:ln>
                        <a:solidFill>
                          <a:prstClr val="black"/>
                        </a:solidFill>
                        <a:effectLst/>
                        <a:uLnTx/>
                        <a:uFillTx/>
                        <a:latin typeface="Arial"/>
                        <a:ea typeface="微软雅黑"/>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2374C">
                        <a:tint val="4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70%</a:t>
                      </a:r>
                      <a:endParaRPr kumimoji="0" lang="zh-TW" altLang="en-US" sz="1400" b="0" i="0" u="none" strike="noStrike" kern="1200" cap="none" spc="0" normalizeH="0" baseline="0" noProof="0" dirty="0">
                        <a:ln>
                          <a:noFill/>
                        </a:ln>
                        <a:solidFill>
                          <a:prstClr val="black"/>
                        </a:solidFill>
                        <a:effectLst/>
                        <a:uLnTx/>
                        <a:uFillTx/>
                        <a:latin typeface="Arial"/>
                        <a:ea typeface="微软雅黑"/>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2374C">
                        <a:tint val="4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70%</a:t>
                      </a:r>
                      <a:endParaRPr kumimoji="0" lang="zh-TW" altLang="en-US" sz="1400" b="0" i="0" u="none" strike="noStrike" kern="1200" cap="none" spc="0" normalizeH="0" baseline="0" noProof="0" dirty="0">
                        <a:ln>
                          <a:noFill/>
                        </a:ln>
                        <a:solidFill>
                          <a:prstClr val="black"/>
                        </a:solidFill>
                        <a:effectLst/>
                        <a:uLnTx/>
                        <a:uFillTx/>
                        <a:latin typeface="Arial"/>
                        <a:ea typeface="微软雅黑"/>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2374C">
                        <a:tint val="40000"/>
                      </a:srgbClr>
                    </a:solidFill>
                  </a:tcPr>
                </a:tc>
                <a:extLst>
                  <a:ext uri="{0D108BD9-81ED-4DB2-BD59-A6C34878D82A}">
                    <a16:rowId xmlns:a16="http://schemas.microsoft.com/office/drawing/2014/main" val="1228154075"/>
                  </a:ext>
                </a:extLst>
              </a:tr>
            </a:tbl>
          </a:graphicData>
        </a:graphic>
      </p:graphicFrame>
      <p:sp>
        <p:nvSpPr>
          <p:cNvPr id="9" name="文字方塊 8">
            <a:extLst>
              <a:ext uri="{FF2B5EF4-FFF2-40B4-BE49-F238E27FC236}">
                <a16:creationId xmlns:a16="http://schemas.microsoft.com/office/drawing/2014/main" id="{A22C3492-4CCF-6771-27FF-1C25D51B09CC}"/>
              </a:ext>
            </a:extLst>
          </p:cNvPr>
          <p:cNvSpPr txBox="1"/>
          <p:nvPr/>
        </p:nvSpPr>
        <p:spPr>
          <a:xfrm>
            <a:off x="7895308" y="6272106"/>
            <a:ext cx="3755571" cy="461665"/>
          </a:xfrm>
          <a:prstGeom prst="rect">
            <a:avLst/>
          </a:prstGeom>
          <a:noFill/>
        </p:spPr>
        <p:txBody>
          <a:bodyPr wrap="square">
            <a:spAutoFit/>
          </a:bodyPr>
          <a:lstStyle/>
          <a:p>
            <a:r>
              <a:rPr lang="zh-TW" altLang="en-US" sz="1200" dirty="0">
                <a:solidFill>
                  <a:prstClr val="black">
                    <a:lumMod val="75000"/>
                    <a:lumOff val="25000"/>
                  </a:prstClr>
                </a:solidFill>
                <a:latin typeface="Arial"/>
                <a:ea typeface="微软雅黑"/>
              </a:rPr>
              <a:t>註：</a:t>
            </a:r>
            <a:r>
              <a:rPr lang="zh-TW" altLang="en-US" sz="1200" dirty="0">
                <a:solidFill>
                  <a:srgbClr val="0070C0"/>
                </a:solidFill>
                <a:latin typeface="Arial"/>
                <a:ea typeface="微软雅黑"/>
              </a:rPr>
              <a:t>生技工廠</a:t>
            </a:r>
            <a:r>
              <a:rPr lang="zh-TW" altLang="en-US" sz="1200" dirty="0">
                <a:solidFill>
                  <a:prstClr val="black">
                    <a:lumMod val="75000"/>
                    <a:lumOff val="25000"/>
                  </a:prstClr>
                </a:solidFill>
                <a:latin typeface="Arial"/>
                <a:ea typeface="微软雅黑"/>
              </a:rPr>
              <a:t>因用水需符合</a:t>
            </a:r>
            <a:r>
              <a:rPr lang="en-US" altLang="zh-TW" sz="1200" dirty="0">
                <a:solidFill>
                  <a:prstClr val="black">
                    <a:lumMod val="75000"/>
                    <a:lumOff val="25000"/>
                  </a:prstClr>
                </a:solidFill>
                <a:latin typeface="Arial"/>
                <a:ea typeface="微软雅黑"/>
              </a:rPr>
              <a:t>GMP</a:t>
            </a:r>
            <a:r>
              <a:rPr lang="zh-TW" altLang="en-US" sz="1200" dirty="0">
                <a:solidFill>
                  <a:prstClr val="black">
                    <a:lumMod val="75000"/>
                    <a:lumOff val="25000"/>
                  </a:prstClr>
                </a:solidFill>
                <a:latin typeface="Arial"/>
                <a:ea typeface="微软雅黑"/>
              </a:rPr>
              <a:t>規範，不得將其製程回收水進行回收再做為製程使用</a:t>
            </a:r>
            <a:r>
              <a:rPr lang="en-US" altLang="zh-TW" sz="1200" dirty="0">
                <a:solidFill>
                  <a:prstClr val="black">
                    <a:lumMod val="75000"/>
                    <a:lumOff val="25000"/>
                  </a:prstClr>
                </a:solidFill>
                <a:latin typeface="Arial"/>
                <a:ea typeface="微软雅黑"/>
              </a:rPr>
              <a:t>,</a:t>
            </a:r>
            <a:r>
              <a:rPr lang="zh-TW" altLang="en-US" sz="1200" dirty="0">
                <a:solidFill>
                  <a:prstClr val="black">
                    <a:lumMod val="75000"/>
                    <a:lumOff val="25000"/>
                  </a:prstClr>
                </a:solidFill>
                <a:latin typeface="Arial"/>
                <a:ea typeface="微软雅黑"/>
              </a:rPr>
              <a:t>未定</a:t>
            </a:r>
            <a:r>
              <a:rPr lang="zh-TW" altLang="en-US" sz="1200" dirty="0">
                <a:solidFill>
                  <a:srgbClr val="0070C0"/>
                </a:solidFill>
                <a:latin typeface="Arial"/>
                <a:ea typeface="微软雅黑"/>
              </a:rPr>
              <a:t>製程回收率</a:t>
            </a:r>
          </a:p>
        </p:txBody>
      </p:sp>
      <p:sp>
        <p:nvSpPr>
          <p:cNvPr id="14" name="橢圓 13">
            <a:extLst>
              <a:ext uri="{FF2B5EF4-FFF2-40B4-BE49-F238E27FC236}">
                <a16:creationId xmlns:a16="http://schemas.microsoft.com/office/drawing/2014/main" id="{48372AA2-A5DC-FD03-C14B-B1FC84B2D810}"/>
              </a:ext>
            </a:extLst>
          </p:cNvPr>
          <p:cNvSpPr/>
          <p:nvPr/>
        </p:nvSpPr>
        <p:spPr>
          <a:xfrm>
            <a:off x="2053834" y="2551413"/>
            <a:ext cx="1319482" cy="3529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5" name="橢圓 14">
            <a:extLst>
              <a:ext uri="{FF2B5EF4-FFF2-40B4-BE49-F238E27FC236}">
                <a16:creationId xmlns:a16="http://schemas.microsoft.com/office/drawing/2014/main" id="{7F731A75-BF5B-4E89-B07D-B2EB062B8297}"/>
              </a:ext>
            </a:extLst>
          </p:cNvPr>
          <p:cNvSpPr/>
          <p:nvPr/>
        </p:nvSpPr>
        <p:spPr>
          <a:xfrm>
            <a:off x="3142790" y="2792688"/>
            <a:ext cx="1319482" cy="3529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6" name="橢圓 15">
            <a:extLst>
              <a:ext uri="{FF2B5EF4-FFF2-40B4-BE49-F238E27FC236}">
                <a16:creationId xmlns:a16="http://schemas.microsoft.com/office/drawing/2014/main" id="{F1B72120-B893-643D-43BA-D7BDDEEDEF9D}"/>
              </a:ext>
            </a:extLst>
          </p:cNvPr>
          <p:cNvSpPr/>
          <p:nvPr/>
        </p:nvSpPr>
        <p:spPr>
          <a:xfrm>
            <a:off x="1730746" y="3153691"/>
            <a:ext cx="1319482" cy="3529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7" name="橢圓 16">
            <a:extLst>
              <a:ext uri="{FF2B5EF4-FFF2-40B4-BE49-F238E27FC236}">
                <a16:creationId xmlns:a16="http://schemas.microsoft.com/office/drawing/2014/main" id="{5D99B07C-BDA7-63A3-6655-7C59C166EF0A}"/>
              </a:ext>
            </a:extLst>
          </p:cNvPr>
          <p:cNvSpPr/>
          <p:nvPr/>
        </p:nvSpPr>
        <p:spPr>
          <a:xfrm>
            <a:off x="3857515" y="3429000"/>
            <a:ext cx="1319482" cy="3529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8" name="橢圓 17">
            <a:extLst>
              <a:ext uri="{FF2B5EF4-FFF2-40B4-BE49-F238E27FC236}">
                <a16:creationId xmlns:a16="http://schemas.microsoft.com/office/drawing/2014/main" id="{8F2FACBF-A783-A2B3-5BA8-669718E1FAC1}"/>
              </a:ext>
            </a:extLst>
          </p:cNvPr>
          <p:cNvSpPr/>
          <p:nvPr/>
        </p:nvSpPr>
        <p:spPr>
          <a:xfrm>
            <a:off x="3594004" y="2262907"/>
            <a:ext cx="1435196" cy="3529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9" name="橢圓 18">
            <a:extLst>
              <a:ext uri="{FF2B5EF4-FFF2-40B4-BE49-F238E27FC236}">
                <a16:creationId xmlns:a16="http://schemas.microsoft.com/office/drawing/2014/main" id="{0D8637CD-827E-986B-8561-0F29813F5096}"/>
              </a:ext>
            </a:extLst>
          </p:cNvPr>
          <p:cNvSpPr/>
          <p:nvPr/>
        </p:nvSpPr>
        <p:spPr>
          <a:xfrm>
            <a:off x="5029201" y="4929175"/>
            <a:ext cx="476226" cy="35292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0070C0"/>
              </a:solidFill>
            </a:endParaRPr>
          </a:p>
        </p:txBody>
      </p:sp>
      <p:sp>
        <p:nvSpPr>
          <p:cNvPr id="20" name="橢圓 19">
            <a:extLst>
              <a:ext uri="{FF2B5EF4-FFF2-40B4-BE49-F238E27FC236}">
                <a16:creationId xmlns:a16="http://schemas.microsoft.com/office/drawing/2014/main" id="{A106F3B8-CA02-2B41-C406-293C59A99EB5}"/>
              </a:ext>
            </a:extLst>
          </p:cNvPr>
          <p:cNvSpPr/>
          <p:nvPr/>
        </p:nvSpPr>
        <p:spPr>
          <a:xfrm>
            <a:off x="4546916" y="4929175"/>
            <a:ext cx="476226" cy="35292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0070C0"/>
              </a:solidFill>
            </a:endParaRPr>
          </a:p>
        </p:txBody>
      </p:sp>
      <p:sp>
        <p:nvSpPr>
          <p:cNvPr id="21" name="橢圓 20">
            <a:extLst>
              <a:ext uri="{FF2B5EF4-FFF2-40B4-BE49-F238E27FC236}">
                <a16:creationId xmlns:a16="http://schemas.microsoft.com/office/drawing/2014/main" id="{050AAF4D-3C98-3742-9DDD-3C22587DAF72}"/>
              </a:ext>
            </a:extLst>
          </p:cNvPr>
          <p:cNvSpPr/>
          <p:nvPr/>
        </p:nvSpPr>
        <p:spPr>
          <a:xfrm>
            <a:off x="4517256" y="4038102"/>
            <a:ext cx="476226" cy="35292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0070C0"/>
              </a:solidFill>
            </a:endParaRPr>
          </a:p>
        </p:txBody>
      </p:sp>
    </p:spTree>
    <p:extLst>
      <p:ext uri="{BB962C8B-B14F-4D97-AF65-F5344CB8AC3E}">
        <p14:creationId xmlns:p14="http://schemas.microsoft.com/office/powerpoint/2010/main" val="170692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31</a:t>
            </a:fld>
            <a:endParaRPr lang="en-US" dirty="0"/>
          </a:p>
        </p:txBody>
      </p:sp>
      <p:sp>
        <p:nvSpPr>
          <p:cNvPr id="2" name="TextBox 11">
            <a:extLst>
              <a:ext uri="{FF2B5EF4-FFF2-40B4-BE49-F238E27FC236}">
                <a16:creationId xmlns:a16="http://schemas.microsoft.com/office/drawing/2014/main" id="{87DC46EA-8A07-1241-CCA5-953BED3FBFBC}"/>
              </a:ext>
            </a:extLst>
          </p:cNvPr>
          <p:cNvSpPr txBox="1"/>
          <p:nvPr/>
        </p:nvSpPr>
        <p:spPr>
          <a:xfrm>
            <a:off x="959668" y="356911"/>
            <a:ext cx="8667503" cy="492443"/>
          </a:xfrm>
          <a:prstGeom prst="rect">
            <a:avLst/>
          </a:prstGeom>
          <a:noFill/>
        </p:spPr>
        <p:txBody>
          <a:bodyPr wrap="square" lIns="0" tIns="0" rIns="0" bIns="0" rtlCol="0">
            <a:spAutoFit/>
            <a:scene3d>
              <a:camera prst="orthographicFront"/>
              <a:lightRig rig="threePt" dir="t"/>
            </a:scene3d>
            <a:sp3d contourW="12700"/>
          </a:bodyPr>
          <a:lstStyle/>
          <a:p>
            <a:r>
              <a:rPr lang="zh-TW" altLang="en-US" sz="3200" b="1" dirty="0">
                <a:solidFill>
                  <a:prstClr val="black">
                    <a:lumMod val="75000"/>
                    <a:lumOff val="25000"/>
                  </a:prstClr>
                </a:solidFill>
                <a:latin typeface="Arial"/>
                <a:ea typeface="微软雅黑"/>
              </a:rPr>
              <a:t>節水潛力評估步驟</a:t>
            </a:r>
            <a:r>
              <a:rPr lang="en-US" altLang="zh-TW" sz="2400" b="1" dirty="0">
                <a:solidFill>
                  <a:prstClr val="black">
                    <a:lumMod val="75000"/>
                    <a:lumOff val="25000"/>
                  </a:prstClr>
                </a:solidFill>
                <a:latin typeface="Arial"/>
                <a:ea typeface="微软雅黑"/>
              </a:rPr>
              <a:t>(8/20)</a:t>
            </a:r>
            <a:endParaRPr lang="en-US" altLang="zh-TW" sz="2400" b="1" dirty="0">
              <a:solidFill>
                <a:srgbClr val="0070C0"/>
              </a:solidFill>
              <a:latin typeface="Arial"/>
              <a:ea typeface="微软雅黑"/>
            </a:endParaRPr>
          </a:p>
        </p:txBody>
      </p:sp>
      <p:sp>
        <p:nvSpPr>
          <p:cNvPr id="3" name="AutoShape 5">
            <a:extLst>
              <a:ext uri="{FF2B5EF4-FFF2-40B4-BE49-F238E27FC236}">
                <a16:creationId xmlns:a16="http://schemas.microsoft.com/office/drawing/2014/main" id="{098CD1EF-E787-A298-D280-F77C1A82A279}"/>
              </a:ext>
            </a:extLst>
          </p:cNvPr>
          <p:cNvSpPr>
            <a:spLocks noChangeArrowheads="1"/>
          </p:cNvSpPr>
          <p:nvPr/>
        </p:nvSpPr>
        <p:spPr bwMode="gray">
          <a:xfrm>
            <a:off x="6922226" y="241993"/>
            <a:ext cx="3887342" cy="735747"/>
          </a:xfrm>
          <a:prstGeom prst="roundRect">
            <a:avLst>
              <a:gd name="adj" fmla="val 50000"/>
            </a:avLst>
          </a:prstGeom>
          <a:solidFill>
            <a:srgbClr val="FFC000">
              <a:lumMod val="40000"/>
              <a:lumOff val="60000"/>
            </a:srgbClr>
          </a:solidFill>
        </p:spPr>
        <p:txBody>
          <a:bodyPr wrap="square" rtlCol="0">
            <a:spAutoFit/>
          </a:bodyPr>
          <a:lstStyle/>
          <a:p>
            <a:pPr algn="ctr">
              <a:spcBef>
                <a:spcPts val="600"/>
              </a:spcBef>
              <a:spcAft>
                <a:spcPts val="600"/>
              </a:spcAft>
            </a:pP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4</a:t>
            </a:r>
            <a:r>
              <a:rPr kumimoji="1" lang="en-US" altLang="zh-TW" sz="2800" b="1" baseline="30000"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th</a:t>
            </a: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 </a:t>
            </a:r>
            <a:r>
              <a:rPr kumimoji="1" lang="zh-TW" altLang="en-US"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評估節水潛力</a:t>
            </a:r>
            <a:endPar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endParaRPr>
          </a:p>
        </p:txBody>
      </p:sp>
      <p:grpSp>
        <p:nvGrpSpPr>
          <p:cNvPr id="4" name="群組 3">
            <a:extLst>
              <a:ext uri="{FF2B5EF4-FFF2-40B4-BE49-F238E27FC236}">
                <a16:creationId xmlns:a16="http://schemas.microsoft.com/office/drawing/2014/main" id="{93362DEB-889E-CD87-5FA3-17187F2190CC}"/>
              </a:ext>
            </a:extLst>
          </p:cNvPr>
          <p:cNvGrpSpPr/>
          <p:nvPr/>
        </p:nvGrpSpPr>
        <p:grpSpPr>
          <a:xfrm>
            <a:off x="966838" y="1579257"/>
            <a:ext cx="10207508" cy="5137113"/>
            <a:chOff x="748483" y="1379864"/>
            <a:chExt cx="10207508" cy="5137113"/>
          </a:xfrm>
        </p:grpSpPr>
        <p:sp>
          <p:nvSpPr>
            <p:cNvPr id="6" name="TextBox 11">
              <a:extLst>
                <a:ext uri="{FF2B5EF4-FFF2-40B4-BE49-F238E27FC236}">
                  <a16:creationId xmlns:a16="http://schemas.microsoft.com/office/drawing/2014/main" id="{E61E9409-870C-7AE3-CF89-FC2368153BF6}"/>
                </a:ext>
              </a:extLst>
            </p:cNvPr>
            <p:cNvSpPr txBox="1"/>
            <p:nvPr/>
          </p:nvSpPr>
          <p:spPr>
            <a:xfrm>
              <a:off x="765210" y="1600655"/>
              <a:ext cx="1500348" cy="430887"/>
            </a:xfrm>
            <a:prstGeom prst="rect">
              <a:avLst/>
            </a:prstGeom>
            <a:noFill/>
          </p:spPr>
          <p:txBody>
            <a:bodyPr wrap="square" lIns="0" tIns="0" rIns="0" bIns="0" rtlCol="0">
              <a:spAutoFit/>
              <a:scene3d>
                <a:camera prst="orthographicFront"/>
                <a:lightRig rig="threePt" dir="t"/>
              </a:scene3d>
              <a:sp3d contourW="12700"/>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800" b="1" i="0" u="none" strike="noStrike" kern="0" cap="none" spc="0" normalizeH="0" baseline="0" noProof="0" dirty="0">
                  <a:ln>
                    <a:noFill/>
                  </a:ln>
                  <a:solidFill>
                    <a:prstClr val="black">
                      <a:lumMod val="75000"/>
                      <a:lumOff val="25000"/>
                    </a:prstClr>
                  </a:solidFill>
                  <a:effectLst/>
                  <a:uLnTx/>
                  <a:uFillTx/>
                  <a:latin typeface="Arial"/>
                  <a:ea typeface="微软雅黑"/>
                </a:rPr>
                <a:t>成本高</a:t>
              </a:r>
              <a:endParaRPr kumimoji="0" lang="en-US" altLang="zh-TW" sz="2800" b="1" i="0" u="none" strike="noStrike" kern="0" cap="none" spc="0" normalizeH="0" baseline="0" noProof="0" dirty="0">
                <a:ln>
                  <a:noFill/>
                </a:ln>
                <a:solidFill>
                  <a:srgbClr val="0070C0"/>
                </a:solidFill>
                <a:effectLst/>
                <a:uLnTx/>
                <a:uFillTx/>
                <a:latin typeface="Arial"/>
                <a:ea typeface="微软雅黑"/>
              </a:endParaRPr>
            </a:p>
          </p:txBody>
        </p:sp>
        <p:sp>
          <p:nvSpPr>
            <p:cNvPr id="7" name="TextBox 11">
              <a:extLst>
                <a:ext uri="{FF2B5EF4-FFF2-40B4-BE49-F238E27FC236}">
                  <a16:creationId xmlns:a16="http://schemas.microsoft.com/office/drawing/2014/main" id="{1ECACB00-21FE-6AC7-E06F-A7E8F9FF385A}"/>
                </a:ext>
              </a:extLst>
            </p:cNvPr>
            <p:cNvSpPr txBox="1"/>
            <p:nvPr/>
          </p:nvSpPr>
          <p:spPr>
            <a:xfrm>
              <a:off x="748483" y="5309081"/>
              <a:ext cx="1500348" cy="430887"/>
            </a:xfrm>
            <a:prstGeom prst="rect">
              <a:avLst/>
            </a:prstGeom>
            <a:noFill/>
          </p:spPr>
          <p:txBody>
            <a:bodyPr wrap="square" lIns="0" tIns="0" rIns="0" bIns="0" rtlCol="0">
              <a:spAutoFit/>
              <a:scene3d>
                <a:camera prst="orthographicFront"/>
                <a:lightRig rig="threePt" dir="t"/>
              </a:scene3d>
              <a:sp3d contourW="12700"/>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800" b="1" i="0" u="none" strike="noStrike" kern="0" cap="none" spc="0" normalizeH="0" baseline="0" noProof="0" dirty="0">
                  <a:ln>
                    <a:noFill/>
                  </a:ln>
                  <a:solidFill>
                    <a:prstClr val="black">
                      <a:lumMod val="75000"/>
                      <a:lumOff val="25000"/>
                    </a:prstClr>
                  </a:solidFill>
                  <a:effectLst/>
                  <a:uLnTx/>
                  <a:uFillTx/>
                  <a:latin typeface="Arial"/>
                  <a:ea typeface="微软雅黑"/>
                </a:rPr>
                <a:t>成本低</a:t>
              </a:r>
              <a:endParaRPr kumimoji="0" lang="en-US" altLang="zh-TW" sz="2800" b="1" i="0" u="none" strike="noStrike" kern="0" cap="none" spc="0" normalizeH="0" baseline="0" noProof="0" dirty="0">
                <a:ln>
                  <a:noFill/>
                </a:ln>
                <a:solidFill>
                  <a:srgbClr val="0070C0"/>
                </a:solidFill>
                <a:effectLst/>
                <a:uLnTx/>
                <a:uFillTx/>
                <a:latin typeface="Arial"/>
                <a:ea typeface="微软雅黑"/>
              </a:endParaRPr>
            </a:p>
          </p:txBody>
        </p:sp>
        <p:sp>
          <p:nvSpPr>
            <p:cNvPr id="8" name="TextBox 11">
              <a:extLst>
                <a:ext uri="{FF2B5EF4-FFF2-40B4-BE49-F238E27FC236}">
                  <a16:creationId xmlns:a16="http://schemas.microsoft.com/office/drawing/2014/main" id="{CAE6487C-9139-E5D8-EBD8-07EA4306FEC7}"/>
                </a:ext>
              </a:extLst>
            </p:cNvPr>
            <p:cNvSpPr txBox="1"/>
            <p:nvPr/>
          </p:nvSpPr>
          <p:spPr>
            <a:xfrm>
              <a:off x="2293435" y="6086090"/>
              <a:ext cx="1596700" cy="430887"/>
            </a:xfrm>
            <a:prstGeom prst="rect">
              <a:avLst/>
            </a:prstGeom>
            <a:noFill/>
          </p:spPr>
          <p:txBody>
            <a:bodyPr wrap="square" lIns="0" tIns="0" rIns="0" bIns="0" rtlCol="0">
              <a:spAutoFit/>
              <a:scene3d>
                <a:camera prst="orthographicFront"/>
                <a:lightRig rig="threePt" dir="t"/>
              </a:scene3d>
              <a:sp3d contourW="12700"/>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800" b="1" i="0" u="none" strike="noStrike" kern="0" cap="none" spc="0" normalizeH="0" baseline="0" noProof="0" dirty="0">
                  <a:ln>
                    <a:noFill/>
                  </a:ln>
                  <a:solidFill>
                    <a:prstClr val="black">
                      <a:lumMod val="75000"/>
                      <a:lumOff val="25000"/>
                    </a:prstClr>
                  </a:solidFill>
                  <a:effectLst/>
                  <a:uLnTx/>
                  <a:uFillTx/>
                  <a:latin typeface="Arial"/>
                  <a:ea typeface="微软雅黑"/>
                </a:rPr>
                <a:t>節水量小</a:t>
              </a:r>
              <a:endParaRPr kumimoji="0" lang="en-US" altLang="zh-TW" sz="2800" b="1" i="0" u="none" strike="noStrike" kern="0" cap="none" spc="0" normalizeH="0" baseline="0" noProof="0" dirty="0">
                <a:ln>
                  <a:noFill/>
                </a:ln>
                <a:solidFill>
                  <a:srgbClr val="0070C0"/>
                </a:solidFill>
                <a:effectLst/>
                <a:uLnTx/>
                <a:uFillTx/>
                <a:latin typeface="Arial"/>
                <a:ea typeface="微软雅黑"/>
              </a:endParaRPr>
            </a:p>
          </p:txBody>
        </p:sp>
        <p:sp>
          <p:nvSpPr>
            <p:cNvPr id="9" name="TextBox 11">
              <a:extLst>
                <a:ext uri="{FF2B5EF4-FFF2-40B4-BE49-F238E27FC236}">
                  <a16:creationId xmlns:a16="http://schemas.microsoft.com/office/drawing/2014/main" id="{19F4C518-BC83-9319-FD64-6E7250CBEC45}"/>
                </a:ext>
              </a:extLst>
            </p:cNvPr>
            <p:cNvSpPr txBox="1"/>
            <p:nvPr/>
          </p:nvSpPr>
          <p:spPr>
            <a:xfrm>
              <a:off x="8348286" y="6072954"/>
              <a:ext cx="1596700" cy="430887"/>
            </a:xfrm>
            <a:prstGeom prst="rect">
              <a:avLst/>
            </a:prstGeom>
            <a:noFill/>
          </p:spPr>
          <p:txBody>
            <a:bodyPr wrap="square" lIns="0" tIns="0" rIns="0" bIns="0" rtlCol="0">
              <a:spAutoFit/>
              <a:scene3d>
                <a:camera prst="orthographicFront"/>
                <a:lightRig rig="threePt" dir="t"/>
              </a:scene3d>
              <a:sp3d contourW="12700"/>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800" b="1" i="0" u="none" strike="noStrike" kern="0" cap="none" spc="0" normalizeH="0" baseline="0" noProof="0" dirty="0">
                  <a:ln>
                    <a:noFill/>
                  </a:ln>
                  <a:solidFill>
                    <a:prstClr val="black">
                      <a:lumMod val="75000"/>
                      <a:lumOff val="25000"/>
                    </a:prstClr>
                  </a:solidFill>
                  <a:effectLst/>
                  <a:uLnTx/>
                  <a:uFillTx/>
                  <a:latin typeface="Arial"/>
                  <a:ea typeface="微软雅黑"/>
                </a:rPr>
                <a:t>節水量大</a:t>
              </a:r>
              <a:endParaRPr kumimoji="0" lang="en-US" altLang="zh-TW" sz="2800" b="1" i="0" u="none" strike="noStrike" kern="0" cap="none" spc="0" normalizeH="0" baseline="0" noProof="0" dirty="0">
                <a:ln>
                  <a:noFill/>
                </a:ln>
                <a:solidFill>
                  <a:srgbClr val="0070C0"/>
                </a:solidFill>
                <a:effectLst/>
                <a:uLnTx/>
                <a:uFillTx/>
                <a:latin typeface="Arial"/>
                <a:ea typeface="微软雅黑"/>
              </a:endParaRPr>
            </a:p>
          </p:txBody>
        </p:sp>
        <p:cxnSp>
          <p:nvCxnSpPr>
            <p:cNvPr id="10" name="直線單箭頭接點 9">
              <a:extLst>
                <a:ext uri="{FF2B5EF4-FFF2-40B4-BE49-F238E27FC236}">
                  <a16:creationId xmlns:a16="http://schemas.microsoft.com/office/drawing/2014/main" id="{AFC0CD02-9CD2-9586-EDDC-E42FA6504CD2}"/>
                </a:ext>
              </a:extLst>
            </p:cNvPr>
            <p:cNvCxnSpPr>
              <a:cxnSpLocks/>
            </p:cNvCxnSpPr>
            <p:nvPr/>
          </p:nvCxnSpPr>
          <p:spPr>
            <a:xfrm flipV="1">
              <a:off x="2282284" y="1379864"/>
              <a:ext cx="22303" cy="4502432"/>
            </a:xfrm>
            <a:prstGeom prst="straightConnector1">
              <a:avLst/>
            </a:prstGeom>
            <a:noFill/>
            <a:ln w="76200" cap="flat" cmpd="sng" algn="ctr">
              <a:solidFill>
                <a:srgbClr val="002060"/>
              </a:solidFill>
              <a:prstDash val="solid"/>
              <a:miter lim="800000"/>
              <a:tailEnd type="triangle"/>
            </a:ln>
            <a:effectLst/>
          </p:spPr>
        </p:cxnSp>
        <p:cxnSp>
          <p:nvCxnSpPr>
            <p:cNvPr id="11" name="直線單箭頭接點 10">
              <a:extLst>
                <a:ext uri="{FF2B5EF4-FFF2-40B4-BE49-F238E27FC236}">
                  <a16:creationId xmlns:a16="http://schemas.microsoft.com/office/drawing/2014/main" id="{1B0FD68E-77A6-2206-DFDF-0B632246164C}"/>
                </a:ext>
              </a:extLst>
            </p:cNvPr>
            <p:cNvCxnSpPr>
              <a:cxnSpLocks/>
            </p:cNvCxnSpPr>
            <p:nvPr/>
          </p:nvCxnSpPr>
          <p:spPr>
            <a:xfrm>
              <a:off x="2248831" y="5882296"/>
              <a:ext cx="7766238" cy="0"/>
            </a:xfrm>
            <a:prstGeom prst="straightConnector1">
              <a:avLst/>
            </a:prstGeom>
            <a:noFill/>
            <a:ln w="76200" cap="flat" cmpd="sng" algn="ctr">
              <a:solidFill>
                <a:srgbClr val="002060"/>
              </a:solidFill>
              <a:prstDash val="solid"/>
              <a:miter lim="800000"/>
              <a:tailEnd type="triangle"/>
            </a:ln>
            <a:effectLst/>
          </p:spPr>
        </p:cxnSp>
        <p:sp>
          <p:nvSpPr>
            <p:cNvPr id="13" name="TextBox 11">
              <a:extLst>
                <a:ext uri="{FF2B5EF4-FFF2-40B4-BE49-F238E27FC236}">
                  <a16:creationId xmlns:a16="http://schemas.microsoft.com/office/drawing/2014/main" id="{74CA4267-4F91-4F20-CA97-93D023713BFB}"/>
                </a:ext>
              </a:extLst>
            </p:cNvPr>
            <p:cNvSpPr txBox="1"/>
            <p:nvPr/>
          </p:nvSpPr>
          <p:spPr>
            <a:xfrm>
              <a:off x="2467334" y="4942553"/>
              <a:ext cx="1500348" cy="276999"/>
            </a:xfrm>
            <a:prstGeom prst="rect">
              <a:avLst/>
            </a:prstGeom>
            <a:noFill/>
          </p:spPr>
          <p:txBody>
            <a:bodyPr wrap="square" lIns="0" tIns="0" rIns="0" bIns="0" rtlCol="0">
              <a:spAutoFit/>
              <a:scene3d>
                <a:camera prst="orthographicFront"/>
                <a:lightRig rig="threePt" dir="t"/>
              </a:scene3d>
              <a:sp3d contourW="12700"/>
            </a:bodyPr>
            <a:lstStyle/>
            <a:p>
              <a:pPr marL="285750" marR="0" lvl="0" indent="-285750" algn="ctr" defTabSz="91440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zh-TW" altLang="en-US" sz="1800" b="0" i="0" u="none" strike="noStrike" kern="0" cap="none" spc="0" normalizeH="0" baseline="0" noProof="0" dirty="0">
                  <a:ln>
                    <a:noFill/>
                  </a:ln>
                  <a:solidFill>
                    <a:prstClr val="black">
                      <a:lumMod val="75000"/>
                      <a:lumOff val="25000"/>
                    </a:prstClr>
                  </a:solidFill>
                  <a:effectLst/>
                  <a:uLnTx/>
                  <a:uFillTx/>
                  <a:latin typeface="Arial"/>
                  <a:ea typeface="微软雅黑"/>
                </a:rPr>
                <a:t>雨水貯留</a:t>
              </a:r>
              <a:endParaRPr kumimoji="0" lang="en-US" altLang="zh-TW" sz="1800" b="0" i="0" u="none" strike="noStrike" kern="0" cap="none" spc="0" normalizeH="0" baseline="0" noProof="0" dirty="0">
                <a:ln>
                  <a:noFill/>
                </a:ln>
                <a:solidFill>
                  <a:srgbClr val="0070C0"/>
                </a:solidFill>
                <a:effectLst/>
                <a:uLnTx/>
                <a:uFillTx/>
                <a:latin typeface="Arial"/>
                <a:ea typeface="微软雅黑"/>
              </a:endParaRPr>
            </a:p>
          </p:txBody>
        </p:sp>
        <p:sp>
          <p:nvSpPr>
            <p:cNvPr id="14" name="TextBox 11">
              <a:extLst>
                <a:ext uri="{FF2B5EF4-FFF2-40B4-BE49-F238E27FC236}">
                  <a16:creationId xmlns:a16="http://schemas.microsoft.com/office/drawing/2014/main" id="{1A02BEE1-AB8C-7488-6989-9A70CD29BABC}"/>
                </a:ext>
              </a:extLst>
            </p:cNvPr>
            <p:cNvSpPr txBox="1"/>
            <p:nvPr/>
          </p:nvSpPr>
          <p:spPr>
            <a:xfrm>
              <a:off x="2380746" y="5352101"/>
              <a:ext cx="1842735" cy="276999"/>
            </a:xfrm>
            <a:prstGeom prst="rect">
              <a:avLst/>
            </a:prstGeom>
            <a:noFill/>
          </p:spPr>
          <p:txBody>
            <a:bodyPr wrap="square" lIns="0" tIns="0" rIns="0" bIns="0" rtlCol="0">
              <a:spAutoFit/>
              <a:scene3d>
                <a:camera prst="orthographicFront"/>
                <a:lightRig rig="threePt" dir="t"/>
              </a:scene3d>
              <a:sp3d contourW="12700"/>
            </a:bodyPr>
            <a:lstStyle/>
            <a:p>
              <a:pPr marL="285750" marR="0" lvl="0" indent="-285750" algn="ctr" defTabSz="91440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zh-TW" altLang="en-US" sz="1800" b="0" i="0" u="none" strike="noStrike" kern="0" cap="none" spc="0" normalizeH="0" baseline="0" noProof="0" dirty="0">
                  <a:ln>
                    <a:noFill/>
                  </a:ln>
                  <a:solidFill>
                    <a:prstClr val="black">
                      <a:lumMod val="75000"/>
                      <a:lumOff val="25000"/>
                    </a:prstClr>
                  </a:solidFill>
                  <a:effectLst/>
                  <a:uLnTx/>
                  <a:uFillTx/>
                  <a:latin typeface="Arial"/>
                  <a:ea typeface="微软雅黑"/>
                </a:rPr>
                <a:t>生活用水減量</a:t>
              </a:r>
              <a:endParaRPr kumimoji="0" lang="en-US" altLang="zh-TW" sz="1800" b="0" i="0" u="none" strike="noStrike" kern="0" cap="none" spc="0" normalizeH="0" baseline="0" noProof="0" dirty="0">
                <a:ln>
                  <a:noFill/>
                </a:ln>
                <a:solidFill>
                  <a:srgbClr val="0070C0"/>
                </a:solidFill>
                <a:effectLst/>
                <a:uLnTx/>
                <a:uFillTx/>
                <a:latin typeface="Arial"/>
                <a:ea typeface="微软雅黑"/>
              </a:endParaRPr>
            </a:p>
          </p:txBody>
        </p:sp>
        <p:sp>
          <p:nvSpPr>
            <p:cNvPr id="15" name="TextBox 11">
              <a:extLst>
                <a:ext uri="{FF2B5EF4-FFF2-40B4-BE49-F238E27FC236}">
                  <a16:creationId xmlns:a16="http://schemas.microsoft.com/office/drawing/2014/main" id="{02A7B48C-8FCA-B811-074F-B09D6361C6D4}"/>
                </a:ext>
              </a:extLst>
            </p:cNvPr>
            <p:cNvSpPr txBox="1"/>
            <p:nvPr/>
          </p:nvSpPr>
          <p:spPr>
            <a:xfrm>
              <a:off x="2602579" y="4447898"/>
              <a:ext cx="3693257" cy="276999"/>
            </a:xfrm>
            <a:prstGeom prst="rect">
              <a:avLst/>
            </a:prstGeom>
            <a:noFill/>
          </p:spPr>
          <p:txBody>
            <a:bodyPr wrap="square" lIns="0" tIns="0" rIns="0" bIns="0" rtlCol="0">
              <a:spAutoFit/>
              <a:scene3d>
                <a:camera prst="orthographicFront"/>
                <a:lightRig rig="threePt" dir="t"/>
              </a:scene3d>
              <a:sp3d contourW="12700"/>
            </a:bodyPr>
            <a:lstStyle/>
            <a:p>
              <a:pPr marL="285750" marR="0" lvl="0" indent="-285750" algn="ctr" defTabSz="91440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zh-TW" altLang="en-US" sz="1800" b="0" i="0" u="none" strike="noStrike" kern="0" cap="none" spc="0" normalizeH="0" baseline="0" noProof="0" dirty="0">
                  <a:ln>
                    <a:noFill/>
                  </a:ln>
                  <a:solidFill>
                    <a:prstClr val="black">
                      <a:lumMod val="75000"/>
                      <a:lumOff val="25000"/>
                    </a:prstClr>
                  </a:solidFill>
                  <a:effectLst/>
                  <a:uLnTx/>
                  <a:uFillTx/>
                  <a:latin typeface="Arial"/>
                  <a:ea typeface="微软雅黑"/>
                </a:rPr>
                <a:t>鍋爐用水循環再利用 </a:t>
              </a:r>
              <a:r>
                <a:rPr kumimoji="0" lang="en-US" altLang="zh-TW" sz="1800" b="0" i="0" u="none" strike="noStrike" kern="0" cap="none" spc="0" normalizeH="0" baseline="0" noProof="0" dirty="0">
                  <a:ln>
                    <a:noFill/>
                  </a:ln>
                  <a:solidFill>
                    <a:prstClr val="black">
                      <a:lumMod val="75000"/>
                      <a:lumOff val="25000"/>
                    </a:prstClr>
                  </a:solidFill>
                  <a:effectLst/>
                  <a:uLnTx/>
                  <a:uFillTx/>
                  <a:latin typeface="Arial"/>
                  <a:ea typeface="微软雅黑"/>
                </a:rPr>
                <a:t>(</a:t>
              </a:r>
              <a:r>
                <a:rPr kumimoji="0" lang="zh-TW" altLang="en-US" sz="1800" b="0" i="0" u="none" strike="noStrike" kern="0" cap="none" spc="0" normalizeH="0" baseline="0" noProof="0" dirty="0">
                  <a:ln>
                    <a:noFill/>
                  </a:ln>
                  <a:solidFill>
                    <a:prstClr val="black">
                      <a:lumMod val="75000"/>
                      <a:lumOff val="25000"/>
                    </a:prstClr>
                  </a:solidFill>
                  <a:effectLst/>
                  <a:uLnTx/>
                  <a:uFillTx/>
                  <a:latin typeface="Arial"/>
                  <a:ea typeface="微软雅黑"/>
                </a:rPr>
                <a:t>蒸氣冷凝</a:t>
              </a:r>
              <a:r>
                <a:rPr kumimoji="0" lang="en-US" altLang="zh-TW" sz="1800" b="0" i="0" u="none" strike="noStrike" kern="0" cap="none" spc="0" normalizeH="0" baseline="0" noProof="0" dirty="0">
                  <a:ln>
                    <a:noFill/>
                  </a:ln>
                  <a:solidFill>
                    <a:prstClr val="black">
                      <a:lumMod val="75000"/>
                      <a:lumOff val="25000"/>
                    </a:prstClr>
                  </a:solidFill>
                  <a:effectLst/>
                  <a:uLnTx/>
                  <a:uFillTx/>
                  <a:latin typeface="Arial"/>
                  <a:ea typeface="微软雅黑"/>
                </a:rPr>
                <a:t>)</a:t>
              </a:r>
              <a:endParaRPr kumimoji="0" lang="en-US" altLang="zh-TW" sz="1800" b="0" i="0" u="none" strike="noStrike" kern="0" cap="none" spc="0" normalizeH="0" baseline="0" noProof="0" dirty="0">
                <a:ln>
                  <a:noFill/>
                </a:ln>
                <a:solidFill>
                  <a:srgbClr val="0070C0"/>
                </a:solidFill>
                <a:effectLst/>
                <a:uLnTx/>
                <a:uFillTx/>
                <a:latin typeface="Arial"/>
                <a:ea typeface="微软雅黑"/>
              </a:endParaRPr>
            </a:p>
          </p:txBody>
        </p:sp>
        <p:sp>
          <p:nvSpPr>
            <p:cNvPr id="16" name="TextBox 11">
              <a:extLst>
                <a:ext uri="{FF2B5EF4-FFF2-40B4-BE49-F238E27FC236}">
                  <a16:creationId xmlns:a16="http://schemas.microsoft.com/office/drawing/2014/main" id="{0FAEFD20-4122-FB14-60E4-19F41D039602}"/>
                </a:ext>
              </a:extLst>
            </p:cNvPr>
            <p:cNvSpPr txBox="1"/>
            <p:nvPr/>
          </p:nvSpPr>
          <p:spPr>
            <a:xfrm>
              <a:off x="4324890" y="3407939"/>
              <a:ext cx="1500348" cy="276999"/>
            </a:xfrm>
            <a:prstGeom prst="rect">
              <a:avLst/>
            </a:prstGeom>
            <a:noFill/>
          </p:spPr>
          <p:txBody>
            <a:bodyPr wrap="square" lIns="0" tIns="0" rIns="0" bIns="0" rtlCol="0">
              <a:spAutoFit/>
              <a:scene3d>
                <a:camera prst="orthographicFront"/>
                <a:lightRig rig="threePt" dir="t"/>
              </a:scene3d>
              <a:sp3d contourW="12700"/>
            </a:bodyPr>
            <a:lstStyle/>
            <a:p>
              <a:pPr marL="285750" marR="0" lvl="0" indent="-285750" algn="ctr" defTabSz="91440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zh-TW" altLang="en-US" sz="1800" b="0" i="0" u="none" strike="noStrike" kern="0" cap="none" spc="0" normalizeH="0" baseline="0" noProof="0" dirty="0">
                  <a:ln>
                    <a:noFill/>
                  </a:ln>
                  <a:solidFill>
                    <a:prstClr val="black">
                      <a:lumMod val="75000"/>
                      <a:lumOff val="25000"/>
                    </a:prstClr>
                  </a:solidFill>
                  <a:effectLst/>
                  <a:uLnTx/>
                  <a:uFillTx/>
                  <a:latin typeface="Arial"/>
                  <a:ea typeface="微软雅黑"/>
                </a:rPr>
                <a:t>製程節水</a:t>
              </a:r>
              <a:endParaRPr kumimoji="0" lang="en-US" altLang="zh-TW" sz="1800" b="0" i="0" u="none" strike="noStrike" kern="0" cap="none" spc="0" normalizeH="0" baseline="0" noProof="0" dirty="0">
                <a:ln>
                  <a:noFill/>
                </a:ln>
                <a:solidFill>
                  <a:srgbClr val="0070C0"/>
                </a:solidFill>
                <a:effectLst/>
                <a:uLnTx/>
                <a:uFillTx/>
                <a:latin typeface="Arial"/>
                <a:ea typeface="微软雅黑"/>
              </a:endParaRPr>
            </a:p>
          </p:txBody>
        </p:sp>
        <p:sp>
          <p:nvSpPr>
            <p:cNvPr id="17" name="TextBox 11">
              <a:extLst>
                <a:ext uri="{FF2B5EF4-FFF2-40B4-BE49-F238E27FC236}">
                  <a16:creationId xmlns:a16="http://schemas.microsoft.com/office/drawing/2014/main" id="{FD218BC5-BC72-1245-ADDA-6F8FE3AB5B91}"/>
                </a:ext>
              </a:extLst>
            </p:cNvPr>
            <p:cNvSpPr txBox="1"/>
            <p:nvPr/>
          </p:nvSpPr>
          <p:spPr>
            <a:xfrm>
              <a:off x="5630778" y="3684938"/>
              <a:ext cx="2582895" cy="276999"/>
            </a:xfrm>
            <a:prstGeom prst="rect">
              <a:avLst/>
            </a:prstGeom>
            <a:noFill/>
          </p:spPr>
          <p:txBody>
            <a:bodyPr wrap="square" lIns="0" tIns="0" rIns="0" bIns="0" rtlCol="0">
              <a:spAutoFit/>
              <a:scene3d>
                <a:camera prst="orthographicFront"/>
                <a:lightRig rig="threePt" dir="t"/>
              </a:scene3d>
              <a:sp3d contourW="12700"/>
            </a:bodyPr>
            <a:lstStyle/>
            <a:p>
              <a:pPr marL="285750" marR="0" lvl="0" indent="-285750" algn="ctr" defTabSz="91440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zh-TW" altLang="en-US" sz="1800" b="0" i="0" u="none" strike="noStrike" kern="0" cap="none" spc="0" normalizeH="0" baseline="0" noProof="0" dirty="0">
                  <a:ln>
                    <a:noFill/>
                  </a:ln>
                  <a:solidFill>
                    <a:srgbClr val="FF0000"/>
                  </a:solidFill>
                  <a:effectLst/>
                  <a:uLnTx/>
                  <a:uFillTx/>
                  <a:latin typeface="Arial"/>
                  <a:ea typeface="微软雅黑"/>
                </a:rPr>
                <a:t>純水系統排放水回收</a:t>
              </a:r>
              <a:endParaRPr kumimoji="0" lang="en-US" altLang="zh-TW" sz="1800" b="0" i="0" u="none" strike="noStrike" kern="0" cap="none" spc="0" normalizeH="0" baseline="0" noProof="0" dirty="0">
                <a:ln>
                  <a:noFill/>
                </a:ln>
                <a:solidFill>
                  <a:srgbClr val="FF0000"/>
                </a:solidFill>
                <a:effectLst/>
                <a:uLnTx/>
                <a:uFillTx/>
                <a:latin typeface="Arial"/>
                <a:ea typeface="微软雅黑"/>
              </a:endParaRPr>
            </a:p>
          </p:txBody>
        </p:sp>
        <p:sp>
          <p:nvSpPr>
            <p:cNvPr id="18" name="TextBox 11">
              <a:extLst>
                <a:ext uri="{FF2B5EF4-FFF2-40B4-BE49-F238E27FC236}">
                  <a16:creationId xmlns:a16="http://schemas.microsoft.com/office/drawing/2014/main" id="{D27FEAEE-156B-E3EA-89BC-4BD9997C441D}"/>
                </a:ext>
              </a:extLst>
            </p:cNvPr>
            <p:cNvSpPr txBox="1"/>
            <p:nvPr/>
          </p:nvSpPr>
          <p:spPr>
            <a:xfrm>
              <a:off x="8373095" y="4202070"/>
              <a:ext cx="2582896" cy="276999"/>
            </a:xfrm>
            <a:prstGeom prst="rect">
              <a:avLst/>
            </a:prstGeom>
            <a:noFill/>
          </p:spPr>
          <p:txBody>
            <a:bodyPr wrap="square" lIns="0" tIns="0" rIns="0" bIns="0" rtlCol="0">
              <a:spAutoFit/>
              <a:scene3d>
                <a:camera prst="orthographicFront"/>
                <a:lightRig rig="threePt" dir="t"/>
              </a:scene3d>
              <a:sp3d contourW="12700"/>
            </a:bodyPr>
            <a:lstStyle/>
            <a:p>
              <a:pPr marL="285750" marR="0" lvl="0" indent="-285750" algn="ctr" defTabSz="91440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zh-TW" altLang="en-US" sz="1800" b="0" i="0" u="none" strike="noStrike" kern="0" cap="none" spc="0" normalizeH="0" baseline="0" noProof="0" dirty="0">
                  <a:ln>
                    <a:noFill/>
                  </a:ln>
                  <a:solidFill>
                    <a:srgbClr val="0070C0"/>
                  </a:solidFill>
                  <a:effectLst/>
                  <a:uLnTx/>
                  <a:uFillTx/>
                  <a:latin typeface="Arial"/>
                  <a:ea typeface="微软雅黑"/>
                </a:rPr>
                <a:t>冷卻用水循環再利用</a:t>
              </a:r>
              <a:endParaRPr kumimoji="0" lang="en-US" altLang="zh-TW" sz="1800" b="0" i="0" u="none" strike="noStrike" kern="0" cap="none" spc="0" normalizeH="0" baseline="0" noProof="0" dirty="0">
                <a:ln>
                  <a:noFill/>
                </a:ln>
                <a:solidFill>
                  <a:srgbClr val="0070C0"/>
                </a:solidFill>
                <a:effectLst/>
                <a:uLnTx/>
                <a:uFillTx/>
                <a:latin typeface="Arial"/>
                <a:ea typeface="微软雅黑"/>
              </a:endParaRPr>
            </a:p>
          </p:txBody>
        </p:sp>
        <p:sp>
          <p:nvSpPr>
            <p:cNvPr id="19" name="TextBox 11">
              <a:extLst>
                <a:ext uri="{FF2B5EF4-FFF2-40B4-BE49-F238E27FC236}">
                  <a16:creationId xmlns:a16="http://schemas.microsoft.com/office/drawing/2014/main" id="{782F3017-2E5E-8A1E-621F-A5BD41B0D49C}"/>
                </a:ext>
              </a:extLst>
            </p:cNvPr>
            <p:cNvSpPr txBox="1"/>
            <p:nvPr/>
          </p:nvSpPr>
          <p:spPr>
            <a:xfrm>
              <a:off x="5075064" y="2725097"/>
              <a:ext cx="2582896" cy="276999"/>
            </a:xfrm>
            <a:prstGeom prst="rect">
              <a:avLst/>
            </a:prstGeom>
            <a:noFill/>
          </p:spPr>
          <p:txBody>
            <a:bodyPr wrap="square" lIns="0" tIns="0" rIns="0" bIns="0" rtlCol="0">
              <a:spAutoFit/>
              <a:scene3d>
                <a:camera prst="orthographicFront"/>
                <a:lightRig rig="threePt" dir="t"/>
              </a:scene3d>
              <a:sp3d contourW="12700"/>
            </a:bodyPr>
            <a:lstStyle/>
            <a:p>
              <a:pPr marL="285750" marR="0" lvl="0" indent="-285750" algn="ctr" defTabSz="91440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zh-TW" altLang="en-US" sz="1800" b="0" i="0" u="none" strike="noStrike" kern="0" cap="none" spc="0" normalizeH="0" baseline="0" noProof="0" dirty="0">
                  <a:ln>
                    <a:noFill/>
                  </a:ln>
                  <a:solidFill>
                    <a:srgbClr val="FF0000"/>
                  </a:solidFill>
                  <a:effectLst/>
                  <a:uLnTx/>
                  <a:uFillTx/>
                  <a:latin typeface="Arial"/>
                  <a:ea typeface="微软雅黑"/>
                </a:rPr>
                <a:t>冷卻排放水回收再利用</a:t>
              </a:r>
              <a:endParaRPr kumimoji="0" lang="en-US" altLang="zh-TW" sz="1800" b="0" i="0" u="none" strike="noStrike" kern="0" cap="none" spc="0" normalizeH="0" baseline="0" noProof="0" dirty="0">
                <a:ln>
                  <a:noFill/>
                </a:ln>
                <a:solidFill>
                  <a:srgbClr val="FF0000"/>
                </a:solidFill>
                <a:effectLst/>
                <a:uLnTx/>
                <a:uFillTx/>
                <a:latin typeface="Arial"/>
                <a:ea typeface="微软雅黑"/>
              </a:endParaRPr>
            </a:p>
          </p:txBody>
        </p:sp>
        <p:sp>
          <p:nvSpPr>
            <p:cNvPr id="20" name="TextBox 11">
              <a:extLst>
                <a:ext uri="{FF2B5EF4-FFF2-40B4-BE49-F238E27FC236}">
                  <a16:creationId xmlns:a16="http://schemas.microsoft.com/office/drawing/2014/main" id="{AE656A5B-B833-A219-F044-7C3641DA1B39}"/>
                </a:ext>
              </a:extLst>
            </p:cNvPr>
            <p:cNvSpPr txBox="1"/>
            <p:nvPr/>
          </p:nvSpPr>
          <p:spPr>
            <a:xfrm>
              <a:off x="7657960" y="2146187"/>
              <a:ext cx="2582896" cy="276999"/>
            </a:xfrm>
            <a:prstGeom prst="rect">
              <a:avLst/>
            </a:prstGeom>
            <a:noFill/>
          </p:spPr>
          <p:txBody>
            <a:bodyPr wrap="square" lIns="0" tIns="0" rIns="0" bIns="0" rtlCol="0">
              <a:spAutoFit/>
              <a:scene3d>
                <a:camera prst="orthographicFront"/>
                <a:lightRig rig="threePt" dir="t"/>
              </a:scene3d>
              <a:sp3d contourW="12700"/>
            </a:bodyPr>
            <a:lstStyle/>
            <a:p>
              <a:pPr marL="285750" marR="0" lvl="0" indent="-285750" algn="ctr" defTabSz="91440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zh-TW" altLang="en-US" sz="1800" b="0" i="0" u="none" strike="noStrike" kern="0" cap="none" spc="0" normalizeH="0" baseline="0" noProof="0" dirty="0">
                  <a:ln>
                    <a:noFill/>
                  </a:ln>
                  <a:solidFill>
                    <a:srgbClr val="FF0000"/>
                  </a:solidFill>
                  <a:effectLst/>
                  <a:uLnTx/>
                  <a:uFillTx/>
                  <a:latin typeface="Arial"/>
                  <a:ea typeface="微软雅黑"/>
                </a:rPr>
                <a:t>製程排放水回收再利用</a:t>
              </a:r>
              <a:endParaRPr kumimoji="0" lang="en-US" altLang="zh-TW" sz="1800" b="0" i="0" u="none" strike="noStrike" kern="0" cap="none" spc="0" normalizeH="0" baseline="0" noProof="0" dirty="0">
                <a:ln>
                  <a:noFill/>
                </a:ln>
                <a:solidFill>
                  <a:srgbClr val="FF0000"/>
                </a:solidFill>
                <a:effectLst/>
                <a:uLnTx/>
                <a:uFillTx/>
                <a:latin typeface="Arial"/>
                <a:ea typeface="微软雅黑"/>
              </a:endParaRPr>
            </a:p>
          </p:txBody>
        </p:sp>
        <p:sp>
          <p:nvSpPr>
            <p:cNvPr id="21" name="TextBox 11">
              <a:extLst>
                <a:ext uri="{FF2B5EF4-FFF2-40B4-BE49-F238E27FC236}">
                  <a16:creationId xmlns:a16="http://schemas.microsoft.com/office/drawing/2014/main" id="{F93B7956-B17E-9538-BC50-21607760E65D}"/>
                </a:ext>
              </a:extLst>
            </p:cNvPr>
            <p:cNvSpPr txBox="1"/>
            <p:nvPr/>
          </p:nvSpPr>
          <p:spPr>
            <a:xfrm>
              <a:off x="7719852" y="1592561"/>
              <a:ext cx="2582896" cy="276999"/>
            </a:xfrm>
            <a:prstGeom prst="rect">
              <a:avLst/>
            </a:prstGeom>
            <a:noFill/>
          </p:spPr>
          <p:txBody>
            <a:bodyPr wrap="square" lIns="0" tIns="0" rIns="0" bIns="0" rtlCol="0">
              <a:spAutoFit/>
              <a:scene3d>
                <a:camera prst="orthographicFront"/>
                <a:lightRig rig="threePt" dir="t"/>
              </a:scene3d>
              <a:sp3d contourW="12700"/>
            </a:bodyPr>
            <a:lstStyle/>
            <a:p>
              <a:pPr marL="285750" marR="0" lvl="0" indent="-285750" algn="ctr" defTabSz="91440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zh-TW" altLang="en-US" sz="1800" b="0" i="0" u="none" strike="noStrike" kern="0" cap="none" spc="0" normalizeH="0" baseline="0" noProof="0" dirty="0">
                  <a:ln>
                    <a:noFill/>
                  </a:ln>
                  <a:solidFill>
                    <a:prstClr val="black">
                      <a:lumMod val="75000"/>
                      <a:lumOff val="25000"/>
                    </a:prstClr>
                  </a:solidFill>
                  <a:effectLst/>
                  <a:uLnTx/>
                  <a:uFillTx/>
                  <a:latin typeface="Arial"/>
                  <a:ea typeface="微软雅黑"/>
                </a:rPr>
                <a:t>放流水再生利用</a:t>
              </a:r>
              <a:endParaRPr kumimoji="0" lang="en-US" altLang="zh-TW" sz="1800" b="0" i="0" u="none" strike="noStrike" kern="0" cap="none" spc="0" normalizeH="0" baseline="0" noProof="0" dirty="0">
                <a:ln>
                  <a:noFill/>
                </a:ln>
                <a:solidFill>
                  <a:prstClr val="black">
                    <a:lumMod val="75000"/>
                    <a:lumOff val="25000"/>
                  </a:prstClr>
                </a:solidFill>
                <a:effectLst/>
                <a:uLnTx/>
                <a:uFillTx/>
                <a:latin typeface="Arial"/>
                <a:ea typeface="微软雅黑"/>
              </a:endParaRPr>
            </a:p>
          </p:txBody>
        </p:sp>
      </p:grpSp>
      <p:sp>
        <p:nvSpPr>
          <p:cNvPr id="22" name="TextBox 11">
            <a:extLst>
              <a:ext uri="{FF2B5EF4-FFF2-40B4-BE49-F238E27FC236}">
                <a16:creationId xmlns:a16="http://schemas.microsoft.com/office/drawing/2014/main" id="{3362611B-8975-5B40-DCB3-B3C3AA93C9E4}"/>
              </a:ext>
            </a:extLst>
          </p:cNvPr>
          <p:cNvSpPr txBox="1"/>
          <p:nvPr/>
        </p:nvSpPr>
        <p:spPr>
          <a:xfrm>
            <a:off x="983565" y="1157619"/>
            <a:ext cx="5620592" cy="430887"/>
          </a:xfrm>
          <a:prstGeom prst="rect">
            <a:avLst/>
          </a:prstGeom>
          <a:noFill/>
        </p:spPr>
        <p:txBody>
          <a:bodyPr wrap="square" lIns="0" tIns="0" rIns="0" bIns="0" rtlCol="0">
            <a:spAutoFit/>
            <a:scene3d>
              <a:camera prst="orthographicFront"/>
              <a:lightRig rig="threePt" dir="t"/>
            </a:scene3d>
            <a:sp3d contourW="12700"/>
          </a:bodyPr>
          <a:lstStyle/>
          <a:p>
            <a:pPr marL="571500" indent="-571500">
              <a:spcBef>
                <a:spcPts val="600"/>
              </a:spcBef>
              <a:spcAft>
                <a:spcPts val="600"/>
              </a:spcAft>
              <a:buFont typeface="Arial" panose="020B0604020202020204" pitchFamily="34" charset="0"/>
              <a:buChar char="•"/>
            </a:pPr>
            <a:r>
              <a:rPr lang="zh-TW" altLang="en-US" sz="2800" b="1" dirty="0">
                <a:gradFill flip="none" rotWithShape="1">
                  <a:gsLst>
                    <a:gs pos="0">
                      <a:srgbClr val="04B5EC"/>
                    </a:gs>
                    <a:gs pos="100000">
                      <a:srgbClr val="00C88A"/>
                    </a:gs>
                  </a:gsLst>
                  <a:lin ang="0" scaled="1"/>
                  <a:tileRect/>
                </a:gradFill>
                <a:latin typeface="Arial"/>
                <a:ea typeface="微软雅黑" pitchFamily="34" charset="-122"/>
              </a:rPr>
              <a:t>原則</a:t>
            </a:r>
            <a:r>
              <a:rPr lang="zh-TW" altLang="en-US" sz="2800" b="1" dirty="0">
                <a:gradFill flip="none" rotWithShape="1">
                  <a:gsLst>
                    <a:gs pos="0">
                      <a:srgbClr val="04B5EC"/>
                    </a:gs>
                    <a:gs pos="100000">
                      <a:srgbClr val="00C88A"/>
                    </a:gs>
                  </a:gsLst>
                  <a:lin ang="0" scaled="1"/>
                  <a:tileRect/>
                </a:gradFill>
                <a:latin typeface="微軟正黑體" panose="020B0604030504040204" pitchFamily="34" charset="-120"/>
                <a:ea typeface="微軟正黑體" panose="020B0604030504040204" pitchFamily="34" charset="-120"/>
              </a:rPr>
              <a:t>：</a:t>
            </a:r>
            <a:r>
              <a:rPr kumimoji="1" lang="zh-TW" altLang="en-US"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節水量大，成本低</a:t>
            </a:r>
            <a:endParaRPr lang="en-US" altLang="zh-TW" sz="2800" b="1" dirty="0">
              <a:gradFill flip="none" rotWithShape="1">
                <a:gsLst>
                  <a:gs pos="0">
                    <a:srgbClr val="04B5EC"/>
                  </a:gs>
                  <a:gs pos="100000">
                    <a:srgbClr val="00C88A"/>
                  </a:gs>
                </a:gsLst>
                <a:lin ang="0" scaled="1"/>
                <a:tileRect/>
              </a:gradFill>
              <a:latin typeface="Arial"/>
              <a:ea typeface="微软雅黑" pitchFamily="34" charset="-122"/>
            </a:endParaRPr>
          </a:p>
        </p:txBody>
      </p:sp>
    </p:spTree>
    <p:extLst>
      <p:ext uri="{BB962C8B-B14F-4D97-AF65-F5344CB8AC3E}">
        <p14:creationId xmlns:p14="http://schemas.microsoft.com/office/powerpoint/2010/main" val="20776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32</a:t>
            </a:fld>
            <a:endParaRPr lang="en-US" dirty="0"/>
          </a:p>
        </p:txBody>
      </p:sp>
      <p:sp>
        <p:nvSpPr>
          <p:cNvPr id="2" name="TextBox 11">
            <a:extLst>
              <a:ext uri="{FF2B5EF4-FFF2-40B4-BE49-F238E27FC236}">
                <a16:creationId xmlns:a16="http://schemas.microsoft.com/office/drawing/2014/main" id="{9639B409-B9A8-4209-40C7-0AC0A933B948}"/>
              </a:ext>
            </a:extLst>
          </p:cNvPr>
          <p:cNvSpPr txBox="1"/>
          <p:nvPr/>
        </p:nvSpPr>
        <p:spPr>
          <a:xfrm>
            <a:off x="939147" y="356121"/>
            <a:ext cx="8667503" cy="492443"/>
          </a:xfrm>
          <a:prstGeom prst="rect">
            <a:avLst/>
          </a:prstGeom>
          <a:noFill/>
        </p:spPr>
        <p:txBody>
          <a:bodyPr wrap="square" lIns="0" tIns="0" rIns="0" bIns="0" rtlCol="0">
            <a:spAutoFit/>
            <a:scene3d>
              <a:camera prst="orthographicFront"/>
              <a:lightRig rig="threePt" dir="t"/>
            </a:scene3d>
            <a:sp3d contourW="12700"/>
          </a:bodyPr>
          <a:lstStyle/>
          <a:p>
            <a:r>
              <a:rPr lang="zh-TW" altLang="en-US" sz="3200" b="1" dirty="0">
                <a:solidFill>
                  <a:prstClr val="black">
                    <a:lumMod val="75000"/>
                    <a:lumOff val="25000"/>
                  </a:prstClr>
                </a:solidFill>
                <a:latin typeface="Arial"/>
                <a:ea typeface="微软雅黑"/>
              </a:rPr>
              <a:t>節水潛力評估步驟</a:t>
            </a:r>
            <a:r>
              <a:rPr lang="en-US" altLang="zh-TW" sz="2400" b="1" dirty="0">
                <a:solidFill>
                  <a:prstClr val="black">
                    <a:lumMod val="75000"/>
                    <a:lumOff val="25000"/>
                  </a:prstClr>
                </a:solidFill>
                <a:latin typeface="Arial"/>
                <a:ea typeface="微软雅黑"/>
              </a:rPr>
              <a:t>(9/20)</a:t>
            </a:r>
            <a:endParaRPr lang="en-US" altLang="zh-TW" sz="2400" b="1" dirty="0">
              <a:solidFill>
                <a:srgbClr val="0070C0"/>
              </a:solidFill>
              <a:latin typeface="Arial"/>
              <a:ea typeface="微软雅黑"/>
            </a:endParaRPr>
          </a:p>
        </p:txBody>
      </p:sp>
      <p:sp>
        <p:nvSpPr>
          <p:cNvPr id="3" name="AutoShape 5">
            <a:extLst>
              <a:ext uri="{FF2B5EF4-FFF2-40B4-BE49-F238E27FC236}">
                <a16:creationId xmlns:a16="http://schemas.microsoft.com/office/drawing/2014/main" id="{2F1493C2-CB9B-277A-8C4B-92F0801B7B55}"/>
              </a:ext>
            </a:extLst>
          </p:cNvPr>
          <p:cNvSpPr>
            <a:spLocks noChangeArrowheads="1"/>
          </p:cNvSpPr>
          <p:nvPr/>
        </p:nvSpPr>
        <p:spPr bwMode="gray">
          <a:xfrm>
            <a:off x="6922226" y="241993"/>
            <a:ext cx="3887342" cy="735747"/>
          </a:xfrm>
          <a:prstGeom prst="roundRect">
            <a:avLst>
              <a:gd name="adj" fmla="val 50000"/>
            </a:avLst>
          </a:prstGeom>
          <a:solidFill>
            <a:srgbClr val="FFC000">
              <a:lumMod val="40000"/>
              <a:lumOff val="60000"/>
            </a:srgbClr>
          </a:solidFill>
        </p:spPr>
        <p:txBody>
          <a:bodyPr wrap="square" rtlCol="0">
            <a:spAutoFit/>
          </a:bodyPr>
          <a:lstStyle/>
          <a:p>
            <a:pPr algn="ctr">
              <a:spcBef>
                <a:spcPts val="600"/>
              </a:spcBef>
              <a:spcAft>
                <a:spcPts val="600"/>
              </a:spcAft>
            </a:pP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4</a:t>
            </a:r>
            <a:r>
              <a:rPr kumimoji="1" lang="en-US" altLang="zh-TW" sz="2800" b="1" baseline="30000"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th</a:t>
            </a: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 </a:t>
            </a:r>
            <a:r>
              <a:rPr kumimoji="1" lang="zh-TW" altLang="en-US"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評估節水潛力</a:t>
            </a:r>
            <a:endPar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endParaRPr>
          </a:p>
        </p:txBody>
      </p:sp>
      <p:grpSp>
        <p:nvGrpSpPr>
          <p:cNvPr id="4" name="群組 3">
            <a:extLst>
              <a:ext uri="{FF2B5EF4-FFF2-40B4-BE49-F238E27FC236}">
                <a16:creationId xmlns:a16="http://schemas.microsoft.com/office/drawing/2014/main" id="{151A2517-0290-06AE-4B78-9AA494950AFE}"/>
              </a:ext>
            </a:extLst>
          </p:cNvPr>
          <p:cNvGrpSpPr/>
          <p:nvPr/>
        </p:nvGrpSpPr>
        <p:grpSpPr>
          <a:xfrm>
            <a:off x="815815" y="1265810"/>
            <a:ext cx="10853670" cy="5540727"/>
            <a:chOff x="685187" y="2708920"/>
            <a:chExt cx="7700646" cy="3672408"/>
          </a:xfrm>
        </p:grpSpPr>
        <p:pic>
          <p:nvPicPr>
            <p:cNvPr id="6" name="Picture 4">
              <a:extLst>
                <a:ext uri="{FF2B5EF4-FFF2-40B4-BE49-F238E27FC236}">
                  <a16:creationId xmlns:a16="http://schemas.microsoft.com/office/drawing/2014/main" id="{331262DD-EBEA-1A23-430F-999D9C90497A}"/>
                </a:ext>
              </a:extLst>
            </p:cNvPr>
            <p:cNvPicPr>
              <a:picLocks noChangeAspect="1" noChangeArrowheads="1"/>
            </p:cNvPicPr>
            <p:nvPr/>
          </p:nvPicPr>
          <p:blipFill>
            <a:blip r:embed="rId2" cstate="print"/>
            <a:srcRect/>
            <a:stretch>
              <a:fillRect/>
            </a:stretch>
          </p:blipFill>
          <p:spPr bwMode="auto">
            <a:xfrm>
              <a:off x="755576" y="2708920"/>
              <a:ext cx="7630257" cy="3628032"/>
            </a:xfrm>
            <a:prstGeom prst="rect">
              <a:avLst/>
            </a:prstGeom>
            <a:solidFill>
              <a:sysClr val="window" lastClr="FFFFFF"/>
            </a:solidFill>
            <a:ln w="9525">
              <a:noFill/>
              <a:miter lim="800000"/>
              <a:headEnd/>
              <a:tailEnd/>
            </a:ln>
          </p:spPr>
        </p:pic>
        <p:sp>
          <p:nvSpPr>
            <p:cNvPr id="7" name="Rectangle 5">
              <a:extLst>
                <a:ext uri="{FF2B5EF4-FFF2-40B4-BE49-F238E27FC236}">
                  <a16:creationId xmlns:a16="http://schemas.microsoft.com/office/drawing/2014/main" id="{CAF62C8A-3F11-74CA-1279-2E33711D4721}"/>
                </a:ext>
              </a:extLst>
            </p:cNvPr>
            <p:cNvSpPr>
              <a:spLocks noChangeArrowheads="1"/>
            </p:cNvSpPr>
            <p:nvPr/>
          </p:nvSpPr>
          <p:spPr bwMode="auto">
            <a:xfrm>
              <a:off x="2127566" y="5191126"/>
              <a:ext cx="1159292" cy="338554"/>
            </a:xfrm>
            <a:prstGeom prst="rect">
              <a:avLst/>
            </a:prstGeom>
            <a:noFill/>
            <a:ln w="9525" algn="ctr">
              <a:noFill/>
              <a:miter lim="800000"/>
              <a:headEnd/>
              <a:tailEnd/>
            </a:ln>
          </p:spPr>
          <p:txBody>
            <a:bodyPr wrap="none">
              <a:spAutoFit/>
            </a:bodyPr>
            <a:lstStyle/>
            <a:p>
              <a:pPr marL="0" marR="0" lvl="0" indent="0" algn="r" defTabSz="914400" eaLnBrk="1" fontAlgn="auto" latinLnBrk="0" hangingPunct="1">
                <a:lnSpc>
                  <a:spcPct val="100000"/>
                </a:lnSpc>
                <a:spcBef>
                  <a:spcPct val="50000"/>
                </a:spcBef>
                <a:spcAft>
                  <a:spcPts val="0"/>
                </a:spcAft>
                <a:buClr>
                  <a:srgbClr val="0000FF"/>
                </a:buClr>
                <a:buSzTx/>
                <a:buFont typeface="Wingdings" pitchFamily="2" charset="2"/>
                <a:buChar char="l"/>
                <a:tabLst/>
                <a:defRPr/>
              </a:pPr>
              <a:r>
                <a:rPr kumimoji="0" lang="zh-TW" altLang="en-US" sz="16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itchFamily="18" charset="0"/>
                </a:rPr>
                <a:t>雨水貯留</a:t>
              </a:r>
            </a:p>
          </p:txBody>
        </p:sp>
        <p:sp>
          <p:nvSpPr>
            <p:cNvPr id="8" name="Rectangle 6">
              <a:extLst>
                <a:ext uri="{FF2B5EF4-FFF2-40B4-BE49-F238E27FC236}">
                  <a16:creationId xmlns:a16="http://schemas.microsoft.com/office/drawing/2014/main" id="{A5D2126A-AD79-5A5B-5CB0-F364494E4BEC}"/>
                </a:ext>
              </a:extLst>
            </p:cNvPr>
            <p:cNvSpPr>
              <a:spLocks noChangeArrowheads="1"/>
            </p:cNvSpPr>
            <p:nvPr/>
          </p:nvSpPr>
          <p:spPr bwMode="auto">
            <a:xfrm>
              <a:off x="1714500" y="5478463"/>
              <a:ext cx="2246435" cy="338554"/>
            </a:xfrm>
            <a:prstGeom prst="rect">
              <a:avLst/>
            </a:prstGeom>
            <a:noFill/>
            <a:ln w="9525" algn="ctr">
              <a:noFill/>
              <a:miter lim="800000"/>
              <a:headEnd/>
              <a:tailEnd/>
            </a:ln>
          </p:spPr>
          <p:txBody>
            <a:bodyPr>
              <a:spAutoFit/>
            </a:bodyPr>
            <a:lstStyle/>
            <a:p>
              <a:pPr marL="0" marR="0" lvl="0" indent="0" defTabSz="914400" eaLnBrk="1" fontAlgn="auto" latinLnBrk="0" hangingPunct="1">
                <a:lnSpc>
                  <a:spcPct val="100000"/>
                </a:lnSpc>
                <a:spcBef>
                  <a:spcPct val="50000"/>
                </a:spcBef>
                <a:spcAft>
                  <a:spcPts val="0"/>
                </a:spcAft>
                <a:buClr>
                  <a:srgbClr val="0000FF"/>
                </a:buClr>
                <a:buSzTx/>
                <a:buFont typeface="Wingdings" pitchFamily="2" charset="2"/>
                <a:buChar char="l"/>
                <a:tabLst/>
                <a:defRPr/>
              </a:pPr>
              <a:r>
                <a:rPr kumimoji="0" lang="zh-TW" altLang="en-US" sz="16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itchFamily="18" charset="0"/>
                </a:rPr>
                <a:t>生活用水減量</a:t>
              </a:r>
            </a:p>
          </p:txBody>
        </p:sp>
        <p:sp>
          <p:nvSpPr>
            <p:cNvPr id="9" name="Rectangle 7">
              <a:extLst>
                <a:ext uri="{FF2B5EF4-FFF2-40B4-BE49-F238E27FC236}">
                  <a16:creationId xmlns:a16="http://schemas.microsoft.com/office/drawing/2014/main" id="{AAA8FFB3-565D-0BAE-A43D-09078228073D}"/>
                </a:ext>
              </a:extLst>
            </p:cNvPr>
            <p:cNvSpPr>
              <a:spLocks noChangeArrowheads="1"/>
            </p:cNvSpPr>
            <p:nvPr/>
          </p:nvSpPr>
          <p:spPr bwMode="auto">
            <a:xfrm>
              <a:off x="3109549" y="4875219"/>
              <a:ext cx="2470566" cy="584775"/>
            </a:xfrm>
            <a:prstGeom prst="rect">
              <a:avLst/>
            </a:prstGeom>
            <a:noFill/>
            <a:ln w="9525" algn="ctr">
              <a:noFill/>
              <a:miter lim="800000"/>
              <a:headEnd/>
              <a:tailEnd/>
            </a:ln>
          </p:spPr>
          <p:txBody>
            <a:bodyPr wrap="square">
              <a:spAutoFit/>
            </a:bodyPr>
            <a:lstStyle/>
            <a:p>
              <a:pPr marL="0" marR="0" lvl="0" indent="0" defTabSz="914400" eaLnBrk="1" fontAlgn="auto" latinLnBrk="0" hangingPunct="1">
                <a:lnSpc>
                  <a:spcPct val="100000"/>
                </a:lnSpc>
                <a:spcBef>
                  <a:spcPct val="50000"/>
                </a:spcBef>
                <a:spcAft>
                  <a:spcPts val="0"/>
                </a:spcAft>
                <a:buClr>
                  <a:srgbClr val="0000FF"/>
                </a:buClr>
                <a:buSzTx/>
                <a:buFont typeface="Wingdings" pitchFamily="2" charset="2"/>
                <a:buChar char="l"/>
                <a:tabLst/>
                <a:defRPr/>
              </a:pPr>
              <a:r>
                <a:rPr kumimoji="0" lang="zh-TW" altLang="en-US" sz="16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itchFamily="18" charset="0"/>
                </a:rPr>
                <a:t>鍋爐用水循環再利用（蒸汽冷凝）</a:t>
              </a:r>
            </a:p>
          </p:txBody>
        </p:sp>
        <p:sp>
          <p:nvSpPr>
            <p:cNvPr id="10" name="Rectangle 8">
              <a:extLst>
                <a:ext uri="{FF2B5EF4-FFF2-40B4-BE49-F238E27FC236}">
                  <a16:creationId xmlns:a16="http://schemas.microsoft.com/office/drawing/2014/main" id="{25E070E0-E9CE-2C17-AF43-0902EF1B7C24}"/>
                </a:ext>
              </a:extLst>
            </p:cNvPr>
            <p:cNvSpPr>
              <a:spLocks noChangeArrowheads="1"/>
            </p:cNvSpPr>
            <p:nvPr/>
          </p:nvSpPr>
          <p:spPr bwMode="auto">
            <a:xfrm>
              <a:off x="4277285" y="4005263"/>
              <a:ext cx="1159292" cy="338554"/>
            </a:xfrm>
            <a:prstGeom prst="rect">
              <a:avLst/>
            </a:prstGeom>
            <a:noFill/>
            <a:ln w="9525" algn="ctr">
              <a:noFill/>
              <a:miter lim="800000"/>
              <a:headEnd/>
              <a:tailEnd/>
            </a:ln>
          </p:spPr>
          <p:txBody>
            <a:bodyPr wrap="none">
              <a:spAutoFit/>
            </a:bodyPr>
            <a:lstStyle/>
            <a:p>
              <a:pPr marL="0" marR="0" lvl="0" indent="0" algn="r" defTabSz="914400" eaLnBrk="1" fontAlgn="auto" latinLnBrk="0" hangingPunct="1">
                <a:lnSpc>
                  <a:spcPct val="100000"/>
                </a:lnSpc>
                <a:spcBef>
                  <a:spcPct val="50000"/>
                </a:spcBef>
                <a:spcAft>
                  <a:spcPts val="0"/>
                </a:spcAft>
                <a:buClr>
                  <a:srgbClr val="0000FF"/>
                </a:buClr>
                <a:buSzTx/>
                <a:buFont typeface="Wingdings" pitchFamily="2" charset="2"/>
                <a:buChar char="l"/>
                <a:tabLst/>
                <a:defRPr/>
              </a:pPr>
              <a:r>
                <a:rPr kumimoji="0" lang="zh-TW" altLang="en-US" sz="1600" b="1" i="0" u="none" strike="noStrike" kern="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Times New Roman" pitchFamily="18" charset="0"/>
                </a:rPr>
                <a:t>製程節水</a:t>
              </a:r>
            </a:p>
          </p:txBody>
        </p:sp>
        <p:sp>
          <p:nvSpPr>
            <p:cNvPr id="11" name="Rectangle 9">
              <a:extLst>
                <a:ext uri="{FF2B5EF4-FFF2-40B4-BE49-F238E27FC236}">
                  <a16:creationId xmlns:a16="http://schemas.microsoft.com/office/drawing/2014/main" id="{1E3468E2-EB8C-6135-5141-F530F18B3E29}"/>
                </a:ext>
              </a:extLst>
            </p:cNvPr>
            <p:cNvSpPr>
              <a:spLocks noChangeArrowheads="1"/>
            </p:cNvSpPr>
            <p:nvPr/>
          </p:nvSpPr>
          <p:spPr bwMode="auto">
            <a:xfrm>
              <a:off x="3417280" y="4292601"/>
              <a:ext cx="2594883" cy="338554"/>
            </a:xfrm>
            <a:prstGeom prst="rect">
              <a:avLst/>
            </a:prstGeom>
            <a:noFill/>
            <a:ln w="9525" algn="ctr">
              <a:noFill/>
              <a:miter lim="800000"/>
              <a:headEnd/>
              <a:tailEnd/>
            </a:ln>
          </p:spPr>
          <p:txBody>
            <a:bodyPr wrap="square">
              <a:spAutoFit/>
            </a:bodyPr>
            <a:lstStyle/>
            <a:p>
              <a:pPr marL="0" marR="0" lvl="0" indent="0" algn="r" defTabSz="914400" eaLnBrk="1" fontAlgn="auto" latinLnBrk="0" hangingPunct="1">
                <a:lnSpc>
                  <a:spcPct val="100000"/>
                </a:lnSpc>
                <a:spcBef>
                  <a:spcPct val="50000"/>
                </a:spcBef>
                <a:spcAft>
                  <a:spcPts val="0"/>
                </a:spcAft>
                <a:buClr>
                  <a:srgbClr val="0000FF"/>
                </a:buClr>
                <a:buSzTx/>
                <a:buFont typeface="Wingdings" pitchFamily="2" charset="2"/>
                <a:buChar char="l"/>
                <a:tabLst/>
                <a:defRPr/>
              </a:pPr>
              <a:r>
                <a:rPr kumimoji="0" lang="zh-TW" altLang="en-US" sz="16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itchFamily="18" charset="0"/>
                </a:rPr>
                <a:t>純水系統排放水回收</a:t>
              </a:r>
              <a:endParaRPr kumimoji="0" lang="en-US" altLang="zh-TW" sz="16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itchFamily="18" charset="0"/>
              </a:endParaRPr>
            </a:p>
          </p:txBody>
        </p:sp>
        <p:sp>
          <p:nvSpPr>
            <p:cNvPr id="13" name="Rectangle 10">
              <a:extLst>
                <a:ext uri="{FF2B5EF4-FFF2-40B4-BE49-F238E27FC236}">
                  <a16:creationId xmlns:a16="http://schemas.microsoft.com/office/drawing/2014/main" id="{6089C484-C5B0-FFC4-EA0B-2342E7A136EC}"/>
                </a:ext>
              </a:extLst>
            </p:cNvPr>
            <p:cNvSpPr>
              <a:spLocks noChangeArrowheads="1"/>
            </p:cNvSpPr>
            <p:nvPr/>
          </p:nvSpPr>
          <p:spPr bwMode="auto">
            <a:xfrm>
              <a:off x="6104311" y="3357563"/>
              <a:ext cx="1259247" cy="224394"/>
            </a:xfrm>
            <a:prstGeom prst="rect">
              <a:avLst/>
            </a:prstGeom>
            <a:noFill/>
            <a:ln w="9525" algn="ctr">
              <a:noFill/>
              <a:miter lim="800000"/>
              <a:headEnd/>
              <a:tailEnd/>
            </a:ln>
          </p:spPr>
          <p:txBody>
            <a:bodyPr wrap="none">
              <a:spAutoFit/>
            </a:bodyPr>
            <a:lstStyle/>
            <a:p>
              <a:pPr marL="0" marR="0" lvl="0" indent="0" algn="r" defTabSz="914400" eaLnBrk="1" fontAlgn="auto" latinLnBrk="0" hangingPunct="1">
                <a:lnSpc>
                  <a:spcPct val="100000"/>
                </a:lnSpc>
                <a:spcBef>
                  <a:spcPct val="50000"/>
                </a:spcBef>
                <a:spcAft>
                  <a:spcPts val="0"/>
                </a:spcAft>
                <a:buClr>
                  <a:srgbClr val="0000FF"/>
                </a:buClr>
                <a:buSzTx/>
                <a:buFont typeface="Wingdings" pitchFamily="2" charset="2"/>
                <a:buChar char="l"/>
                <a:tabLst/>
                <a:defRPr/>
              </a:pPr>
              <a:r>
                <a:rPr kumimoji="0" lang="zh-TW" altLang="en-US" sz="16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itchFamily="18" charset="0"/>
                </a:rPr>
                <a:t>製程排放水回收</a:t>
              </a:r>
            </a:p>
          </p:txBody>
        </p:sp>
        <p:sp>
          <p:nvSpPr>
            <p:cNvPr id="14" name="Rectangle 11">
              <a:extLst>
                <a:ext uri="{FF2B5EF4-FFF2-40B4-BE49-F238E27FC236}">
                  <a16:creationId xmlns:a16="http://schemas.microsoft.com/office/drawing/2014/main" id="{5941A39A-2119-C77B-5841-B11FBC09C8FE}"/>
                </a:ext>
              </a:extLst>
            </p:cNvPr>
            <p:cNvSpPr>
              <a:spLocks noChangeArrowheads="1"/>
            </p:cNvSpPr>
            <p:nvPr/>
          </p:nvSpPr>
          <p:spPr bwMode="auto">
            <a:xfrm>
              <a:off x="6232280" y="2996952"/>
              <a:ext cx="2012127" cy="338554"/>
            </a:xfrm>
            <a:prstGeom prst="rect">
              <a:avLst/>
            </a:prstGeom>
            <a:noFill/>
            <a:ln w="9525" algn="ctr">
              <a:noFill/>
              <a:miter lim="800000"/>
              <a:headEnd/>
              <a:tailEnd/>
            </a:ln>
          </p:spPr>
          <p:txBody>
            <a:bodyPr wrap="square">
              <a:spAutoFit/>
            </a:bodyPr>
            <a:lstStyle/>
            <a:p>
              <a:pPr marL="174625" marR="0" lvl="0" indent="-174625" defTabSz="914400" eaLnBrk="1" fontAlgn="auto" latinLnBrk="0" hangingPunct="1">
                <a:lnSpc>
                  <a:spcPct val="100000"/>
                </a:lnSpc>
                <a:spcBef>
                  <a:spcPct val="50000"/>
                </a:spcBef>
                <a:spcAft>
                  <a:spcPts val="0"/>
                </a:spcAft>
                <a:buClr>
                  <a:srgbClr val="0000FF"/>
                </a:buClr>
                <a:buSzTx/>
                <a:buFont typeface="Wingdings" pitchFamily="2" charset="2"/>
                <a:buChar char="l"/>
                <a:tabLst/>
                <a:defRPr/>
              </a:pPr>
              <a:r>
                <a:rPr kumimoji="0" lang="zh-TW" altLang="en-US" sz="16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itchFamily="18" charset="0"/>
                </a:rPr>
                <a:t>放流水再生利用</a:t>
              </a:r>
            </a:p>
          </p:txBody>
        </p:sp>
        <p:sp>
          <p:nvSpPr>
            <p:cNvPr id="15" name="Rectangle 12">
              <a:extLst>
                <a:ext uri="{FF2B5EF4-FFF2-40B4-BE49-F238E27FC236}">
                  <a16:creationId xmlns:a16="http://schemas.microsoft.com/office/drawing/2014/main" id="{6BDCA03E-E6E4-073A-22C6-94B4E062CC40}"/>
                </a:ext>
              </a:extLst>
            </p:cNvPr>
            <p:cNvSpPr>
              <a:spLocks noChangeArrowheads="1"/>
            </p:cNvSpPr>
            <p:nvPr/>
          </p:nvSpPr>
          <p:spPr bwMode="auto">
            <a:xfrm>
              <a:off x="3210658" y="4581526"/>
              <a:ext cx="2185214" cy="338554"/>
            </a:xfrm>
            <a:prstGeom prst="rect">
              <a:avLst/>
            </a:prstGeom>
            <a:noFill/>
            <a:ln w="9525" algn="ctr">
              <a:noFill/>
              <a:miter lim="800000"/>
              <a:headEnd/>
              <a:tailEnd/>
            </a:ln>
          </p:spPr>
          <p:txBody>
            <a:bodyPr wrap="none">
              <a:spAutoFit/>
            </a:bodyPr>
            <a:lstStyle/>
            <a:p>
              <a:pPr marL="0" marR="0" lvl="0" indent="0" defTabSz="914400" eaLnBrk="1" fontAlgn="auto" latinLnBrk="0" hangingPunct="1">
                <a:lnSpc>
                  <a:spcPct val="100000"/>
                </a:lnSpc>
                <a:spcBef>
                  <a:spcPct val="50000"/>
                </a:spcBef>
                <a:spcAft>
                  <a:spcPts val="0"/>
                </a:spcAft>
                <a:buClr>
                  <a:srgbClr val="0000FF"/>
                </a:buClr>
                <a:buSzTx/>
                <a:buFont typeface="Wingdings" pitchFamily="2" charset="2"/>
                <a:buChar char="l"/>
                <a:tabLst/>
                <a:defRPr/>
              </a:pPr>
              <a:r>
                <a:rPr kumimoji="0" lang="zh-TW" altLang="en-US" sz="16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itchFamily="18" charset="0"/>
                </a:rPr>
                <a:t>冷卻用水循環再利用</a:t>
              </a:r>
            </a:p>
          </p:txBody>
        </p:sp>
        <p:sp>
          <p:nvSpPr>
            <p:cNvPr id="16" name="Rectangle 13">
              <a:extLst>
                <a:ext uri="{FF2B5EF4-FFF2-40B4-BE49-F238E27FC236}">
                  <a16:creationId xmlns:a16="http://schemas.microsoft.com/office/drawing/2014/main" id="{AF6A13B8-9BA3-F67D-3073-0C416349EB41}"/>
                </a:ext>
              </a:extLst>
            </p:cNvPr>
            <p:cNvSpPr>
              <a:spLocks noChangeArrowheads="1"/>
            </p:cNvSpPr>
            <p:nvPr/>
          </p:nvSpPr>
          <p:spPr bwMode="auto">
            <a:xfrm>
              <a:off x="5069701" y="3716338"/>
              <a:ext cx="1695980" cy="224394"/>
            </a:xfrm>
            <a:prstGeom prst="rect">
              <a:avLst/>
            </a:prstGeom>
            <a:noFill/>
            <a:ln w="9525" algn="ctr">
              <a:noFill/>
              <a:miter lim="800000"/>
              <a:headEnd/>
              <a:tailEnd/>
            </a:ln>
          </p:spPr>
          <p:txBody>
            <a:bodyPr wrap="none">
              <a:spAutoFit/>
            </a:bodyPr>
            <a:lstStyle/>
            <a:p>
              <a:pPr marL="0" marR="0" lvl="0" indent="0" algn="r" defTabSz="914400" eaLnBrk="1" fontAlgn="auto" latinLnBrk="0" hangingPunct="1">
                <a:lnSpc>
                  <a:spcPct val="100000"/>
                </a:lnSpc>
                <a:spcBef>
                  <a:spcPct val="50000"/>
                </a:spcBef>
                <a:spcAft>
                  <a:spcPts val="0"/>
                </a:spcAft>
                <a:buClr>
                  <a:srgbClr val="0000FF"/>
                </a:buClr>
                <a:buSzTx/>
                <a:buFont typeface="Wingdings" pitchFamily="2" charset="2"/>
                <a:buChar char="l"/>
                <a:tabLst/>
                <a:defRPr/>
              </a:pPr>
              <a:r>
                <a:rPr kumimoji="0" lang="zh-TW" altLang="en-US" sz="16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itchFamily="18" charset="0"/>
                </a:rPr>
                <a:t>冷卻排放水回收再利用</a:t>
              </a:r>
            </a:p>
          </p:txBody>
        </p:sp>
        <p:sp>
          <p:nvSpPr>
            <p:cNvPr id="17" name="Rectangle 14">
              <a:extLst>
                <a:ext uri="{FF2B5EF4-FFF2-40B4-BE49-F238E27FC236}">
                  <a16:creationId xmlns:a16="http://schemas.microsoft.com/office/drawing/2014/main" id="{C2672DC9-3C9C-D715-E4B3-DA34F6F3AEEE}"/>
                </a:ext>
              </a:extLst>
            </p:cNvPr>
            <p:cNvSpPr>
              <a:spLocks noChangeArrowheads="1"/>
            </p:cNvSpPr>
            <p:nvPr/>
          </p:nvSpPr>
          <p:spPr bwMode="auto">
            <a:xfrm>
              <a:off x="6229323" y="4723278"/>
              <a:ext cx="1679372" cy="632385"/>
            </a:xfrm>
            <a:prstGeom prst="rect">
              <a:avLst/>
            </a:prstGeom>
            <a:noFill/>
            <a:ln w="9525" algn="ctr">
              <a:noFill/>
              <a:miter lim="800000"/>
              <a:headEnd/>
              <a:tailEnd/>
            </a:ln>
          </p:spPr>
          <p:txBody>
            <a:bodyPr wrap="square">
              <a:spAutoFit/>
            </a:bodyPr>
            <a:lstStyle/>
            <a:p>
              <a:pPr marL="0" marR="0" lvl="0" indent="0" algn="ctr" defTabSz="914400" eaLnBrk="1" fontAlgn="auto" latinLnBrk="0" hangingPunct="1">
                <a:lnSpc>
                  <a:spcPct val="100000"/>
                </a:lnSpc>
                <a:spcBef>
                  <a:spcPct val="50000"/>
                </a:spcBef>
                <a:spcAft>
                  <a:spcPts val="0"/>
                </a:spcAft>
                <a:buClr>
                  <a:srgbClr val="0000FF"/>
                </a:buClr>
                <a:buSzTx/>
                <a:buFont typeface="Wingdings" pitchFamily="2" charset="2"/>
                <a:buNone/>
                <a:tabLst/>
                <a:defRPr/>
              </a:pPr>
              <a:r>
                <a:rPr kumimoji="1" lang="zh-TW" altLang="en-US" sz="2800" b="1" i="0" u="none" strike="noStrike" kern="0" cap="none" spc="0" normalizeH="0" baseline="0" noProof="0" dirty="0">
                  <a:ln>
                    <a:noFill/>
                  </a:ln>
                  <a:solidFill>
                    <a:srgbClr val="000099"/>
                  </a:solidFill>
                  <a:effectLst>
                    <a:glow rad="101600">
                      <a:prstClr val="white"/>
                    </a:glow>
                  </a:effectLst>
                  <a:uLnTx/>
                  <a:uFillTx/>
                  <a:latin typeface="Microsoft YaHei" panose="020B0503020204020204" pitchFamily="34" charset="-122"/>
                  <a:ea typeface="Microsoft YaHei" panose="020B0503020204020204" pitchFamily="34" charset="-122"/>
                </a:rPr>
                <a:t>廠商自行節水</a:t>
              </a:r>
              <a:r>
                <a:rPr kumimoji="1" lang="zh-TW" altLang="en-US" sz="2800" b="1" i="0" u="none" strike="noStrike" kern="0" cap="none" spc="0" normalizeH="0" baseline="0" noProof="0" dirty="0">
                  <a:ln>
                    <a:noFill/>
                  </a:ln>
                  <a:solidFill>
                    <a:srgbClr val="FF0000"/>
                  </a:solidFill>
                  <a:effectLst>
                    <a:glow rad="101600">
                      <a:prstClr val="white"/>
                    </a:glow>
                  </a:effectLst>
                  <a:uLnTx/>
                  <a:uFillTx/>
                  <a:latin typeface="Microsoft YaHei" panose="020B0503020204020204" pitchFamily="34" charset="-122"/>
                  <a:ea typeface="Microsoft YaHei" panose="020B0503020204020204" pitchFamily="34" charset="-122"/>
                </a:rPr>
                <a:t>面臨成本瓶頸</a:t>
              </a:r>
            </a:p>
          </p:txBody>
        </p:sp>
        <p:sp>
          <p:nvSpPr>
            <p:cNvPr id="18" name="Text Box 16">
              <a:extLst>
                <a:ext uri="{FF2B5EF4-FFF2-40B4-BE49-F238E27FC236}">
                  <a16:creationId xmlns:a16="http://schemas.microsoft.com/office/drawing/2014/main" id="{93F38FB1-55C1-9CDA-CB65-E121126E3666}"/>
                </a:ext>
              </a:extLst>
            </p:cNvPr>
            <p:cNvSpPr txBox="1">
              <a:spLocks noChangeArrowheads="1"/>
            </p:cNvSpPr>
            <p:nvPr/>
          </p:nvSpPr>
          <p:spPr bwMode="auto">
            <a:xfrm>
              <a:off x="3774833" y="6011996"/>
              <a:ext cx="1793631" cy="369332"/>
            </a:xfrm>
            <a:prstGeom prst="rect">
              <a:avLst/>
            </a:prstGeom>
            <a:solidFill>
              <a:sysClr val="window" lastClr="FFFFFF"/>
            </a:solidFill>
            <a:ln w="9525">
              <a:noFill/>
              <a:miter lim="800000"/>
              <a:headEnd/>
              <a:tailEnd/>
            </a:ln>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zh-TW" altLang="en-US" sz="18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itchFamily="18" charset="0"/>
                </a:rPr>
                <a:t>工業用水回收率</a:t>
              </a:r>
            </a:p>
          </p:txBody>
        </p:sp>
        <p:sp>
          <p:nvSpPr>
            <p:cNvPr id="19" name="Text Box 21">
              <a:extLst>
                <a:ext uri="{FF2B5EF4-FFF2-40B4-BE49-F238E27FC236}">
                  <a16:creationId xmlns:a16="http://schemas.microsoft.com/office/drawing/2014/main" id="{57AB1702-09ED-043A-A09B-626152B73727}"/>
                </a:ext>
              </a:extLst>
            </p:cNvPr>
            <p:cNvSpPr txBox="1">
              <a:spLocks noChangeArrowheads="1"/>
            </p:cNvSpPr>
            <p:nvPr/>
          </p:nvSpPr>
          <p:spPr bwMode="auto">
            <a:xfrm>
              <a:off x="685187" y="3410086"/>
              <a:ext cx="391245" cy="1964963"/>
            </a:xfrm>
            <a:prstGeom prst="rect">
              <a:avLst/>
            </a:prstGeom>
            <a:solidFill>
              <a:srgbClr val="FFFFFF"/>
            </a:solidFill>
            <a:ln w="9525">
              <a:noFill/>
              <a:miter lim="800000"/>
              <a:headEnd/>
              <a:tailEnd/>
            </a:ln>
          </p:spPr>
          <p:txBody>
            <a:bodyPr wrap="square" anchor="ctr">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zh-TW" altLang="en-US" sz="18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itchFamily="18" charset="0"/>
                </a:rPr>
                <a:t>設備投資金額</a:t>
              </a:r>
            </a:p>
            <a:p>
              <a:pPr marL="0" marR="0" lvl="0" indent="0" algn="ctr" defTabSz="914400" eaLnBrk="1" fontAlgn="auto" latinLnBrk="0" hangingPunct="1">
                <a:lnSpc>
                  <a:spcPct val="80000"/>
                </a:lnSpc>
                <a:spcBef>
                  <a:spcPts val="0"/>
                </a:spcBef>
                <a:spcAft>
                  <a:spcPts val="0"/>
                </a:spcAft>
                <a:buClrTx/>
                <a:buSzTx/>
                <a:buFontTx/>
                <a:buNone/>
                <a:tabLst/>
                <a:defRPr/>
              </a:pPr>
              <a:endParaRPr kumimoji="0" lang="zh-TW" altLang="en-US" sz="18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eaLnBrk="1" fontAlgn="auto" latinLnBrk="0" hangingPunct="1">
                <a:lnSpc>
                  <a:spcPct val="80000"/>
                </a:lnSpc>
                <a:spcBef>
                  <a:spcPts val="0"/>
                </a:spcBef>
                <a:spcAft>
                  <a:spcPts val="0"/>
                </a:spcAft>
                <a:buClrTx/>
                <a:buSzTx/>
                <a:buFontTx/>
                <a:buNone/>
                <a:tabLst/>
                <a:defRPr/>
              </a:pPr>
              <a:r>
                <a:rPr kumimoji="0" lang="zh-TW" altLang="en-US" sz="18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itchFamily="18" charset="0"/>
                </a:rPr>
                <a:t>萬元／</a:t>
              </a:r>
              <a:r>
                <a:rPr kumimoji="0" lang="en-US" altLang="zh-TW" sz="18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itchFamily="18" charset="0"/>
                </a:rPr>
                <a:t>CMD</a:t>
              </a:r>
            </a:p>
          </p:txBody>
        </p:sp>
      </p:grpSp>
      <p:sp>
        <p:nvSpPr>
          <p:cNvPr id="20" name="文字方塊 19">
            <a:extLst>
              <a:ext uri="{FF2B5EF4-FFF2-40B4-BE49-F238E27FC236}">
                <a16:creationId xmlns:a16="http://schemas.microsoft.com/office/drawing/2014/main" id="{3E180D87-0C4D-B9FC-9E87-76C6FF9F72EA}"/>
              </a:ext>
            </a:extLst>
          </p:cNvPr>
          <p:cNvSpPr txBox="1"/>
          <p:nvPr/>
        </p:nvSpPr>
        <p:spPr>
          <a:xfrm>
            <a:off x="1416658" y="1763023"/>
            <a:ext cx="5354256" cy="1241878"/>
          </a:xfrm>
          <a:prstGeom prst="rect">
            <a:avLst/>
          </a:prstGeom>
          <a:noFill/>
        </p:spPr>
        <p:txBody>
          <a:bodyPr wrap="square">
            <a:spAutoFit/>
          </a:bodyPr>
          <a:lstStyle/>
          <a:p>
            <a:pPr marL="742950" lvl="1" indent="-285750">
              <a:spcBef>
                <a:spcPct val="15000"/>
              </a:spcBef>
              <a:buFont typeface="Arial" pitchFamily="34" charset="0"/>
              <a:buChar char="–"/>
              <a:defRPr/>
            </a:pPr>
            <a:r>
              <a:rPr lang="zh-TW" altLang="en-US" b="1" dirty="0">
                <a:solidFill>
                  <a:prstClr val="black"/>
                </a:solidFill>
                <a:latin typeface="微軟正黑體" panose="020B0604030504040204" pitchFamily="34" charset="-120"/>
                <a:ea typeface="微軟正黑體" panose="020B0604030504040204" pitchFamily="34" charset="-120"/>
              </a:rPr>
              <a:t>隨著回收率提高，處理難度提高，再進一步提高回收率所需</a:t>
            </a:r>
            <a:r>
              <a:rPr lang="zh-TW" altLang="en-US" b="1" dirty="0">
                <a:solidFill>
                  <a:srgbClr val="0070C0"/>
                </a:solidFill>
                <a:latin typeface="微軟正黑體" panose="020B0604030504040204" pitchFamily="34" charset="-120"/>
                <a:ea typeface="微軟正黑體" panose="020B0604030504040204" pitchFamily="34" charset="-120"/>
              </a:rPr>
              <a:t>投資金額較龐大</a:t>
            </a:r>
          </a:p>
          <a:p>
            <a:pPr marL="742950" lvl="1" indent="-285750">
              <a:spcBef>
                <a:spcPct val="15000"/>
              </a:spcBef>
              <a:buFont typeface="Arial" pitchFamily="34" charset="0"/>
              <a:buChar char="–"/>
              <a:defRPr/>
            </a:pPr>
            <a:r>
              <a:rPr lang="zh-TW" altLang="en-US" b="1" dirty="0">
                <a:solidFill>
                  <a:prstClr val="black"/>
                </a:solidFill>
                <a:latin typeface="微軟正黑體" panose="020B0604030504040204" pitchFamily="34" charset="-120"/>
                <a:ea typeface="微軟正黑體" panose="020B0604030504040204" pitchFamily="34" charset="-120"/>
              </a:rPr>
              <a:t>節水設施多為</a:t>
            </a:r>
            <a:r>
              <a:rPr lang="zh-TW" altLang="en-US" b="1" dirty="0">
                <a:solidFill>
                  <a:srgbClr val="0070C0"/>
                </a:solidFill>
                <a:latin typeface="微軟正黑體" panose="020B0604030504040204" pitchFamily="34" charset="-120"/>
                <a:ea typeface="微軟正黑體" panose="020B0604030504040204" pitchFamily="34" charset="-120"/>
              </a:rPr>
              <a:t>進口設備</a:t>
            </a:r>
            <a:r>
              <a:rPr lang="zh-TW" altLang="en-US" b="1" dirty="0">
                <a:solidFill>
                  <a:prstClr val="black"/>
                </a:solidFill>
                <a:latin typeface="微軟正黑體" panose="020B0604030504040204" pitchFamily="34" charset="-120"/>
                <a:ea typeface="微軟正黑體" panose="020B0604030504040204" pitchFamily="34" charset="-120"/>
              </a:rPr>
              <a:t>，若無法降低節水成本，則無法顯著提升回收率</a:t>
            </a:r>
          </a:p>
        </p:txBody>
      </p:sp>
    </p:spTree>
    <p:extLst>
      <p:ext uri="{BB962C8B-B14F-4D97-AF65-F5344CB8AC3E}">
        <p14:creationId xmlns:p14="http://schemas.microsoft.com/office/powerpoint/2010/main" val="216388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33</a:t>
            </a:fld>
            <a:endParaRPr lang="en-US" dirty="0"/>
          </a:p>
        </p:txBody>
      </p:sp>
      <p:sp>
        <p:nvSpPr>
          <p:cNvPr id="2" name="TextBox 11">
            <a:extLst>
              <a:ext uri="{FF2B5EF4-FFF2-40B4-BE49-F238E27FC236}">
                <a16:creationId xmlns:a16="http://schemas.microsoft.com/office/drawing/2014/main" id="{8FE1B23E-044C-8FF8-61B4-91AC6FB97FBA}"/>
              </a:ext>
            </a:extLst>
          </p:cNvPr>
          <p:cNvSpPr txBox="1"/>
          <p:nvPr/>
        </p:nvSpPr>
        <p:spPr>
          <a:xfrm>
            <a:off x="959668" y="376134"/>
            <a:ext cx="8667503" cy="492443"/>
          </a:xfrm>
          <a:prstGeom prst="rect">
            <a:avLst/>
          </a:prstGeom>
          <a:noFill/>
        </p:spPr>
        <p:txBody>
          <a:bodyPr wrap="square" lIns="0" tIns="0" rIns="0" bIns="0" rtlCol="0">
            <a:spAutoFit/>
            <a:scene3d>
              <a:camera prst="orthographicFront"/>
              <a:lightRig rig="threePt" dir="t"/>
            </a:scene3d>
            <a:sp3d contourW="12700"/>
          </a:bodyPr>
          <a:lstStyle/>
          <a:p>
            <a:r>
              <a:rPr lang="zh-TW" altLang="en-US" sz="3200" b="1" dirty="0">
                <a:solidFill>
                  <a:prstClr val="black">
                    <a:lumMod val="75000"/>
                    <a:lumOff val="25000"/>
                  </a:prstClr>
                </a:solidFill>
                <a:latin typeface="Arial"/>
                <a:ea typeface="微软雅黑"/>
              </a:rPr>
              <a:t>節水潛力評估步驟</a:t>
            </a:r>
            <a:r>
              <a:rPr lang="en-US" altLang="zh-TW" sz="2400" b="1" dirty="0">
                <a:solidFill>
                  <a:prstClr val="black">
                    <a:lumMod val="75000"/>
                    <a:lumOff val="25000"/>
                  </a:prstClr>
                </a:solidFill>
                <a:latin typeface="Arial"/>
                <a:ea typeface="微软雅黑"/>
              </a:rPr>
              <a:t>(10/20)</a:t>
            </a:r>
            <a:endParaRPr lang="en-US" altLang="zh-TW" sz="2400" b="1" dirty="0">
              <a:solidFill>
                <a:srgbClr val="0070C0"/>
              </a:solidFill>
              <a:latin typeface="Arial"/>
              <a:ea typeface="微软雅黑"/>
            </a:endParaRPr>
          </a:p>
        </p:txBody>
      </p:sp>
      <p:sp>
        <p:nvSpPr>
          <p:cNvPr id="3" name="AutoShape 5">
            <a:extLst>
              <a:ext uri="{FF2B5EF4-FFF2-40B4-BE49-F238E27FC236}">
                <a16:creationId xmlns:a16="http://schemas.microsoft.com/office/drawing/2014/main" id="{667888DB-3FCA-EA26-0013-525D830A43C9}"/>
              </a:ext>
            </a:extLst>
          </p:cNvPr>
          <p:cNvSpPr>
            <a:spLocks noChangeArrowheads="1"/>
          </p:cNvSpPr>
          <p:nvPr/>
        </p:nvSpPr>
        <p:spPr bwMode="gray">
          <a:xfrm>
            <a:off x="6922226" y="241993"/>
            <a:ext cx="3887342" cy="735747"/>
          </a:xfrm>
          <a:prstGeom prst="roundRect">
            <a:avLst>
              <a:gd name="adj" fmla="val 50000"/>
            </a:avLst>
          </a:prstGeom>
          <a:solidFill>
            <a:srgbClr val="FFC000">
              <a:lumMod val="40000"/>
              <a:lumOff val="60000"/>
            </a:srgbClr>
          </a:solidFill>
        </p:spPr>
        <p:txBody>
          <a:bodyPr wrap="square" rtlCol="0">
            <a:spAutoFit/>
          </a:bodyPr>
          <a:lstStyle/>
          <a:p>
            <a:pPr algn="ctr">
              <a:spcBef>
                <a:spcPts val="600"/>
              </a:spcBef>
              <a:spcAft>
                <a:spcPts val="600"/>
              </a:spcAft>
            </a:pP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4</a:t>
            </a:r>
            <a:r>
              <a:rPr kumimoji="1" lang="en-US" altLang="zh-TW" sz="2800" b="1" baseline="30000"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th</a:t>
            </a: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 </a:t>
            </a:r>
            <a:r>
              <a:rPr kumimoji="1" lang="zh-TW" altLang="en-US"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評估節水潛力</a:t>
            </a:r>
            <a:endPar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1D2B2C2D-01D8-CED1-4F3B-2AD13E9DC923}"/>
              </a:ext>
            </a:extLst>
          </p:cNvPr>
          <p:cNvSpPr txBox="1"/>
          <p:nvPr/>
        </p:nvSpPr>
        <p:spPr>
          <a:xfrm>
            <a:off x="959668" y="1153877"/>
            <a:ext cx="5431970" cy="523220"/>
          </a:xfrm>
          <a:prstGeom prst="rect">
            <a:avLst/>
          </a:prstGeom>
          <a:noFill/>
          <a:effectLst/>
        </p:spPr>
        <p:txBody>
          <a:bodyPr wrap="square" rtlCol="0">
            <a:spAutoFit/>
          </a:bodyPr>
          <a:lstStyle/>
          <a:p>
            <a:pPr marL="571500" indent="-571500">
              <a:buFont typeface="Arial" panose="020B0604020202020204" pitchFamily="34" charset="0"/>
              <a:buChar char="•"/>
            </a:pPr>
            <a:r>
              <a:rPr lang="zh-TW" altLang="en-US" sz="2800" b="1" dirty="0">
                <a:gradFill flip="none" rotWithShape="1">
                  <a:gsLst>
                    <a:gs pos="0">
                      <a:srgbClr val="04B5EC"/>
                    </a:gs>
                    <a:gs pos="100000">
                      <a:srgbClr val="00C88A"/>
                    </a:gs>
                  </a:gsLst>
                  <a:lin ang="0" scaled="1"/>
                  <a:tileRect/>
                </a:gradFill>
                <a:latin typeface="Arial"/>
                <a:ea typeface="微软雅黑" pitchFamily="34" charset="-122"/>
              </a:rPr>
              <a:t>純水系統節水措施</a:t>
            </a:r>
            <a:endParaRPr lang="zh-TW" altLang="en-US" sz="2800" b="1" dirty="0">
              <a:gradFill flip="none" rotWithShape="1">
                <a:gsLst>
                  <a:gs pos="0">
                    <a:srgbClr val="04B5EC"/>
                  </a:gs>
                  <a:gs pos="100000">
                    <a:srgbClr val="00C88A"/>
                  </a:gs>
                </a:gsLst>
                <a:lin ang="0" scaled="1"/>
                <a:tileRect/>
              </a:gradFill>
              <a:latin typeface="微软雅黑" pitchFamily="34" charset="-122"/>
              <a:ea typeface="微软雅黑" pitchFamily="34" charset="-122"/>
            </a:endParaRPr>
          </a:p>
        </p:txBody>
      </p:sp>
      <p:grpSp>
        <p:nvGrpSpPr>
          <p:cNvPr id="6" name="群組 5">
            <a:extLst>
              <a:ext uri="{FF2B5EF4-FFF2-40B4-BE49-F238E27FC236}">
                <a16:creationId xmlns:a16="http://schemas.microsoft.com/office/drawing/2014/main" id="{492127C5-6B38-AA96-ADC0-FD324620FC0A}"/>
              </a:ext>
            </a:extLst>
          </p:cNvPr>
          <p:cNvGrpSpPr/>
          <p:nvPr/>
        </p:nvGrpSpPr>
        <p:grpSpPr>
          <a:xfrm>
            <a:off x="834683" y="1529848"/>
            <a:ext cx="7394512" cy="5156484"/>
            <a:chOff x="2238940" y="1502588"/>
            <a:chExt cx="7394512" cy="5156484"/>
          </a:xfrm>
        </p:grpSpPr>
        <p:pic>
          <p:nvPicPr>
            <p:cNvPr id="7" name="圖片 6">
              <a:extLst>
                <a:ext uri="{FF2B5EF4-FFF2-40B4-BE49-F238E27FC236}">
                  <a16:creationId xmlns:a16="http://schemas.microsoft.com/office/drawing/2014/main" id="{FDCA349F-28B4-696E-191B-6509A8EF68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0645" y="1502588"/>
              <a:ext cx="7391812" cy="1407580"/>
            </a:xfrm>
            <a:prstGeom prst="rect">
              <a:avLst/>
            </a:prstGeom>
          </p:spPr>
        </p:pic>
        <p:pic>
          <p:nvPicPr>
            <p:cNvPr id="8" name="圖片 7">
              <a:extLst>
                <a:ext uri="{FF2B5EF4-FFF2-40B4-BE49-F238E27FC236}">
                  <a16:creationId xmlns:a16="http://schemas.microsoft.com/office/drawing/2014/main" id="{5A3D6DAD-7737-6860-4BB4-C033323DC9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0645" y="2421841"/>
              <a:ext cx="7391812" cy="1407580"/>
            </a:xfrm>
            <a:prstGeom prst="rect">
              <a:avLst/>
            </a:prstGeom>
          </p:spPr>
        </p:pic>
        <p:pic>
          <p:nvPicPr>
            <p:cNvPr id="9" name="圖片 8">
              <a:extLst>
                <a:ext uri="{FF2B5EF4-FFF2-40B4-BE49-F238E27FC236}">
                  <a16:creationId xmlns:a16="http://schemas.microsoft.com/office/drawing/2014/main" id="{57662A2C-6E91-EB90-D0F2-A45B632A7D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8940" y="3365058"/>
              <a:ext cx="7394512" cy="1407580"/>
            </a:xfrm>
            <a:prstGeom prst="rect">
              <a:avLst/>
            </a:prstGeom>
          </p:spPr>
        </p:pic>
        <p:pic>
          <p:nvPicPr>
            <p:cNvPr id="10" name="圖片 9">
              <a:extLst>
                <a:ext uri="{FF2B5EF4-FFF2-40B4-BE49-F238E27FC236}">
                  <a16:creationId xmlns:a16="http://schemas.microsoft.com/office/drawing/2014/main" id="{9235F406-191C-F81B-0067-009B2AD1CC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0645" y="4308275"/>
              <a:ext cx="7391812" cy="1407580"/>
            </a:xfrm>
            <a:prstGeom prst="rect">
              <a:avLst/>
            </a:prstGeom>
          </p:spPr>
        </p:pic>
        <p:pic>
          <p:nvPicPr>
            <p:cNvPr id="11" name="圖片 10">
              <a:extLst>
                <a:ext uri="{FF2B5EF4-FFF2-40B4-BE49-F238E27FC236}">
                  <a16:creationId xmlns:a16="http://schemas.microsoft.com/office/drawing/2014/main" id="{7EA1080E-5937-0392-8FAF-2CE6F62F5A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40645" y="5251492"/>
              <a:ext cx="7391812" cy="1407580"/>
            </a:xfrm>
            <a:prstGeom prst="rect">
              <a:avLst/>
            </a:prstGeom>
          </p:spPr>
        </p:pic>
        <p:sp>
          <p:nvSpPr>
            <p:cNvPr id="13" name="矩形 12">
              <a:extLst>
                <a:ext uri="{FF2B5EF4-FFF2-40B4-BE49-F238E27FC236}">
                  <a16:creationId xmlns:a16="http://schemas.microsoft.com/office/drawing/2014/main" id="{43C9DB68-C827-F4BF-94F5-89F1E86592CA}"/>
                </a:ext>
              </a:extLst>
            </p:cNvPr>
            <p:cNvSpPr/>
            <p:nvPr/>
          </p:nvSpPr>
          <p:spPr>
            <a:xfrm>
              <a:off x="2816546" y="1721679"/>
              <a:ext cx="386644" cy="523220"/>
            </a:xfrm>
            <a:prstGeom prst="rect">
              <a:avLst/>
            </a:prstGeom>
          </p:spPr>
          <p:txBody>
            <a:bodyPr wrap="none">
              <a:spAutoFit/>
            </a:bodyPr>
            <a:lstStyle/>
            <a:p>
              <a:r>
                <a:rPr lang="zh-TW" altLang="en-US" sz="2800" dirty="0">
                  <a:solidFill>
                    <a:prstClr val="black"/>
                  </a:solidFill>
                  <a:latin typeface="Adobe 繁黑體 Std B" panose="020B0700000000000000" pitchFamily="34" charset="-120"/>
                  <a:ea typeface="Adobe 繁黑體 Std B" panose="020B0700000000000000" pitchFamily="34" charset="-120"/>
                </a:rPr>
                <a:t>1</a:t>
              </a:r>
            </a:p>
          </p:txBody>
        </p:sp>
        <p:sp>
          <p:nvSpPr>
            <p:cNvPr id="14" name="矩形 13">
              <a:extLst>
                <a:ext uri="{FF2B5EF4-FFF2-40B4-BE49-F238E27FC236}">
                  <a16:creationId xmlns:a16="http://schemas.microsoft.com/office/drawing/2014/main" id="{448F75D4-A651-2EBE-5A71-460A17AB8E2B}"/>
                </a:ext>
              </a:extLst>
            </p:cNvPr>
            <p:cNvSpPr/>
            <p:nvPr/>
          </p:nvSpPr>
          <p:spPr>
            <a:xfrm>
              <a:off x="2816546" y="2645440"/>
              <a:ext cx="386644" cy="523220"/>
            </a:xfrm>
            <a:prstGeom prst="rect">
              <a:avLst/>
            </a:prstGeom>
          </p:spPr>
          <p:txBody>
            <a:bodyPr wrap="none">
              <a:spAutoFit/>
            </a:bodyPr>
            <a:lstStyle/>
            <a:p>
              <a:r>
                <a:rPr lang="en-US" altLang="zh-TW" sz="2800" dirty="0">
                  <a:solidFill>
                    <a:prstClr val="black"/>
                  </a:solidFill>
                  <a:latin typeface="Adobe 繁黑體 Std B" panose="020B0700000000000000" pitchFamily="34" charset="-120"/>
                  <a:ea typeface="Adobe 繁黑體 Std B" panose="020B0700000000000000" pitchFamily="34" charset="-120"/>
                </a:rPr>
                <a:t>2</a:t>
              </a:r>
              <a:endParaRPr lang="zh-TW" altLang="en-US" sz="2800" dirty="0">
                <a:solidFill>
                  <a:prstClr val="black"/>
                </a:solidFill>
                <a:latin typeface="Adobe 繁黑體 Std B" panose="020B0700000000000000" pitchFamily="34" charset="-120"/>
                <a:ea typeface="Adobe 繁黑體 Std B" panose="020B0700000000000000" pitchFamily="34" charset="-120"/>
              </a:endParaRPr>
            </a:p>
          </p:txBody>
        </p:sp>
        <p:sp>
          <p:nvSpPr>
            <p:cNvPr id="15" name="矩形 14">
              <a:extLst>
                <a:ext uri="{FF2B5EF4-FFF2-40B4-BE49-F238E27FC236}">
                  <a16:creationId xmlns:a16="http://schemas.microsoft.com/office/drawing/2014/main" id="{222B8F90-74FA-DB78-513E-9696188B0FC4}"/>
                </a:ext>
              </a:extLst>
            </p:cNvPr>
            <p:cNvSpPr/>
            <p:nvPr/>
          </p:nvSpPr>
          <p:spPr>
            <a:xfrm>
              <a:off x="2816546" y="3591775"/>
              <a:ext cx="386644" cy="523220"/>
            </a:xfrm>
            <a:prstGeom prst="rect">
              <a:avLst/>
            </a:prstGeom>
          </p:spPr>
          <p:txBody>
            <a:bodyPr wrap="none">
              <a:spAutoFit/>
            </a:bodyPr>
            <a:lstStyle/>
            <a:p>
              <a:r>
                <a:rPr lang="en-US" altLang="zh-TW" sz="2800" dirty="0">
                  <a:solidFill>
                    <a:prstClr val="black"/>
                  </a:solidFill>
                  <a:latin typeface="Adobe 繁黑體 Std B" panose="020B0700000000000000" pitchFamily="34" charset="-120"/>
                  <a:ea typeface="Adobe 繁黑體 Std B" panose="020B0700000000000000" pitchFamily="34" charset="-120"/>
                </a:rPr>
                <a:t>3</a:t>
              </a:r>
              <a:endParaRPr lang="zh-TW" altLang="en-US" sz="2800" dirty="0">
                <a:solidFill>
                  <a:prstClr val="black"/>
                </a:solidFill>
                <a:latin typeface="Adobe 繁黑體 Std B" panose="020B0700000000000000" pitchFamily="34" charset="-120"/>
                <a:ea typeface="Adobe 繁黑體 Std B" panose="020B0700000000000000" pitchFamily="34" charset="-120"/>
              </a:endParaRPr>
            </a:p>
          </p:txBody>
        </p:sp>
        <p:sp>
          <p:nvSpPr>
            <p:cNvPr id="16" name="矩形 15">
              <a:extLst>
                <a:ext uri="{FF2B5EF4-FFF2-40B4-BE49-F238E27FC236}">
                  <a16:creationId xmlns:a16="http://schemas.microsoft.com/office/drawing/2014/main" id="{AAE17139-5A02-B0F9-D9EA-5FB316E01A01}"/>
                </a:ext>
              </a:extLst>
            </p:cNvPr>
            <p:cNvSpPr/>
            <p:nvPr/>
          </p:nvSpPr>
          <p:spPr>
            <a:xfrm>
              <a:off x="2816778" y="4532588"/>
              <a:ext cx="386644" cy="523220"/>
            </a:xfrm>
            <a:prstGeom prst="rect">
              <a:avLst/>
            </a:prstGeom>
          </p:spPr>
          <p:txBody>
            <a:bodyPr wrap="none">
              <a:spAutoFit/>
            </a:bodyPr>
            <a:lstStyle/>
            <a:p>
              <a:r>
                <a:rPr lang="en-US" altLang="zh-TW" sz="2800" dirty="0">
                  <a:solidFill>
                    <a:prstClr val="black"/>
                  </a:solidFill>
                  <a:latin typeface="Adobe 繁黑體 Std B" panose="020B0700000000000000" pitchFamily="34" charset="-120"/>
                  <a:ea typeface="Adobe 繁黑體 Std B" panose="020B0700000000000000" pitchFamily="34" charset="-120"/>
                </a:rPr>
                <a:t>4</a:t>
              </a:r>
              <a:endParaRPr lang="zh-TW" altLang="en-US" sz="2800" dirty="0">
                <a:solidFill>
                  <a:prstClr val="black"/>
                </a:solidFill>
                <a:latin typeface="Adobe 繁黑體 Std B" panose="020B0700000000000000" pitchFamily="34" charset="-120"/>
                <a:ea typeface="Adobe 繁黑體 Std B" panose="020B0700000000000000" pitchFamily="34" charset="-120"/>
              </a:endParaRPr>
            </a:p>
          </p:txBody>
        </p:sp>
        <p:sp>
          <p:nvSpPr>
            <p:cNvPr id="17" name="矩形 16">
              <a:extLst>
                <a:ext uri="{FF2B5EF4-FFF2-40B4-BE49-F238E27FC236}">
                  <a16:creationId xmlns:a16="http://schemas.microsoft.com/office/drawing/2014/main" id="{14881A5E-473C-FC63-365F-C9E2A617075A}"/>
                </a:ext>
              </a:extLst>
            </p:cNvPr>
            <p:cNvSpPr/>
            <p:nvPr/>
          </p:nvSpPr>
          <p:spPr>
            <a:xfrm>
              <a:off x="2826506" y="5483429"/>
              <a:ext cx="386644" cy="523220"/>
            </a:xfrm>
            <a:prstGeom prst="rect">
              <a:avLst/>
            </a:prstGeom>
          </p:spPr>
          <p:txBody>
            <a:bodyPr wrap="none">
              <a:spAutoFit/>
            </a:bodyPr>
            <a:lstStyle/>
            <a:p>
              <a:r>
                <a:rPr lang="en-US" altLang="zh-TW" sz="2800" dirty="0">
                  <a:solidFill>
                    <a:prstClr val="black"/>
                  </a:solidFill>
                  <a:latin typeface="Adobe 繁黑體 Std B" panose="020B0700000000000000" pitchFamily="34" charset="-120"/>
                  <a:ea typeface="Adobe 繁黑體 Std B" panose="020B0700000000000000" pitchFamily="34" charset="-120"/>
                </a:rPr>
                <a:t>5</a:t>
              </a:r>
              <a:endParaRPr lang="zh-TW" altLang="en-US" sz="2800" dirty="0">
                <a:solidFill>
                  <a:prstClr val="black"/>
                </a:solidFill>
                <a:latin typeface="Adobe 繁黑體 Std B" panose="020B0700000000000000" pitchFamily="34" charset="-120"/>
                <a:ea typeface="Adobe 繁黑體 Std B" panose="020B0700000000000000" pitchFamily="34" charset="-120"/>
              </a:endParaRPr>
            </a:p>
          </p:txBody>
        </p:sp>
        <p:sp>
          <p:nvSpPr>
            <p:cNvPr id="18" name="矩形 17">
              <a:extLst>
                <a:ext uri="{FF2B5EF4-FFF2-40B4-BE49-F238E27FC236}">
                  <a16:creationId xmlns:a16="http://schemas.microsoft.com/office/drawing/2014/main" id="{15922B91-BB0C-B51D-4014-5F8ADFC0EFC5}"/>
                </a:ext>
              </a:extLst>
            </p:cNvPr>
            <p:cNvSpPr/>
            <p:nvPr/>
          </p:nvSpPr>
          <p:spPr>
            <a:xfrm>
              <a:off x="3386152" y="1845253"/>
              <a:ext cx="5803360" cy="646331"/>
            </a:xfrm>
            <a:prstGeom prst="rect">
              <a:avLst/>
            </a:prstGeom>
          </p:spPr>
          <p:txBody>
            <a:bodyPr wrap="square">
              <a:spAutoFit/>
            </a:bodyPr>
            <a:lstStyle/>
            <a:p>
              <a:r>
                <a:rPr lang="zh-TW" altLang="en-US" dirty="0">
                  <a:solidFill>
                    <a:prstClr val="black"/>
                  </a:solidFill>
                  <a:latin typeface="Times New Roman" panose="02020603050405020304" pitchFamily="18" charset="0"/>
                  <a:ea typeface="微软雅黑"/>
                  <a:cs typeface="Times New Roman" panose="02020603050405020304" pitchFamily="18" charset="0"/>
                </a:rPr>
                <a:t>砂濾</a:t>
              </a:r>
              <a:r>
                <a:rPr lang="en-US" altLang="zh-TW" dirty="0">
                  <a:solidFill>
                    <a:prstClr val="black"/>
                  </a:solidFill>
                  <a:latin typeface="Times New Roman" panose="02020603050405020304" pitchFamily="18" charset="0"/>
                  <a:ea typeface="微软雅黑"/>
                  <a:cs typeface="Times New Roman" panose="02020603050405020304" pitchFamily="18" charset="0"/>
                </a:rPr>
                <a:t>(</a:t>
              </a:r>
              <a:r>
                <a:rPr lang="zh-TW" altLang="en-US" dirty="0">
                  <a:solidFill>
                    <a:prstClr val="black"/>
                  </a:solidFill>
                  <a:latin typeface="Times New Roman" panose="02020603050405020304" pitchFamily="18" charset="0"/>
                  <a:ea typeface="微软雅黑"/>
                  <a:cs typeface="Times New Roman" panose="02020603050405020304" pitchFamily="18" charset="0"/>
                </a:rPr>
                <a:t>多層過濾塔</a:t>
              </a:r>
              <a:r>
                <a:rPr lang="en-US" altLang="zh-TW" dirty="0">
                  <a:solidFill>
                    <a:prstClr val="black"/>
                  </a:solidFill>
                  <a:latin typeface="Times New Roman" panose="02020603050405020304" pitchFamily="18" charset="0"/>
                  <a:ea typeface="微软雅黑"/>
                  <a:cs typeface="Times New Roman" panose="02020603050405020304" pitchFamily="18" charset="0"/>
                </a:rPr>
                <a:t>MMF)</a:t>
              </a:r>
              <a:r>
                <a:rPr lang="zh-TW" altLang="en-US" dirty="0">
                  <a:solidFill>
                    <a:prstClr val="black"/>
                  </a:solidFill>
                  <a:latin typeface="Times New Roman" panose="02020603050405020304" pitchFamily="18" charset="0"/>
                  <a:ea typeface="微软雅黑"/>
                  <a:cs typeface="Times New Roman" panose="02020603050405020304" pitchFamily="18" charset="0"/>
                </a:rPr>
                <a:t>、活性碳</a:t>
              </a:r>
              <a:r>
                <a:rPr lang="en-US" altLang="zh-TW" dirty="0">
                  <a:solidFill>
                    <a:prstClr val="black"/>
                  </a:solidFill>
                  <a:latin typeface="Times New Roman" panose="02020603050405020304" pitchFamily="18" charset="0"/>
                  <a:ea typeface="微软雅黑"/>
                  <a:cs typeface="Times New Roman" panose="02020603050405020304" pitchFamily="18" charset="0"/>
                </a:rPr>
                <a:t>(ACF)</a:t>
              </a:r>
              <a:r>
                <a:rPr lang="zh-TW" altLang="en-US" dirty="0">
                  <a:solidFill>
                    <a:prstClr val="black"/>
                  </a:solidFill>
                  <a:latin typeface="Times New Roman" panose="02020603050405020304" pitchFamily="18" charset="0"/>
                  <a:ea typeface="微软雅黑"/>
                  <a:cs typeface="Times New Roman" panose="02020603050405020304" pitchFamily="18" charset="0"/>
                </a:rPr>
                <a:t>、超過濾</a:t>
              </a:r>
              <a:r>
                <a:rPr lang="en-US" altLang="zh-TW" dirty="0">
                  <a:solidFill>
                    <a:prstClr val="black"/>
                  </a:solidFill>
                  <a:latin typeface="Times New Roman" panose="02020603050405020304" pitchFamily="18" charset="0"/>
                  <a:ea typeface="微软雅黑"/>
                  <a:cs typeface="Times New Roman" panose="02020603050405020304" pitchFamily="18" charset="0"/>
                </a:rPr>
                <a:t>(UF)</a:t>
              </a:r>
              <a:r>
                <a:rPr lang="zh-TW" altLang="en-US" dirty="0">
                  <a:solidFill>
                    <a:prstClr val="black"/>
                  </a:solidFill>
                  <a:latin typeface="Times New Roman" panose="02020603050405020304" pitchFamily="18" charset="0"/>
                  <a:ea typeface="微软雅黑"/>
                  <a:cs typeface="Times New Roman" panose="02020603050405020304" pitchFamily="18" charset="0"/>
                </a:rPr>
                <a:t>之</a:t>
              </a:r>
              <a:r>
                <a:rPr lang="zh-TW" altLang="en-US" dirty="0">
                  <a:solidFill>
                    <a:srgbClr val="0070C0"/>
                  </a:solidFill>
                  <a:latin typeface="Times New Roman" panose="02020603050405020304" pitchFamily="18" charset="0"/>
                  <a:ea typeface="微软雅黑"/>
                  <a:cs typeface="Times New Roman" panose="02020603050405020304" pitchFamily="18" charset="0"/>
                </a:rPr>
                <a:t>逆洗水回收</a:t>
              </a:r>
              <a:r>
                <a:rPr lang="zh-TW" altLang="en-US" dirty="0">
                  <a:solidFill>
                    <a:prstClr val="black"/>
                  </a:solidFill>
                  <a:latin typeface="Times New Roman" panose="02020603050405020304" pitchFamily="18" charset="0"/>
                  <a:ea typeface="微软雅黑"/>
                  <a:cs typeface="Times New Roman" panose="02020603050405020304" pitchFamily="18" charset="0"/>
                </a:rPr>
                <a:t>。</a:t>
              </a:r>
              <a:endParaRPr lang="zh-TW" altLang="en-US" sz="1700" dirty="0">
                <a:solidFill>
                  <a:prstClr val="black"/>
                </a:solidFill>
                <a:latin typeface="Times New Roman" panose="02020603050405020304" pitchFamily="18" charset="0"/>
                <a:ea typeface="Adobe 繁黑體 Std B" panose="020B0700000000000000" pitchFamily="34" charset="-120"/>
                <a:cs typeface="Times New Roman" panose="02020603050405020304" pitchFamily="18" charset="0"/>
              </a:endParaRPr>
            </a:p>
          </p:txBody>
        </p:sp>
        <p:sp>
          <p:nvSpPr>
            <p:cNvPr id="19" name="矩形 18">
              <a:extLst>
                <a:ext uri="{FF2B5EF4-FFF2-40B4-BE49-F238E27FC236}">
                  <a16:creationId xmlns:a16="http://schemas.microsoft.com/office/drawing/2014/main" id="{C02EF820-9FF2-5A6E-909E-358250924D22}"/>
                </a:ext>
              </a:extLst>
            </p:cNvPr>
            <p:cNvSpPr/>
            <p:nvPr/>
          </p:nvSpPr>
          <p:spPr>
            <a:xfrm>
              <a:off x="3369823" y="2774754"/>
              <a:ext cx="5803360" cy="646331"/>
            </a:xfrm>
            <a:prstGeom prst="rect">
              <a:avLst/>
            </a:prstGeom>
          </p:spPr>
          <p:txBody>
            <a:bodyPr wrap="square">
              <a:spAutoFit/>
            </a:bodyPr>
            <a:lstStyle/>
            <a:p>
              <a:r>
                <a:rPr lang="zh-TW" altLang="en-US" dirty="0">
                  <a:solidFill>
                    <a:prstClr val="black"/>
                  </a:solidFill>
                  <a:latin typeface="Times New Roman" panose="02020603050405020304" pitchFamily="18" charset="0"/>
                  <a:ea typeface="微软雅黑"/>
                  <a:cs typeface="Times New Roman" panose="02020603050405020304" pitchFamily="18" charset="0"/>
                </a:rPr>
                <a:t>離子交換樹脂</a:t>
              </a:r>
              <a:r>
                <a:rPr lang="en-US" altLang="zh-TW" dirty="0">
                  <a:solidFill>
                    <a:prstClr val="black"/>
                  </a:solidFill>
                  <a:latin typeface="Times New Roman" panose="02020603050405020304" pitchFamily="18" charset="0"/>
                  <a:ea typeface="微软雅黑"/>
                  <a:cs typeface="Times New Roman" panose="02020603050405020304" pitchFamily="18" charset="0"/>
                </a:rPr>
                <a:t>(</a:t>
              </a:r>
              <a:r>
                <a:rPr lang="zh-TW" altLang="en-US" dirty="0">
                  <a:solidFill>
                    <a:prstClr val="black"/>
                  </a:solidFill>
                  <a:latin typeface="Times New Roman" panose="02020603050405020304" pitchFamily="18" charset="0"/>
                  <a:ea typeface="微软雅黑"/>
                  <a:cs typeface="Times New Roman" panose="02020603050405020304" pitchFamily="18" charset="0"/>
                </a:rPr>
                <a:t>前段樹脂塔</a:t>
              </a:r>
              <a:r>
                <a:rPr lang="en-US" altLang="zh-TW" dirty="0">
                  <a:solidFill>
                    <a:prstClr val="black"/>
                  </a:solidFill>
                  <a:latin typeface="Times New Roman" panose="02020603050405020304" pitchFamily="18" charset="0"/>
                  <a:ea typeface="微软雅黑"/>
                  <a:cs typeface="Times New Roman" panose="02020603050405020304" pitchFamily="18" charset="0"/>
                </a:rPr>
                <a:t>2B3T</a:t>
              </a:r>
              <a:r>
                <a:rPr lang="zh-TW" altLang="en-US" dirty="0">
                  <a:solidFill>
                    <a:prstClr val="black"/>
                  </a:solidFill>
                  <a:latin typeface="Times New Roman" panose="02020603050405020304" pitchFamily="18" charset="0"/>
                  <a:ea typeface="微软雅黑"/>
                  <a:cs typeface="Times New Roman" panose="02020603050405020304" pitchFamily="18" charset="0"/>
                </a:rPr>
                <a:t>、混床樹脂塔</a:t>
              </a:r>
              <a:r>
                <a:rPr lang="en-US" altLang="zh-TW" dirty="0">
                  <a:solidFill>
                    <a:prstClr val="black"/>
                  </a:solidFill>
                  <a:latin typeface="Times New Roman" panose="02020603050405020304" pitchFamily="18" charset="0"/>
                  <a:ea typeface="微软雅黑"/>
                  <a:cs typeface="Times New Roman" panose="02020603050405020304" pitchFamily="18" charset="0"/>
                </a:rPr>
                <a:t>MB)</a:t>
              </a:r>
              <a:r>
                <a:rPr lang="zh-TW" altLang="en-US" dirty="0">
                  <a:solidFill>
                    <a:prstClr val="black"/>
                  </a:solidFill>
                  <a:latin typeface="Times New Roman" panose="02020603050405020304" pitchFamily="18" charset="0"/>
                  <a:ea typeface="微软雅黑"/>
                  <a:cs typeface="Times New Roman" panose="02020603050405020304" pitchFamily="18" charset="0"/>
                </a:rPr>
                <a:t>之</a:t>
              </a:r>
              <a:r>
                <a:rPr lang="zh-TW" altLang="en-US" dirty="0">
                  <a:solidFill>
                    <a:srgbClr val="0070C0"/>
                  </a:solidFill>
                  <a:latin typeface="Times New Roman" panose="02020603050405020304" pitchFamily="18" charset="0"/>
                  <a:ea typeface="微软雅黑"/>
                  <a:cs typeface="Times New Roman" panose="02020603050405020304" pitchFamily="18" charset="0"/>
                </a:rPr>
                <a:t>後段再生</a:t>
              </a:r>
              <a:r>
                <a:rPr lang="en-US" altLang="zh-TW" dirty="0">
                  <a:solidFill>
                    <a:srgbClr val="0070C0"/>
                  </a:solidFill>
                  <a:latin typeface="Times New Roman" panose="02020603050405020304" pitchFamily="18" charset="0"/>
                  <a:ea typeface="微软雅黑"/>
                  <a:cs typeface="Times New Roman" panose="02020603050405020304" pitchFamily="18" charset="0"/>
                </a:rPr>
                <a:t>Rinsing</a:t>
              </a:r>
              <a:r>
                <a:rPr lang="zh-TW" altLang="en-US" dirty="0">
                  <a:solidFill>
                    <a:srgbClr val="0070C0"/>
                  </a:solidFill>
                  <a:latin typeface="Times New Roman" panose="02020603050405020304" pitchFamily="18" charset="0"/>
                  <a:ea typeface="微软雅黑"/>
                  <a:cs typeface="Times New Roman" panose="02020603050405020304" pitchFamily="18" charset="0"/>
                </a:rPr>
                <a:t>廢水回收</a:t>
              </a:r>
              <a:r>
                <a:rPr lang="zh-TW" altLang="en-US" dirty="0">
                  <a:solidFill>
                    <a:prstClr val="black"/>
                  </a:solidFill>
                  <a:latin typeface="Times New Roman" panose="02020603050405020304" pitchFamily="18" charset="0"/>
                  <a:ea typeface="微软雅黑"/>
                  <a:cs typeface="Times New Roman" panose="02020603050405020304" pitchFamily="18" charset="0"/>
                </a:rPr>
                <a:t>。</a:t>
              </a:r>
              <a:endParaRPr lang="zh-TW" altLang="en-US" sz="1700" dirty="0">
                <a:solidFill>
                  <a:prstClr val="black"/>
                </a:solidFill>
                <a:latin typeface="Times New Roman" panose="02020603050405020304" pitchFamily="18" charset="0"/>
                <a:ea typeface="Adobe 繁黑體 Std B" panose="020B0700000000000000" pitchFamily="34" charset="-120"/>
                <a:cs typeface="Times New Roman" panose="02020603050405020304" pitchFamily="18" charset="0"/>
              </a:endParaRPr>
            </a:p>
          </p:txBody>
        </p:sp>
        <p:sp>
          <p:nvSpPr>
            <p:cNvPr id="20" name="矩形 19">
              <a:extLst>
                <a:ext uri="{FF2B5EF4-FFF2-40B4-BE49-F238E27FC236}">
                  <a16:creationId xmlns:a16="http://schemas.microsoft.com/office/drawing/2014/main" id="{53022F53-5181-FB8F-AF2F-29981848F63C}"/>
                </a:ext>
              </a:extLst>
            </p:cNvPr>
            <p:cNvSpPr/>
            <p:nvPr/>
          </p:nvSpPr>
          <p:spPr>
            <a:xfrm>
              <a:off x="3369823" y="3819173"/>
              <a:ext cx="5803360" cy="369332"/>
            </a:xfrm>
            <a:prstGeom prst="rect">
              <a:avLst/>
            </a:prstGeom>
          </p:spPr>
          <p:txBody>
            <a:bodyPr wrap="square">
              <a:spAutoFit/>
            </a:bodyPr>
            <a:lstStyle/>
            <a:p>
              <a:r>
                <a:rPr lang="en-US" altLang="zh-TW" dirty="0">
                  <a:solidFill>
                    <a:prstClr val="black"/>
                  </a:solidFill>
                  <a:latin typeface="Times New Roman" panose="02020603050405020304" pitchFamily="18" charset="0"/>
                  <a:ea typeface="微软雅黑"/>
                  <a:cs typeface="Times New Roman" panose="02020603050405020304" pitchFamily="18" charset="0"/>
                </a:rPr>
                <a:t>UF</a:t>
              </a:r>
              <a:r>
                <a:rPr lang="zh-TW" altLang="en-US" dirty="0">
                  <a:solidFill>
                    <a:prstClr val="black"/>
                  </a:solidFill>
                  <a:latin typeface="Times New Roman" panose="02020603050405020304" pitchFamily="18" charset="0"/>
                  <a:ea typeface="微软雅黑"/>
                  <a:cs typeface="Times New Roman" panose="02020603050405020304" pitchFamily="18" charset="0"/>
                </a:rPr>
                <a:t>、逆滲透</a:t>
              </a:r>
              <a:r>
                <a:rPr lang="en-US" altLang="zh-TW" dirty="0">
                  <a:solidFill>
                    <a:prstClr val="black"/>
                  </a:solidFill>
                  <a:latin typeface="Times New Roman" panose="02020603050405020304" pitchFamily="18" charset="0"/>
                  <a:ea typeface="微软雅黑"/>
                  <a:cs typeface="Times New Roman" panose="02020603050405020304" pitchFamily="18" charset="0"/>
                </a:rPr>
                <a:t>(RO)</a:t>
              </a:r>
              <a:r>
                <a:rPr lang="zh-TW" altLang="en-US" dirty="0">
                  <a:solidFill>
                    <a:prstClr val="black"/>
                  </a:solidFill>
                  <a:latin typeface="Times New Roman" panose="02020603050405020304" pitchFamily="18" charset="0"/>
                  <a:ea typeface="微软雅黑"/>
                  <a:cs typeface="Times New Roman" panose="02020603050405020304" pitchFamily="18" charset="0"/>
                </a:rPr>
                <a:t>之</a:t>
              </a:r>
              <a:r>
                <a:rPr lang="zh-TW" altLang="en-US" dirty="0">
                  <a:solidFill>
                    <a:srgbClr val="0070C0"/>
                  </a:solidFill>
                  <a:latin typeface="Times New Roman" panose="02020603050405020304" pitchFamily="18" charset="0"/>
                  <a:ea typeface="微软雅黑"/>
                  <a:cs typeface="Times New Roman" panose="02020603050405020304" pitchFamily="18" charset="0"/>
                </a:rPr>
                <a:t>濃排水</a:t>
              </a:r>
              <a:r>
                <a:rPr lang="en-US" altLang="zh-TW" dirty="0">
                  <a:solidFill>
                    <a:srgbClr val="0070C0"/>
                  </a:solidFill>
                  <a:latin typeface="Times New Roman" panose="02020603050405020304" pitchFamily="18" charset="0"/>
                  <a:ea typeface="微软雅黑"/>
                  <a:cs typeface="Times New Roman" panose="02020603050405020304" pitchFamily="18" charset="0"/>
                </a:rPr>
                <a:t>(ROR)</a:t>
              </a:r>
              <a:r>
                <a:rPr lang="zh-TW" altLang="en-US" dirty="0">
                  <a:solidFill>
                    <a:srgbClr val="0070C0"/>
                  </a:solidFill>
                  <a:latin typeface="Times New Roman" panose="02020603050405020304" pitchFamily="18" charset="0"/>
                  <a:ea typeface="微软雅黑"/>
                  <a:cs typeface="Times New Roman" panose="02020603050405020304" pitchFamily="18" charset="0"/>
                </a:rPr>
                <a:t>回收</a:t>
              </a:r>
              <a:r>
                <a:rPr lang="zh-TW" altLang="en-US" dirty="0">
                  <a:solidFill>
                    <a:prstClr val="black"/>
                  </a:solidFill>
                  <a:latin typeface="Times New Roman" panose="02020603050405020304" pitchFamily="18" charset="0"/>
                  <a:ea typeface="微软雅黑"/>
                  <a:cs typeface="Times New Roman" panose="02020603050405020304" pitchFamily="18" charset="0"/>
                </a:rPr>
                <a:t>。</a:t>
              </a:r>
              <a:endParaRPr lang="zh-TW" altLang="en-US" sz="1700" dirty="0">
                <a:solidFill>
                  <a:prstClr val="black"/>
                </a:solidFill>
                <a:latin typeface="Times New Roman" panose="02020603050405020304" pitchFamily="18" charset="0"/>
                <a:ea typeface="Adobe 繁黑體 Std B" panose="020B0700000000000000" pitchFamily="34" charset="-120"/>
                <a:cs typeface="Times New Roman" panose="02020603050405020304" pitchFamily="18" charset="0"/>
              </a:endParaRPr>
            </a:p>
          </p:txBody>
        </p:sp>
        <p:sp>
          <p:nvSpPr>
            <p:cNvPr id="21" name="矩形 20">
              <a:extLst>
                <a:ext uri="{FF2B5EF4-FFF2-40B4-BE49-F238E27FC236}">
                  <a16:creationId xmlns:a16="http://schemas.microsoft.com/office/drawing/2014/main" id="{7EEE46FA-9068-8E98-A388-F9629D9068F8}"/>
                </a:ext>
              </a:extLst>
            </p:cNvPr>
            <p:cNvSpPr/>
            <p:nvPr/>
          </p:nvSpPr>
          <p:spPr>
            <a:xfrm>
              <a:off x="3369823" y="4680068"/>
              <a:ext cx="5803360" cy="646331"/>
            </a:xfrm>
            <a:prstGeom prst="rect">
              <a:avLst/>
            </a:prstGeom>
          </p:spPr>
          <p:txBody>
            <a:bodyPr wrap="square">
              <a:spAutoFit/>
            </a:bodyPr>
            <a:lstStyle/>
            <a:p>
              <a:r>
                <a:rPr lang="zh-TW" altLang="en-US" dirty="0">
                  <a:solidFill>
                    <a:prstClr val="black"/>
                  </a:solidFill>
                  <a:latin typeface="Times New Roman" panose="02020603050405020304" pitchFamily="18" charset="0"/>
                  <a:ea typeface="微软雅黑"/>
                  <a:cs typeface="Times New Roman" panose="02020603050405020304" pitchFamily="18" charset="0"/>
                </a:rPr>
                <a:t>薄膜脫氣塔</a:t>
              </a:r>
              <a:r>
                <a:rPr lang="en-US" altLang="zh-TW" dirty="0">
                  <a:solidFill>
                    <a:prstClr val="black"/>
                  </a:solidFill>
                  <a:latin typeface="Times New Roman" panose="02020603050405020304" pitchFamily="18" charset="0"/>
                  <a:ea typeface="微软雅黑"/>
                  <a:cs typeface="Times New Roman" panose="02020603050405020304" pitchFamily="18" charset="0"/>
                </a:rPr>
                <a:t>(MGD)</a:t>
              </a:r>
              <a:r>
                <a:rPr lang="zh-TW" altLang="en-US" dirty="0">
                  <a:solidFill>
                    <a:prstClr val="black"/>
                  </a:solidFill>
                  <a:latin typeface="Times New Roman" panose="02020603050405020304" pitchFamily="18" charset="0"/>
                  <a:ea typeface="微软雅黑"/>
                  <a:cs typeface="Times New Roman" panose="02020603050405020304" pitchFamily="18" charset="0"/>
                </a:rPr>
                <a:t>、</a:t>
              </a:r>
              <a:r>
                <a:rPr lang="zh-TW" altLang="en-US" dirty="0">
                  <a:solidFill>
                    <a:prstClr val="black"/>
                  </a:solidFill>
                  <a:latin typeface="DFMingStd-W5"/>
                  <a:ea typeface="微软雅黑"/>
                </a:rPr>
                <a:t>真空脫氣塔</a:t>
              </a:r>
              <a:r>
                <a:rPr lang="en-US" altLang="zh-TW" dirty="0">
                  <a:solidFill>
                    <a:prstClr val="black"/>
                  </a:solidFill>
                  <a:latin typeface="Times New Roman" panose="02020603050405020304" pitchFamily="18" charset="0"/>
                  <a:ea typeface="微软雅黑"/>
                  <a:cs typeface="Times New Roman" panose="02020603050405020304" pitchFamily="18" charset="0"/>
                </a:rPr>
                <a:t>(VGD)</a:t>
              </a:r>
              <a:r>
                <a:rPr lang="zh-TW" altLang="en-US" dirty="0">
                  <a:solidFill>
                    <a:prstClr val="black"/>
                  </a:solidFill>
                  <a:latin typeface="Times New Roman" panose="02020603050405020304" pitchFamily="18" charset="0"/>
                  <a:ea typeface="微软雅黑"/>
                  <a:cs typeface="Times New Roman" panose="02020603050405020304" pitchFamily="18" charset="0"/>
                </a:rPr>
                <a:t>之</a:t>
              </a:r>
              <a:r>
                <a:rPr lang="zh-TW" altLang="en-US" dirty="0">
                  <a:solidFill>
                    <a:srgbClr val="0070C0"/>
                  </a:solidFill>
                  <a:latin typeface="Times New Roman" panose="02020603050405020304" pitchFamily="18" charset="0"/>
                  <a:ea typeface="微软雅黑"/>
                  <a:cs typeface="Times New Roman" panose="02020603050405020304" pitchFamily="18" charset="0"/>
                </a:rPr>
                <a:t>真空泵浦軸封冷卻排水回收</a:t>
              </a:r>
              <a:r>
                <a:rPr lang="zh-TW" altLang="en-US" dirty="0">
                  <a:solidFill>
                    <a:prstClr val="black"/>
                  </a:solidFill>
                  <a:latin typeface="Times New Roman" panose="02020603050405020304" pitchFamily="18" charset="0"/>
                  <a:ea typeface="微软雅黑"/>
                  <a:cs typeface="Times New Roman" panose="02020603050405020304" pitchFamily="18" charset="0"/>
                </a:rPr>
                <a:t>。</a:t>
              </a:r>
              <a:endParaRPr lang="zh-TW" altLang="en-US" sz="1700" dirty="0">
                <a:solidFill>
                  <a:prstClr val="black"/>
                </a:solidFill>
                <a:latin typeface="Times New Roman" panose="02020603050405020304" pitchFamily="18" charset="0"/>
                <a:ea typeface="Adobe 繁黑體 Std B" panose="020B0700000000000000" pitchFamily="34" charset="-120"/>
                <a:cs typeface="Times New Roman" panose="02020603050405020304" pitchFamily="18" charset="0"/>
              </a:endParaRPr>
            </a:p>
          </p:txBody>
        </p:sp>
        <p:sp>
          <p:nvSpPr>
            <p:cNvPr id="22" name="矩形 21">
              <a:extLst>
                <a:ext uri="{FF2B5EF4-FFF2-40B4-BE49-F238E27FC236}">
                  <a16:creationId xmlns:a16="http://schemas.microsoft.com/office/drawing/2014/main" id="{E6F99A62-8C23-FDD1-1BA7-64970521515A}"/>
                </a:ext>
              </a:extLst>
            </p:cNvPr>
            <p:cNvSpPr/>
            <p:nvPr/>
          </p:nvSpPr>
          <p:spPr>
            <a:xfrm>
              <a:off x="3369823" y="5623285"/>
              <a:ext cx="5803360" cy="646331"/>
            </a:xfrm>
            <a:prstGeom prst="rect">
              <a:avLst/>
            </a:prstGeom>
          </p:spPr>
          <p:txBody>
            <a:bodyPr wrap="square">
              <a:spAutoFit/>
            </a:bodyPr>
            <a:lstStyle/>
            <a:p>
              <a:r>
                <a:rPr lang="zh-TW" altLang="en-US" dirty="0">
                  <a:solidFill>
                    <a:prstClr val="black"/>
                  </a:solidFill>
                  <a:latin typeface="Times New Roman" panose="02020603050405020304" pitchFamily="18" charset="0"/>
                  <a:ea typeface="微软雅黑"/>
                  <a:cs typeface="Times New Roman" panose="02020603050405020304" pitchFamily="18" charset="0"/>
                </a:rPr>
                <a:t>以導電度及產水水質精準</a:t>
              </a:r>
              <a:r>
                <a:rPr lang="zh-TW" altLang="en-US" dirty="0">
                  <a:solidFill>
                    <a:srgbClr val="0070C0"/>
                  </a:solidFill>
                  <a:latin typeface="Times New Roman" panose="02020603050405020304" pitchFamily="18" charset="0"/>
                  <a:ea typeface="微软雅黑"/>
                  <a:cs typeface="Times New Roman" panose="02020603050405020304" pitchFamily="18" charset="0"/>
                </a:rPr>
                <a:t>控制</a:t>
              </a:r>
              <a:r>
                <a:rPr lang="en-US" altLang="zh-TW" dirty="0">
                  <a:solidFill>
                    <a:prstClr val="black"/>
                  </a:solidFill>
                  <a:latin typeface="Times New Roman" panose="02020603050405020304" pitchFamily="18" charset="0"/>
                  <a:ea typeface="微软雅黑"/>
                  <a:cs typeface="Times New Roman" panose="02020603050405020304" pitchFamily="18" charset="0"/>
                </a:rPr>
                <a:t>MMF</a:t>
              </a:r>
              <a:r>
                <a:rPr lang="zh-TW" altLang="en-US" dirty="0">
                  <a:solidFill>
                    <a:prstClr val="black"/>
                  </a:solidFill>
                  <a:latin typeface="Times New Roman" panose="02020603050405020304" pitchFamily="18" charset="0"/>
                  <a:ea typeface="微软雅黑"/>
                  <a:cs typeface="Times New Roman" panose="02020603050405020304" pitchFamily="18" charset="0"/>
                </a:rPr>
                <a:t>、</a:t>
              </a:r>
              <a:r>
                <a:rPr lang="en-US" altLang="zh-TW" dirty="0">
                  <a:solidFill>
                    <a:prstClr val="black"/>
                  </a:solidFill>
                  <a:latin typeface="Times New Roman" panose="02020603050405020304" pitchFamily="18" charset="0"/>
                  <a:ea typeface="微软雅黑"/>
                  <a:cs typeface="Times New Roman" panose="02020603050405020304" pitchFamily="18" charset="0"/>
                </a:rPr>
                <a:t>ACF</a:t>
              </a:r>
              <a:r>
                <a:rPr lang="zh-TW" altLang="en-US" dirty="0">
                  <a:solidFill>
                    <a:prstClr val="black"/>
                  </a:solidFill>
                  <a:latin typeface="Times New Roman" panose="02020603050405020304" pitchFamily="18" charset="0"/>
                  <a:ea typeface="微软雅黑"/>
                  <a:cs typeface="Times New Roman" panose="02020603050405020304" pitchFamily="18" charset="0"/>
                </a:rPr>
                <a:t>、離子交換樹脂之正</a:t>
              </a:r>
              <a:r>
                <a:rPr lang="zh-TW" altLang="sv-SE" dirty="0">
                  <a:solidFill>
                    <a:prstClr val="black"/>
                  </a:solidFill>
                  <a:latin typeface="Times New Roman" panose="02020603050405020304" pitchFamily="18" charset="0"/>
                  <a:ea typeface="微软雅黑"/>
                  <a:cs typeface="Times New Roman" panose="02020603050405020304" pitchFamily="18" charset="0"/>
                </a:rPr>
                <a:t>洗、逆洗、</a:t>
              </a:r>
              <a:r>
                <a:rPr lang="sv-SE" altLang="zh-TW" dirty="0">
                  <a:solidFill>
                    <a:prstClr val="black"/>
                  </a:solidFill>
                  <a:latin typeface="Times New Roman" panose="02020603050405020304" pitchFamily="18" charset="0"/>
                  <a:ea typeface="微软雅黑"/>
                  <a:cs typeface="Times New Roman" panose="02020603050405020304" pitchFamily="18" charset="0"/>
                </a:rPr>
                <a:t>Regeneration</a:t>
              </a:r>
              <a:r>
                <a:rPr lang="zh-TW" altLang="sv-SE" dirty="0">
                  <a:solidFill>
                    <a:prstClr val="black"/>
                  </a:solidFill>
                  <a:latin typeface="Times New Roman" panose="02020603050405020304" pitchFamily="18" charset="0"/>
                  <a:ea typeface="微软雅黑"/>
                  <a:cs typeface="Times New Roman" panose="02020603050405020304" pitchFamily="18" charset="0"/>
                </a:rPr>
                <a:t>、</a:t>
              </a:r>
              <a:r>
                <a:rPr lang="sv-SE" altLang="zh-TW" dirty="0">
                  <a:solidFill>
                    <a:prstClr val="black"/>
                  </a:solidFill>
                  <a:latin typeface="Times New Roman" panose="02020603050405020304" pitchFamily="18" charset="0"/>
                  <a:ea typeface="微软雅黑"/>
                  <a:cs typeface="Times New Roman" panose="02020603050405020304" pitchFamily="18" charset="0"/>
                </a:rPr>
                <a:t>Rinsing</a:t>
              </a:r>
              <a:r>
                <a:rPr lang="zh-TW" altLang="en-US" dirty="0">
                  <a:solidFill>
                    <a:srgbClr val="0070C0"/>
                  </a:solidFill>
                  <a:latin typeface="Times New Roman" panose="02020603050405020304" pitchFamily="18" charset="0"/>
                  <a:ea typeface="微软雅黑"/>
                  <a:cs typeface="Times New Roman" panose="02020603050405020304" pitchFamily="18" charset="0"/>
                </a:rPr>
                <a:t>週期及時間</a:t>
              </a:r>
              <a:r>
                <a:rPr lang="zh-TW" altLang="en-US" dirty="0">
                  <a:solidFill>
                    <a:prstClr val="black"/>
                  </a:solidFill>
                  <a:latin typeface="Times New Roman" panose="02020603050405020304" pitchFamily="18" charset="0"/>
                  <a:ea typeface="微软雅黑"/>
                  <a:cs typeface="Times New Roman" panose="02020603050405020304" pitchFamily="18" charset="0"/>
                </a:rPr>
                <a:t>。</a:t>
              </a:r>
            </a:p>
          </p:txBody>
        </p:sp>
      </p:grpSp>
      <p:pic>
        <p:nvPicPr>
          <p:cNvPr id="23" name="Picture 2" descr="多層式過濾系統| 連華工程企業有限公司-LIENTECH">
            <a:extLst>
              <a:ext uri="{FF2B5EF4-FFF2-40B4-BE49-F238E27FC236}">
                <a16:creationId xmlns:a16="http://schemas.microsoft.com/office/drawing/2014/main" id="{7FA4A579-0AC1-3FC2-5DBE-0383341A40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74808" y="1249193"/>
            <a:ext cx="2143125" cy="21431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文字方塊 23">
            <a:extLst>
              <a:ext uri="{FF2B5EF4-FFF2-40B4-BE49-F238E27FC236}">
                <a16:creationId xmlns:a16="http://schemas.microsoft.com/office/drawing/2014/main" id="{1EA18134-1FFE-EB95-92CC-E5E098BF7EEC}"/>
              </a:ext>
            </a:extLst>
          </p:cNvPr>
          <p:cNvSpPr txBox="1"/>
          <p:nvPr/>
        </p:nvSpPr>
        <p:spPr>
          <a:xfrm>
            <a:off x="8865897" y="3350166"/>
            <a:ext cx="2220686" cy="369332"/>
          </a:xfrm>
          <a:prstGeom prst="rect">
            <a:avLst/>
          </a:prstGeom>
          <a:noFill/>
        </p:spPr>
        <p:txBody>
          <a:bodyPr wrap="square">
            <a:spAutoFit/>
          </a:bodyPr>
          <a:lstStyle/>
          <a:p>
            <a:pPr algn="ctr"/>
            <a:r>
              <a:rPr lang="en-US" altLang="zh-TW" dirty="0">
                <a:solidFill>
                  <a:prstClr val="black"/>
                </a:solidFill>
                <a:latin typeface="Times New Roman" panose="02020603050405020304" pitchFamily="18" charset="0"/>
                <a:ea typeface="微软雅黑"/>
                <a:cs typeface="Times New Roman" panose="02020603050405020304" pitchFamily="18" charset="0"/>
              </a:rPr>
              <a:t>MMF</a:t>
            </a:r>
            <a:r>
              <a:rPr lang="zh-TW" altLang="en-US" dirty="0">
                <a:solidFill>
                  <a:prstClr val="black"/>
                </a:solidFill>
                <a:latin typeface="Times New Roman" panose="02020603050405020304" pitchFamily="18" charset="0"/>
                <a:ea typeface="微软雅黑"/>
                <a:cs typeface="Times New Roman" panose="02020603050405020304" pitchFamily="18" charset="0"/>
              </a:rPr>
              <a:t>設備</a:t>
            </a:r>
            <a:endParaRPr lang="zh-TW" altLang="en-US" dirty="0">
              <a:solidFill>
                <a:prstClr val="black"/>
              </a:solidFill>
              <a:latin typeface="Arial"/>
              <a:ea typeface="微软雅黑"/>
            </a:endParaRPr>
          </a:p>
        </p:txBody>
      </p:sp>
      <p:sp>
        <p:nvSpPr>
          <p:cNvPr id="25" name="文字方塊 24">
            <a:extLst>
              <a:ext uri="{FF2B5EF4-FFF2-40B4-BE49-F238E27FC236}">
                <a16:creationId xmlns:a16="http://schemas.microsoft.com/office/drawing/2014/main" id="{CE146164-6013-325F-99CB-2C35BC36D7CB}"/>
              </a:ext>
            </a:extLst>
          </p:cNvPr>
          <p:cNvSpPr txBox="1"/>
          <p:nvPr/>
        </p:nvSpPr>
        <p:spPr>
          <a:xfrm>
            <a:off x="9357378" y="6158103"/>
            <a:ext cx="1408247" cy="369332"/>
          </a:xfrm>
          <a:prstGeom prst="rect">
            <a:avLst/>
          </a:prstGeom>
          <a:noFill/>
        </p:spPr>
        <p:txBody>
          <a:bodyPr wrap="square">
            <a:spAutoFit/>
          </a:bodyPr>
          <a:lstStyle/>
          <a:p>
            <a:pPr algn="ctr"/>
            <a:r>
              <a:rPr lang="en-US" altLang="zh-TW" dirty="0">
                <a:solidFill>
                  <a:prstClr val="black"/>
                </a:solidFill>
                <a:latin typeface="Times New Roman" panose="02020603050405020304" pitchFamily="18" charset="0"/>
                <a:ea typeface="微软雅黑"/>
                <a:cs typeface="Times New Roman" panose="02020603050405020304" pitchFamily="18" charset="0"/>
              </a:rPr>
              <a:t>UF</a:t>
            </a:r>
            <a:r>
              <a:rPr lang="zh-TW" altLang="en-US" dirty="0">
                <a:solidFill>
                  <a:prstClr val="black"/>
                </a:solidFill>
                <a:latin typeface="Times New Roman" panose="02020603050405020304" pitchFamily="18" charset="0"/>
                <a:ea typeface="微软雅黑"/>
                <a:cs typeface="Times New Roman" panose="02020603050405020304" pitchFamily="18" charset="0"/>
              </a:rPr>
              <a:t>系統</a:t>
            </a:r>
            <a:endParaRPr lang="zh-TW" altLang="en-US" dirty="0">
              <a:solidFill>
                <a:prstClr val="black"/>
              </a:solidFill>
              <a:latin typeface="Arial"/>
              <a:ea typeface="微软雅黑"/>
            </a:endParaRPr>
          </a:p>
        </p:txBody>
      </p:sp>
      <p:pic>
        <p:nvPicPr>
          <p:cNvPr id="26" name="圖片 25">
            <a:extLst>
              <a:ext uri="{FF2B5EF4-FFF2-40B4-BE49-F238E27FC236}">
                <a16:creationId xmlns:a16="http://schemas.microsoft.com/office/drawing/2014/main" id="{0520885F-3702-A966-03E5-3D837B2F8CB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44524" y="3779318"/>
            <a:ext cx="2958190" cy="2372860"/>
          </a:xfrm>
          <a:prstGeom prst="rect">
            <a:avLst/>
          </a:prstGeom>
          <a:ln>
            <a:noFill/>
          </a:ln>
          <a:effectLst>
            <a:softEdge rad="112500"/>
          </a:effectLst>
        </p:spPr>
      </p:pic>
    </p:spTree>
    <p:extLst>
      <p:ext uri="{BB962C8B-B14F-4D97-AF65-F5344CB8AC3E}">
        <p14:creationId xmlns:p14="http://schemas.microsoft.com/office/powerpoint/2010/main" val="313159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34</a:t>
            </a:fld>
            <a:endParaRPr lang="en-US" dirty="0"/>
          </a:p>
        </p:txBody>
      </p:sp>
      <p:pic>
        <p:nvPicPr>
          <p:cNvPr id="2" name="圖片 1">
            <a:extLst>
              <a:ext uri="{FF2B5EF4-FFF2-40B4-BE49-F238E27FC236}">
                <a16:creationId xmlns:a16="http://schemas.microsoft.com/office/drawing/2014/main" id="{FB43B572-CCF9-B1E3-3CCF-9C88204AD45A}"/>
              </a:ext>
            </a:extLst>
          </p:cNvPr>
          <p:cNvPicPr>
            <a:picLocks noChangeAspect="1"/>
          </p:cNvPicPr>
          <p:nvPr/>
        </p:nvPicPr>
        <p:blipFill>
          <a:blip r:embed="rId2"/>
          <a:stretch>
            <a:fillRect/>
          </a:stretch>
        </p:blipFill>
        <p:spPr>
          <a:xfrm>
            <a:off x="785800" y="1556656"/>
            <a:ext cx="10949000" cy="5301343"/>
          </a:xfrm>
          <a:prstGeom prst="rect">
            <a:avLst/>
          </a:prstGeom>
        </p:spPr>
      </p:pic>
      <p:sp>
        <p:nvSpPr>
          <p:cNvPr id="3" name="TextBox 11">
            <a:extLst>
              <a:ext uri="{FF2B5EF4-FFF2-40B4-BE49-F238E27FC236}">
                <a16:creationId xmlns:a16="http://schemas.microsoft.com/office/drawing/2014/main" id="{578E33E8-5245-0200-A3EC-12DA5504D0B9}"/>
              </a:ext>
            </a:extLst>
          </p:cNvPr>
          <p:cNvSpPr txBox="1"/>
          <p:nvPr/>
        </p:nvSpPr>
        <p:spPr>
          <a:xfrm>
            <a:off x="959668" y="397185"/>
            <a:ext cx="8667503" cy="492443"/>
          </a:xfrm>
          <a:prstGeom prst="rect">
            <a:avLst/>
          </a:prstGeom>
          <a:noFill/>
        </p:spPr>
        <p:txBody>
          <a:bodyPr wrap="square" lIns="0" tIns="0" rIns="0" bIns="0" rtlCol="0">
            <a:spAutoFit/>
            <a:scene3d>
              <a:camera prst="orthographicFront"/>
              <a:lightRig rig="threePt" dir="t"/>
            </a:scene3d>
            <a:sp3d contourW="12700"/>
          </a:bodyPr>
          <a:lstStyle/>
          <a:p>
            <a:r>
              <a:rPr lang="zh-TW" altLang="en-US" sz="3200" b="1" dirty="0">
                <a:solidFill>
                  <a:prstClr val="black">
                    <a:lumMod val="75000"/>
                    <a:lumOff val="25000"/>
                  </a:prstClr>
                </a:solidFill>
                <a:latin typeface="Arial"/>
                <a:ea typeface="微软雅黑"/>
              </a:rPr>
              <a:t>節水潛力評估步驟</a:t>
            </a:r>
            <a:r>
              <a:rPr lang="en-US" altLang="zh-TW" sz="2400" b="1" dirty="0">
                <a:solidFill>
                  <a:prstClr val="black">
                    <a:lumMod val="75000"/>
                    <a:lumOff val="25000"/>
                  </a:prstClr>
                </a:solidFill>
                <a:latin typeface="Arial"/>
                <a:ea typeface="微软雅黑"/>
              </a:rPr>
              <a:t>(11/20)</a:t>
            </a:r>
            <a:endParaRPr lang="en-US" altLang="zh-TW" sz="2400" b="1" dirty="0">
              <a:solidFill>
                <a:srgbClr val="0070C0"/>
              </a:solidFill>
              <a:latin typeface="Arial"/>
              <a:ea typeface="微软雅黑"/>
            </a:endParaRPr>
          </a:p>
        </p:txBody>
      </p:sp>
      <p:sp>
        <p:nvSpPr>
          <p:cNvPr id="4" name="AutoShape 5">
            <a:extLst>
              <a:ext uri="{FF2B5EF4-FFF2-40B4-BE49-F238E27FC236}">
                <a16:creationId xmlns:a16="http://schemas.microsoft.com/office/drawing/2014/main" id="{B4634F82-D7BE-315F-88E8-EE703ECBC24A}"/>
              </a:ext>
            </a:extLst>
          </p:cNvPr>
          <p:cNvSpPr>
            <a:spLocks noChangeArrowheads="1"/>
          </p:cNvSpPr>
          <p:nvPr/>
        </p:nvSpPr>
        <p:spPr bwMode="gray">
          <a:xfrm>
            <a:off x="6922226" y="241993"/>
            <a:ext cx="3887342" cy="735747"/>
          </a:xfrm>
          <a:prstGeom prst="roundRect">
            <a:avLst>
              <a:gd name="adj" fmla="val 50000"/>
            </a:avLst>
          </a:prstGeom>
          <a:solidFill>
            <a:srgbClr val="FFC000">
              <a:lumMod val="40000"/>
              <a:lumOff val="60000"/>
            </a:srgbClr>
          </a:solidFill>
        </p:spPr>
        <p:txBody>
          <a:bodyPr wrap="square" rtlCol="0">
            <a:spAutoFit/>
          </a:bodyPr>
          <a:lstStyle/>
          <a:p>
            <a:pPr algn="ctr">
              <a:spcBef>
                <a:spcPts val="600"/>
              </a:spcBef>
              <a:spcAft>
                <a:spcPts val="600"/>
              </a:spcAft>
            </a:pP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4</a:t>
            </a:r>
            <a:r>
              <a:rPr kumimoji="1" lang="en-US" altLang="zh-TW" sz="2800" b="1" baseline="30000"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th</a:t>
            </a: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 </a:t>
            </a:r>
            <a:r>
              <a:rPr kumimoji="1" lang="zh-TW" altLang="en-US"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評估節水潛力</a:t>
            </a:r>
            <a:endPar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endParaRPr>
          </a:p>
        </p:txBody>
      </p:sp>
      <p:sp>
        <p:nvSpPr>
          <p:cNvPr id="6" name="＞形箭號 11">
            <a:extLst>
              <a:ext uri="{FF2B5EF4-FFF2-40B4-BE49-F238E27FC236}">
                <a16:creationId xmlns:a16="http://schemas.microsoft.com/office/drawing/2014/main" id="{FBB42C7E-B3DB-90FA-2AA0-B9F02A15BAEB}"/>
              </a:ext>
            </a:extLst>
          </p:cNvPr>
          <p:cNvSpPr/>
          <p:nvPr/>
        </p:nvSpPr>
        <p:spPr>
          <a:xfrm>
            <a:off x="959668" y="1195913"/>
            <a:ext cx="3742657" cy="551968"/>
          </a:xfrm>
          <a:prstGeom prst="chevron">
            <a:avLst>
              <a:gd name="adj" fmla="val 51820"/>
            </a:avLst>
          </a:prstGeom>
          <a:solidFill>
            <a:srgbClr val="F2A34C"/>
          </a:solidFill>
          <a:ln w="25400" cap="flat" cmpd="sng" algn="ctr">
            <a:noFill/>
            <a:prstDash val="solid"/>
          </a:ln>
          <a:effectLst>
            <a:outerShdw blurRad="254000" dist="76200" algn="l" rotWithShape="0">
              <a:prstClr val="black">
                <a:alpha val="15000"/>
              </a:prstClr>
            </a:outerShdw>
          </a:effectLst>
        </p:spPr>
        <p:txBody>
          <a:bodyPr rtlCol="0" anchor="ctr"/>
          <a:lstStyle/>
          <a:p>
            <a:pPr algn="just">
              <a:defRPr/>
            </a:pPr>
            <a:r>
              <a:rPr lang="zh-TW" altLang="en-US" sz="2800" b="1" kern="0" dirty="0">
                <a:solidFill>
                  <a:prstClr val="white"/>
                </a:solidFill>
                <a:latin typeface="Microsoft YaHei UI" panose="020B0503020204020204" pitchFamily="34" charset="-122"/>
                <a:ea typeface="Microsoft YaHei UI" panose="020B0503020204020204" pitchFamily="34" charset="-122"/>
              </a:rPr>
              <a:t>純水系統回收案例</a:t>
            </a:r>
            <a:endParaRPr lang="en-US" altLang="zh-TW" sz="2800" b="1" kern="0" dirty="0">
              <a:solidFill>
                <a:prstClr val="white"/>
              </a:solidFill>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424209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35</a:t>
            </a:fld>
            <a:endParaRPr lang="en-US" dirty="0"/>
          </a:p>
        </p:txBody>
      </p:sp>
      <p:sp>
        <p:nvSpPr>
          <p:cNvPr id="2" name="TextBox 11">
            <a:extLst>
              <a:ext uri="{FF2B5EF4-FFF2-40B4-BE49-F238E27FC236}">
                <a16:creationId xmlns:a16="http://schemas.microsoft.com/office/drawing/2014/main" id="{84FDF07C-46FB-C79E-A68D-0FE55A33708E}"/>
              </a:ext>
            </a:extLst>
          </p:cNvPr>
          <p:cNvSpPr txBox="1"/>
          <p:nvPr/>
        </p:nvSpPr>
        <p:spPr>
          <a:xfrm>
            <a:off x="959668" y="389364"/>
            <a:ext cx="8667503" cy="492443"/>
          </a:xfrm>
          <a:prstGeom prst="rect">
            <a:avLst/>
          </a:prstGeom>
          <a:noFill/>
        </p:spPr>
        <p:txBody>
          <a:bodyPr wrap="square" lIns="0" tIns="0" rIns="0" bIns="0" rtlCol="0">
            <a:spAutoFit/>
            <a:scene3d>
              <a:camera prst="orthographicFront"/>
              <a:lightRig rig="threePt" dir="t"/>
            </a:scene3d>
            <a:sp3d contourW="12700"/>
          </a:bodyPr>
          <a:lstStyle/>
          <a:p>
            <a:r>
              <a:rPr lang="zh-TW" altLang="en-US" sz="3200" b="1" dirty="0">
                <a:solidFill>
                  <a:prstClr val="black">
                    <a:lumMod val="75000"/>
                    <a:lumOff val="25000"/>
                  </a:prstClr>
                </a:solidFill>
                <a:latin typeface="Arial"/>
                <a:ea typeface="微软雅黑"/>
              </a:rPr>
              <a:t>節水潛力評估步驟</a:t>
            </a:r>
            <a:r>
              <a:rPr lang="en-US" altLang="zh-TW" sz="2400" b="1" dirty="0">
                <a:solidFill>
                  <a:prstClr val="black">
                    <a:lumMod val="75000"/>
                    <a:lumOff val="25000"/>
                  </a:prstClr>
                </a:solidFill>
                <a:latin typeface="Arial"/>
                <a:ea typeface="微软雅黑"/>
              </a:rPr>
              <a:t>(12/20)</a:t>
            </a:r>
            <a:endParaRPr lang="en-US" altLang="zh-TW" sz="2400" b="1" dirty="0">
              <a:solidFill>
                <a:srgbClr val="0070C0"/>
              </a:solidFill>
              <a:latin typeface="Arial"/>
              <a:ea typeface="微软雅黑"/>
            </a:endParaRPr>
          </a:p>
        </p:txBody>
      </p:sp>
      <p:sp>
        <p:nvSpPr>
          <p:cNvPr id="3" name="AutoShape 5">
            <a:extLst>
              <a:ext uri="{FF2B5EF4-FFF2-40B4-BE49-F238E27FC236}">
                <a16:creationId xmlns:a16="http://schemas.microsoft.com/office/drawing/2014/main" id="{6964784B-54DA-BBF4-1FAB-3C96DC634C1C}"/>
              </a:ext>
            </a:extLst>
          </p:cNvPr>
          <p:cNvSpPr>
            <a:spLocks noChangeArrowheads="1"/>
          </p:cNvSpPr>
          <p:nvPr/>
        </p:nvSpPr>
        <p:spPr bwMode="gray">
          <a:xfrm>
            <a:off x="6922226" y="241993"/>
            <a:ext cx="3887342" cy="735747"/>
          </a:xfrm>
          <a:prstGeom prst="roundRect">
            <a:avLst>
              <a:gd name="adj" fmla="val 50000"/>
            </a:avLst>
          </a:prstGeom>
          <a:solidFill>
            <a:srgbClr val="FFC000">
              <a:lumMod val="40000"/>
              <a:lumOff val="60000"/>
            </a:srgbClr>
          </a:solidFill>
        </p:spPr>
        <p:txBody>
          <a:bodyPr wrap="square" rtlCol="0">
            <a:spAutoFit/>
          </a:bodyPr>
          <a:lstStyle/>
          <a:p>
            <a:pPr algn="ctr">
              <a:spcBef>
                <a:spcPts val="600"/>
              </a:spcBef>
              <a:spcAft>
                <a:spcPts val="600"/>
              </a:spcAft>
            </a:pP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4</a:t>
            </a:r>
            <a:r>
              <a:rPr kumimoji="1" lang="en-US" altLang="zh-TW" sz="2800" b="1" baseline="30000"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th</a:t>
            </a: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 </a:t>
            </a:r>
            <a:r>
              <a:rPr kumimoji="1" lang="zh-TW" altLang="en-US"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評估節水潛力</a:t>
            </a:r>
            <a:endPar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801F5C79-8191-E25F-F611-196E0E18DFD6}"/>
              </a:ext>
            </a:extLst>
          </p:cNvPr>
          <p:cNvSpPr txBox="1"/>
          <p:nvPr/>
        </p:nvSpPr>
        <p:spPr>
          <a:xfrm>
            <a:off x="936173" y="1176625"/>
            <a:ext cx="5986053" cy="523220"/>
          </a:xfrm>
          <a:prstGeom prst="rect">
            <a:avLst/>
          </a:prstGeom>
          <a:noFill/>
          <a:effectLst/>
        </p:spPr>
        <p:txBody>
          <a:bodyPr wrap="square" rtlCol="0">
            <a:spAutoFit/>
          </a:bodyPr>
          <a:lstStyle/>
          <a:p>
            <a:pPr marL="571500" indent="-571500">
              <a:buFont typeface="Arial" panose="020B0604020202020204" pitchFamily="34" charset="0"/>
              <a:buChar char="•"/>
            </a:pPr>
            <a:r>
              <a:rPr lang="zh-TW" altLang="en-US" sz="2800" b="1" dirty="0">
                <a:gradFill flip="none" rotWithShape="1">
                  <a:gsLst>
                    <a:gs pos="0">
                      <a:srgbClr val="04B5EC"/>
                    </a:gs>
                    <a:gs pos="100000">
                      <a:srgbClr val="00C88A"/>
                    </a:gs>
                  </a:gsLst>
                  <a:lin ang="0" scaled="1"/>
                  <a:tileRect/>
                </a:gradFill>
                <a:latin typeface="Arial"/>
                <a:ea typeface="微软雅黑" pitchFamily="34" charset="-122"/>
              </a:rPr>
              <a:t>製程節水措施</a:t>
            </a: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a:t>
            </a:r>
            <a:r>
              <a:rPr kumimoji="1" lang="zh-TW" altLang="en-US"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以半導體產業為例</a:t>
            </a:r>
          </a:p>
        </p:txBody>
      </p:sp>
      <p:grpSp>
        <p:nvGrpSpPr>
          <p:cNvPr id="6" name="群組 5">
            <a:extLst>
              <a:ext uri="{FF2B5EF4-FFF2-40B4-BE49-F238E27FC236}">
                <a16:creationId xmlns:a16="http://schemas.microsoft.com/office/drawing/2014/main" id="{B2B4DA43-3232-18E4-CA56-8BB4368877CF}"/>
              </a:ext>
            </a:extLst>
          </p:cNvPr>
          <p:cNvGrpSpPr/>
          <p:nvPr/>
        </p:nvGrpSpPr>
        <p:grpSpPr>
          <a:xfrm>
            <a:off x="1999454" y="1694362"/>
            <a:ext cx="7394512" cy="5156484"/>
            <a:chOff x="2238940" y="1502588"/>
            <a:chExt cx="7394512" cy="5156484"/>
          </a:xfrm>
        </p:grpSpPr>
        <p:pic>
          <p:nvPicPr>
            <p:cNvPr id="7" name="圖片 6">
              <a:extLst>
                <a:ext uri="{FF2B5EF4-FFF2-40B4-BE49-F238E27FC236}">
                  <a16:creationId xmlns:a16="http://schemas.microsoft.com/office/drawing/2014/main" id="{60E63BA2-1F3E-EE63-7A14-15C079DF14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0645" y="1502588"/>
              <a:ext cx="7391812" cy="1407580"/>
            </a:xfrm>
            <a:prstGeom prst="rect">
              <a:avLst/>
            </a:prstGeom>
          </p:spPr>
        </p:pic>
        <p:pic>
          <p:nvPicPr>
            <p:cNvPr id="8" name="圖片 7">
              <a:extLst>
                <a:ext uri="{FF2B5EF4-FFF2-40B4-BE49-F238E27FC236}">
                  <a16:creationId xmlns:a16="http://schemas.microsoft.com/office/drawing/2014/main" id="{37D245CE-222A-C5F3-CFB6-4AAE1F85C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0645" y="2421841"/>
              <a:ext cx="7391812" cy="1407580"/>
            </a:xfrm>
            <a:prstGeom prst="rect">
              <a:avLst/>
            </a:prstGeom>
          </p:spPr>
        </p:pic>
        <p:pic>
          <p:nvPicPr>
            <p:cNvPr id="9" name="圖片 8">
              <a:extLst>
                <a:ext uri="{FF2B5EF4-FFF2-40B4-BE49-F238E27FC236}">
                  <a16:creationId xmlns:a16="http://schemas.microsoft.com/office/drawing/2014/main" id="{831D5B55-6435-B4BD-2432-D7D0953537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8940" y="3365058"/>
              <a:ext cx="7394512" cy="1407580"/>
            </a:xfrm>
            <a:prstGeom prst="rect">
              <a:avLst/>
            </a:prstGeom>
          </p:spPr>
        </p:pic>
        <p:pic>
          <p:nvPicPr>
            <p:cNvPr id="10" name="圖片 9">
              <a:extLst>
                <a:ext uri="{FF2B5EF4-FFF2-40B4-BE49-F238E27FC236}">
                  <a16:creationId xmlns:a16="http://schemas.microsoft.com/office/drawing/2014/main" id="{631F7699-B494-4384-C21A-54AFCF5548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0645" y="4308275"/>
              <a:ext cx="7391812" cy="1407580"/>
            </a:xfrm>
            <a:prstGeom prst="rect">
              <a:avLst/>
            </a:prstGeom>
          </p:spPr>
        </p:pic>
        <p:pic>
          <p:nvPicPr>
            <p:cNvPr id="11" name="圖片 10">
              <a:extLst>
                <a:ext uri="{FF2B5EF4-FFF2-40B4-BE49-F238E27FC236}">
                  <a16:creationId xmlns:a16="http://schemas.microsoft.com/office/drawing/2014/main" id="{6B82B4A3-367F-D3BD-E061-7696F8BB4F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40645" y="5251492"/>
              <a:ext cx="7391812" cy="1407580"/>
            </a:xfrm>
            <a:prstGeom prst="rect">
              <a:avLst/>
            </a:prstGeom>
          </p:spPr>
        </p:pic>
        <p:sp>
          <p:nvSpPr>
            <p:cNvPr id="13" name="矩形 12">
              <a:extLst>
                <a:ext uri="{FF2B5EF4-FFF2-40B4-BE49-F238E27FC236}">
                  <a16:creationId xmlns:a16="http://schemas.microsoft.com/office/drawing/2014/main" id="{2D3DC953-B605-6CDE-1719-08F2C418175F}"/>
                </a:ext>
              </a:extLst>
            </p:cNvPr>
            <p:cNvSpPr/>
            <p:nvPr/>
          </p:nvSpPr>
          <p:spPr>
            <a:xfrm>
              <a:off x="2816546" y="1721679"/>
              <a:ext cx="386644" cy="523220"/>
            </a:xfrm>
            <a:prstGeom prst="rect">
              <a:avLst/>
            </a:prstGeom>
          </p:spPr>
          <p:txBody>
            <a:bodyPr wrap="none">
              <a:spAutoFit/>
            </a:bodyPr>
            <a:lstStyle/>
            <a:p>
              <a:r>
                <a:rPr lang="zh-TW" altLang="en-US" sz="2800" dirty="0">
                  <a:solidFill>
                    <a:prstClr val="black"/>
                  </a:solidFill>
                  <a:latin typeface="Adobe 繁黑體 Std B" panose="020B0700000000000000" pitchFamily="34" charset="-120"/>
                  <a:ea typeface="Adobe 繁黑體 Std B" panose="020B0700000000000000" pitchFamily="34" charset="-120"/>
                </a:rPr>
                <a:t>1</a:t>
              </a:r>
            </a:p>
          </p:txBody>
        </p:sp>
        <p:sp>
          <p:nvSpPr>
            <p:cNvPr id="14" name="矩形 13">
              <a:extLst>
                <a:ext uri="{FF2B5EF4-FFF2-40B4-BE49-F238E27FC236}">
                  <a16:creationId xmlns:a16="http://schemas.microsoft.com/office/drawing/2014/main" id="{18155B01-AC35-5A05-1028-5D235990EC7D}"/>
                </a:ext>
              </a:extLst>
            </p:cNvPr>
            <p:cNvSpPr/>
            <p:nvPr/>
          </p:nvSpPr>
          <p:spPr>
            <a:xfrm>
              <a:off x="2816546" y="2645440"/>
              <a:ext cx="386644" cy="523220"/>
            </a:xfrm>
            <a:prstGeom prst="rect">
              <a:avLst/>
            </a:prstGeom>
          </p:spPr>
          <p:txBody>
            <a:bodyPr wrap="none">
              <a:spAutoFit/>
            </a:bodyPr>
            <a:lstStyle/>
            <a:p>
              <a:r>
                <a:rPr lang="en-US" altLang="zh-TW" sz="2800" dirty="0">
                  <a:solidFill>
                    <a:prstClr val="black"/>
                  </a:solidFill>
                  <a:latin typeface="Adobe 繁黑體 Std B" panose="020B0700000000000000" pitchFamily="34" charset="-120"/>
                  <a:ea typeface="Adobe 繁黑體 Std B" panose="020B0700000000000000" pitchFamily="34" charset="-120"/>
                </a:rPr>
                <a:t>2</a:t>
              </a:r>
              <a:endParaRPr lang="zh-TW" altLang="en-US" sz="2800" dirty="0">
                <a:solidFill>
                  <a:prstClr val="black"/>
                </a:solidFill>
                <a:latin typeface="Adobe 繁黑體 Std B" panose="020B0700000000000000" pitchFamily="34" charset="-120"/>
                <a:ea typeface="Adobe 繁黑體 Std B" panose="020B0700000000000000" pitchFamily="34" charset="-120"/>
              </a:endParaRPr>
            </a:p>
          </p:txBody>
        </p:sp>
        <p:sp>
          <p:nvSpPr>
            <p:cNvPr id="15" name="矩形 14">
              <a:extLst>
                <a:ext uri="{FF2B5EF4-FFF2-40B4-BE49-F238E27FC236}">
                  <a16:creationId xmlns:a16="http://schemas.microsoft.com/office/drawing/2014/main" id="{F81AA841-7148-0EAE-DDD5-43F344491B83}"/>
                </a:ext>
              </a:extLst>
            </p:cNvPr>
            <p:cNvSpPr/>
            <p:nvPr/>
          </p:nvSpPr>
          <p:spPr>
            <a:xfrm>
              <a:off x="2816546" y="3591775"/>
              <a:ext cx="386644" cy="523220"/>
            </a:xfrm>
            <a:prstGeom prst="rect">
              <a:avLst/>
            </a:prstGeom>
          </p:spPr>
          <p:txBody>
            <a:bodyPr wrap="none">
              <a:spAutoFit/>
            </a:bodyPr>
            <a:lstStyle/>
            <a:p>
              <a:r>
                <a:rPr lang="en-US" altLang="zh-TW" sz="2800" dirty="0">
                  <a:solidFill>
                    <a:prstClr val="black"/>
                  </a:solidFill>
                  <a:latin typeface="Adobe 繁黑體 Std B" panose="020B0700000000000000" pitchFamily="34" charset="-120"/>
                  <a:ea typeface="Adobe 繁黑體 Std B" panose="020B0700000000000000" pitchFamily="34" charset="-120"/>
                </a:rPr>
                <a:t>3</a:t>
              </a:r>
              <a:endParaRPr lang="zh-TW" altLang="en-US" sz="2800" dirty="0">
                <a:solidFill>
                  <a:prstClr val="black"/>
                </a:solidFill>
                <a:latin typeface="Adobe 繁黑體 Std B" panose="020B0700000000000000" pitchFamily="34" charset="-120"/>
                <a:ea typeface="Adobe 繁黑體 Std B" panose="020B0700000000000000" pitchFamily="34" charset="-120"/>
              </a:endParaRPr>
            </a:p>
          </p:txBody>
        </p:sp>
        <p:sp>
          <p:nvSpPr>
            <p:cNvPr id="16" name="矩形 15">
              <a:extLst>
                <a:ext uri="{FF2B5EF4-FFF2-40B4-BE49-F238E27FC236}">
                  <a16:creationId xmlns:a16="http://schemas.microsoft.com/office/drawing/2014/main" id="{548DC8E3-8BE5-5CF0-EA2D-9DDF73986B41}"/>
                </a:ext>
              </a:extLst>
            </p:cNvPr>
            <p:cNvSpPr/>
            <p:nvPr/>
          </p:nvSpPr>
          <p:spPr>
            <a:xfrm>
              <a:off x="2816778" y="4532588"/>
              <a:ext cx="386644" cy="523220"/>
            </a:xfrm>
            <a:prstGeom prst="rect">
              <a:avLst/>
            </a:prstGeom>
          </p:spPr>
          <p:txBody>
            <a:bodyPr wrap="none">
              <a:spAutoFit/>
            </a:bodyPr>
            <a:lstStyle/>
            <a:p>
              <a:r>
                <a:rPr lang="en-US" altLang="zh-TW" sz="2800" dirty="0">
                  <a:solidFill>
                    <a:prstClr val="black"/>
                  </a:solidFill>
                  <a:latin typeface="Adobe 繁黑體 Std B" panose="020B0700000000000000" pitchFamily="34" charset="-120"/>
                  <a:ea typeface="Adobe 繁黑體 Std B" panose="020B0700000000000000" pitchFamily="34" charset="-120"/>
                </a:rPr>
                <a:t>4</a:t>
              </a:r>
              <a:endParaRPr lang="zh-TW" altLang="en-US" sz="2800" dirty="0">
                <a:solidFill>
                  <a:prstClr val="black"/>
                </a:solidFill>
                <a:latin typeface="Adobe 繁黑體 Std B" panose="020B0700000000000000" pitchFamily="34" charset="-120"/>
                <a:ea typeface="Adobe 繁黑體 Std B" panose="020B0700000000000000" pitchFamily="34" charset="-120"/>
              </a:endParaRPr>
            </a:p>
          </p:txBody>
        </p:sp>
        <p:sp>
          <p:nvSpPr>
            <p:cNvPr id="17" name="矩形 16">
              <a:extLst>
                <a:ext uri="{FF2B5EF4-FFF2-40B4-BE49-F238E27FC236}">
                  <a16:creationId xmlns:a16="http://schemas.microsoft.com/office/drawing/2014/main" id="{93A75077-E76F-16B4-C5B4-07215490586F}"/>
                </a:ext>
              </a:extLst>
            </p:cNvPr>
            <p:cNvSpPr/>
            <p:nvPr/>
          </p:nvSpPr>
          <p:spPr>
            <a:xfrm>
              <a:off x="2826506" y="5483429"/>
              <a:ext cx="386644" cy="523220"/>
            </a:xfrm>
            <a:prstGeom prst="rect">
              <a:avLst/>
            </a:prstGeom>
          </p:spPr>
          <p:txBody>
            <a:bodyPr wrap="none">
              <a:spAutoFit/>
            </a:bodyPr>
            <a:lstStyle/>
            <a:p>
              <a:r>
                <a:rPr lang="en-US" altLang="zh-TW" sz="2800" dirty="0">
                  <a:solidFill>
                    <a:prstClr val="black"/>
                  </a:solidFill>
                  <a:latin typeface="Adobe 繁黑體 Std B" panose="020B0700000000000000" pitchFamily="34" charset="-120"/>
                  <a:ea typeface="Adobe 繁黑體 Std B" panose="020B0700000000000000" pitchFamily="34" charset="-120"/>
                </a:rPr>
                <a:t>5</a:t>
              </a:r>
              <a:endParaRPr lang="zh-TW" altLang="en-US" sz="2800" dirty="0">
                <a:solidFill>
                  <a:prstClr val="black"/>
                </a:solidFill>
                <a:latin typeface="Adobe 繁黑體 Std B" panose="020B0700000000000000" pitchFamily="34" charset="-120"/>
                <a:ea typeface="Adobe 繁黑體 Std B" panose="020B0700000000000000" pitchFamily="34" charset="-120"/>
              </a:endParaRPr>
            </a:p>
          </p:txBody>
        </p:sp>
        <p:sp>
          <p:nvSpPr>
            <p:cNvPr id="18" name="矩形 17">
              <a:extLst>
                <a:ext uri="{FF2B5EF4-FFF2-40B4-BE49-F238E27FC236}">
                  <a16:creationId xmlns:a16="http://schemas.microsoft.com/office/drawing/2014/main" id="{5E544AA9-509A-95EB-B320-D5246D7BCE91}"/>
                </a:ext>
              </a:extLst>
            </p:cNvPr>
            <p:cNvSpPr/>
            <p:nvPr/>
          </p:nvSpPr>
          <p:spPr>
            <a:xfrm>
              <a:off x="3386152" y="1845253"/>
              <a:ext cx="5803360" cy="646331"/>
            </a:xfrm>
            <a:prstGeom prst="rect">
              <a:avLst/>
            </a:prstGeom>
          </p:spPr>
          <p:txBody>
            <a:bodyPr wrap="square">
              <a:spAutoFit/>
            </a:bodyPr>
            <a:lstStyle/>
            <a:p>
              <a:r>
                <a:rPr lang="zh-TW" altLang="en-US" dirty="0">
                  <a:solidFill>
                    <a:srgbClr val="0070C0"/>
                  </a:solidFill>
                  <a:latin typeface="Times New Roman" panose="02020603050405020304" pitchFamily="18" charset="0"/>
                  <a:ea typeface="微软雅黑"/>
                  <a:cs typeface="Times New Roman" panose="02020603050405020304" pitchFamily="18" charset="0"/>
                </a:rPr>
                <a:t>源頭用水減量</a:t>
              </a:r>
              <a:r>
                <a:rPr lang="zh-TW" altLang="en-US"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dirty="0">
                  <a:solidFill>
                    <a:prstClr val="black"/>
                  </a:solidFill>
                  <a:latin typeface="DFMingStd-W5"/>
                  <a:ea typeface="微软雅黑"/>
                </a:rPr>
                <a:t>省水設計機台、</a:t>
              </a:r>
              <a:r>
                <a:rPr lang="zh-TW" altLang="en-US" dirty="0">
                  <a:solidFill>
                    <a:prstClr val="black"/>
                  </a:solidFill>
                  <a:latin typeface="Times New Roman" panose="02020603050405020304" pitchFamily="18" charset="0"/>
                  <a:ea typeface="微软雅黑"/>
                  <a:cs typeface="Times New Roman" panose="02020603050405020304" pitchFamily="18" charset="0"/>
                </a:rPr>
                <a:t>製程清洗水及排水參數最佳化操作設計、製程靜置時</a:t>
              </a:r>
              <a:r>
                <a:rPr lang="en-US" altLang="zh-TW" dirty="0">
                  <a:solidFill>
                    <a:prstClr val="black"/>
                  </a:solidFill>
                  <a:latin typeface="Times New Roman" panose="02020603050405020304" pitchFamily="18" charset="0"/>
                  <a:ea typeface="微软雅黑"/>
                  <a:cs typeface="Times New Roman" panose="02020603050405020304" pitchFamily="18" charset="0"/>
                </a:rPr>
                <a:t>(Idle)</a:t>
              </a:r>
              <a:r>
                <a:rPr lang="zh-TW" altLang="en-US" dirty="0">
                  <a:solidFill>
                    <a:prstClr val="black"/>
                  </a:solidFill>
                  <a:latin typeface="Times New Roman" panose="02020603050405020304" pitchFamily="18" charset="0"/>
                  <a:ea typeface="微软雅黑"/>
                  <a:cs typeface="Times New Roman" panose="02020603050405020304" pitchFamily="18" charset="0"/>
                </a:rPr>
                <a:t>供水減量設計控制。</a:t>
              </a:r>
              <a:endParaRPr lang="zh-TW" altLang="en-US" sz="1700" dirty="0">
                <a:solidFill>
                  <a:prstClr val="black"/>
                </a:solidFill>
                <a:latin typeface="Times New Roman" panose="02020603050405020304" pitchFamily="18" charset="0"/>
                <a:ea typeface="Adobe 繁黑體 Std B" panose="020B0700000000000000" pitchFamily="34" charset="-120"/>
                <a:cs typeface="Times New Roman" panose="02020603050405020304" pitchFamily="18" charset="0"/>
              </a:endParaRPr>
            </a:p>
          </p:txBody>
        </p:sp>
        <p:sp>
          <p:nvSpPr>
            <p:cNvPr id="19" name="矩形 18">
              <a:extLst>
                <a:ext uri="{FF2B5EF4-FFF2-40B4-BE49-F238E27FC236}">
                  <a16:creationId xmlns:a16="http://schemas.microsoft.com/office/drawing/2014/main" id="{F8F63CE8-DC0D-BAEA-3713-A4BFA2BC5E26}"/>
                </a:ext>
              </a:extLst>
            </p:cNvPr>
            <p:cNvSpPr/>
            <p:nvPr/>
          </p:nvSpPr>
          <p:spPr>
            <a:xfrm>
              <a:off x="3369823" y="2863377"/>
              <a:ext cx="5803360" cy="369332"/>
            </a:xfrm>
            <a:prstGeom prst="rect">
              <a:avLst/>
            </a:prstGeom>
          </p:spPr>
          <p:txBody>
            <a:bodyPr wrap="square">
              <a:spAutoFit/>
            </a:bodyPr>
            <a:lstStyle/>
            <a:p>
              <a:r>
                <a:rPr lang="zh-TW" altLang="en-US" dirty="0">
                  <a:solidFill>
                    <a:prstClr val="black"/>
                  </a:solidFill>
                  <a:latin typeface="DFMingStd-W5"/>
                  <a:ea typeface="微软雅黑"/>
                </a:rPr>
                <a:t>中、低濃度之</a:t>
              </a:r>
              <a:r>
                <a:rPr lang="zh-TW" altLang="en-US" dirty="0">
                  <a:solidFill>
                    <a:srgbClr val="0070C0"/>
                  </a:solidFill>
                  <a:latin typeface="DFMingStd-W5"/>
                  <a:ea typeface="微软雅黑"/>
                </a:rPr>
                <a:t>酸、鹼清洗廢水</a:t>
              </a:r>
              <a:r>
                <a:rPr lang="zh-TW" altLang="en-US" dirty="0">
                  <a:solidFill>
                    <a:prstClr val="black"/>
                  </a:solidFill>
                  <a:latin typeface="DFMingStd-W5"/>
                  <a:ea typeface="微软雅黑"/>
                </a:rPr>
                <a:t>及</a:t>
              </a:r>
              <a:r>
                <a:rPr lang="zh-TW" altLang="en-US" dirty="0">
                  <a:solidFill>
                    <a:srgbClr val="0070C0"/>
                  </a:solidFill>
                  <a:latin typeface="DFMingStd-W5"/>
                  <a:ea typeface="微软雅黑"/>
                </a:rPr>
                <a:t>有機廢水</a:t>
              </a:r>
              <a:r>
                <a:rPr lang="zh-TW" altLang="en-US" dirty="0">
                  <a:solidFill>
                    <a:prstClr val="black"/>
                  </a:solidFill>
                  <a:latin typeface="DFMingStd-W5"/>
                  <a:ea typeface="微软雅黑"/>
                </a:rPr>
                <a:t>回收。</a:t>
              </a:r>
              <a:endParaRPr lang="zh-TW" altLang="en-US" sz="1700" dirty="0">
                <a:solidFill>
                  <a:prstClr val="black"/>
                </a:solidFill>
                <a:latin typeface="Times New Roman" panose="02020603050405020304" pitchFamily="18" charset="0"/>
                <a:ea typeface="Adobe 繁黑體 Std B" panose="020B0700000000000000" pitchFamily="34" charset="-120"/>
                <a:cs typeface="Times New Roman" panose="02020603050405020304" pitchFamily="18" charset="0"/>
              </a:endParaRPr>
            </a:p>
          </p:txBody>
        </p:sp>
        <p:sp>
          <p:nvSpPr>
            <p:cNvPr id="20" name="矩形 19">
              <a:extLst>
                <a:ext uri="{FF2B5EF4-FFF2-40B4-BE49-F238E27FC236}">
                  <a16:creationId xmlns:a16="http://schemas.microsoft.com/office/drawing/2014/main" id="{EE473632-78E2-FBE2-104D-98A8A0824046}"/>
                </a:ext>
              </a:extLst>
            </p:cNvPr>
            <p:cNvSpPr/>
            <p:nvPr/>
          </p:nvSpPr>
          <p:spPr>
            <a:xfrm>
              <a:off x="3369823" y="3819173"/>
              <a:ext cx="5803360" cy="369332"/>
            </a:xfrm>
            <a:prstGeom prst="rect">
              <a:avLst/>
            </a:prstGeom>
          </p:spPr>
          <p:txBody>
            <a:bodyPr wrap="square">
              <a:spAutoFit/>
            </a:bodyPr>
            <a:lstStyle/>
            <a:p>
              <a:r>
                <a:rPr lang="zh-TW" altLang="en-US" dirty="0">
                  <a:solidFill>
                    <a:prstClr val="black"/>
                  </a:solidFill>
                  <a:latin typeface="DFMingStd-W5"/>
                  <a:ea typeface="微软雅黑"/>
                </a:rPr>
                <a:t>低濃度</a:t>
              </a:r>
              <a:r>
                <a:rPr lang="zh-TW" altLang="en-US" dirty="0">
                  <a:solidFill>
                    <a:srgbClr val="0070C0"/>
                  </a:solidFill>
                  <a:latin typeface="DFMingStd-W5"/>
                  <a:ea typeface="微软雅黑"/>
                </a:rPr>
                <a:t>氫氟酸廢水</a:t>
              </a:r>
              <a:r>
                <a:rPr lang="zh-TW" altLang="en-US" dirty="0">
                  <a:solidFill>
                    <a:prstClr val="black"/>
                  </a:solidFill>
                  <a:latin typeface="DFMingStd-W5"/>
                  <a:ea typeface="微软雅黑"/>
                </a:rPr>
                <a:t>回收。</a:t>
              </a:r>
              <a:endParaRPr lang="zh-TW" altLang="en-US" sz="1700" dirty="0">
                <a:solidFill>
                  <a:prstClr val="black"/>
                </a:solidFill>
                <a:latin typeface="Times New Roman" panose="02020603050405020304" pitchFamily="18" charset="0"/>
                <a:ea typeface="Adobe 繁黑體 Std B" panose="020B0700000000000000" pitchFamily="34" charset="-120"/>
                <a:cs typeface="Times New Roman" panose="02020603050405020304" pitchFamily="18" charset="0"/>
              </a:endParaRPr>
            </a:p>
          </p:txBody>
        </p:sp>
        <p:sp>
          <p:nvSpPr>
            <p:cNvPr id="21" name="矩形 20">
              <a:extLst>
                <a:ext uri="{FF2B5EF4-FFF2-40B4-BE49-F238E27FC236}">
                  <a16:creationId xmlns:a16="http://schemas.microsoft.com/office/drawing/2014/main" id="{6BECF2B8-AF29-5DEB-3BD6-AE1A3F1783F9}"/>
                </a:ext>
              </a:extLst>
            </p:cNvPr>
            <p:cNvSpPr/>
            <p:nvPr/>
          </p:nvSpPr>
          <p:spPr>
            <a:xfrm>
              <a:off x="3386152" y="4662992"/>
              <a:ext cx="5803360" cy="646331"/>
            </a:xfrm>
            <a:prstGeom prst="rect">
              <a:avLst/>
            </a:prstGeom>
          </p:spPr>
          <p:txBody>
            <a:bodyPr wrap="square">
              <a:spAutoFit/>
            </a:bodyPr>
            <a:lstStyle/>
            <a:p>
              <a:r>
                <a:rPr lang="zh-TW" altLang="en-US" dirty="0">
                  <a:solidFill>
                    <a:prstClr val="black"/>
                  </a:solidFill>
                  <a:latin typeface="DFMingStd-W5"/>
                  <a:ea typeface="微软雅黑"/>
                </a:rPr>
                <a:t>一般化學機械研磨</a:t>
              </a:r>
              <a:r>
                <a:rPr lang="en-US" altLang="zh-TW" dirty="0">
                  <a:solidFill>
                    <a:srgbClr val="0070C0"/>
                  </a:solidFill>
                  <a:latin typeface="TimesNewRomanPSMT"/>
                  <a:ea typeface="微软雅黑"/>
                </a:rPr>
                <a:t>CMP</a:t>
              </a:r>
              <a:r>
                <a:rPr lang="zh-TW" altLang="en-US" dirty="0">
                  <a:solidFill>
                    <a:srgbClr val="0070C0"/>
                  </a:solidFill>
                  <a:latin typeface="DFMingStd-W5"/>
                  <a:ea typeface="微软雅黑"/>
                </a:rPr>
                <a:t>（ 包括氧化性、金屬性及含銅）廢水</a:t>
              </a:r>
              <a:r>
                <a:rPr lang="zh-TW" altLang="en-US" dirty="0">
                  <a:solidFill>
                    <a:prstClr val="black"/>
                  </a:solidFill>
                  <a:latin typeface="DFMingStd-W5"/>
                  <a:ea typeface="微软雅黑"/>
                </a:rPr>
                <a:t>回收。</a:t>
              </a:r>
              <a:endParaRPr lang="zh-TW" altLang="en-US" sz="1700" dirty="0">
                <a:solidFill>
                  <a:prstClr val="black"/>
                </a:solidFill>
                <a:latin typeface="Times New Roman" panose="02020603050405020304" pitchFamily="18" charset="0"/>
                <a:ea typeface="Adobe 繁黑體 Std B" panose="020B0700000000000000" pitchFamily="34" charset="-120"/>
                <a:cs typeface="Times New Roman" panose="02020603050405020304" pitchFamily="18" charset="0"/>
              </a:endParaRPr>
            </a:p>
          </p:txBody>
        </p:sp>
        <p:sp>
          <p:nvSpPr>
            <p:cNvPr id="22" name="矩形 21">
              <a:extLst>
                <a:ext uri="{FF2B5EF4-FFF2-40B4-BE49-F238E27FC236}">
                  <a16:creationId xmlns:a16="http://schemas.microsoft.com/office/drawing/2014/main" id="{2B3B2ACC-131D-7F4C-C080-2A57E3B71D7D}"/>
                </a:ext>
              </a:extLst>
            </p:cNvPr>
            <p:cNvSpPr/>
            <p:nvPr/>
          </p:nvSpPr>
          <p:spPr>
            <a:xfrm>
              <a:off x="3386152" y="5731509"/>
              <a:ext cx="5803360" cy="369332"/>
            </a:xfrm>
            <a:prstGeom prst="rect">
              <a:avLst/>
            </a:prstGeom>
          </p:spPr>
          <p:txBody>
            <a:bodyPr wrap="square">
              <a:spAutoFit/>
            </a:bodyPr>
            <a:lstStyle/>
            <a:p>
              <a:r>
                <a:rPr lang="zh-TW" altLang="en-US" dirty="0">
                  <a:solidFill>
                    <a:prstClr val="black"/>
                  </a:solidFill>
                  <a:latin typeface="DFMingStd-W5"/>
                  <a:ea typeface="微软雅黑"/>
                </a:rPr>
                <a:t>製程排水</a:t>
              </a:r>
              <a:r>
                <a:rPr lang="zh-TW" altLang="en-US" dirty="0">
                  <a:solidFill>
                    <a:srgbClr val="0070C0"/>
                  </a:solidFill>
                  <a:latin typeface="DFMingStd-W5"/>
                  <a:ea typeface="微软雅黑"/>
                </a:rPr>
                <a:t>串級循環利用</a:t>
              </a:r>
              <a:r>
                <a:rPr lang="zh-TW" altLang="en-US" dirty="0">
                  <a:solidFill>
                    <a:prstClr val="black"/>
                  </a:solidFill>
                  <a:latin typeface="DFMingStd-W5"/>
                  <a:ea typeface="微软雅黑"/>
                </a:rPr>
                <a:t>。</a:t>
              </a:r>
              <a:endParaRPr lang="zh-TW" altLang="en-US" dirty="0">
                <a:solidFill>
                  <a:prstClr val="black"/>
                </a:solidFill>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263096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36</a:t>
            </a:fld>
            <a:endParaRPr lang="en-US" dirty="0"/>
          </a:p>
        </p:txBody>
      </p:sp>
      <p:sp>
        <p:nvSpPr>
          <p:cNvPr id="2" name="TextBox 11">
            <a:extLst>
              <a:ext uri="{FF2B5EF4-FFF2-40B4-BE49-F238E27FC236}">
                <a16:creationId xmlns:a16="http://schemas.microsoft.com/office/drawing/2014/main" id="{C71F391E-CB12-A33E-9692-B4F5E9315E23}"/>
              </a:ext>
            </a:extLst>
          </p:cNvPr>
          <p:cNvSpPr txBox="1"/>
          <p:nvPr/>
        </p:nvSpPr>
        <p:spPr>
          <a:xfrm>
            <a:off x="959668" y="387272"/>
            <a:ext cx="8667503" cy="492443"/>
          </a:xfrm>
          <a:prstGeom prst="rect">
            <a:avLst/>
          </a:prstGeom>
          <a:noFill/>
        </p:spPr>
        <p:txBody>
          <a:bodyPr wrap="square" lIns="0" tIns="0" rIns="0" bIns="0" rtlCol="0">
            <a:spAutoFit/>
            <a:scene3d>
              <a:camera prst="orthographicFront"/>
              <a:lightRig rig="threePt" dir="t"/>
            </a:scene3d>
            <a:sp3d contourW="12700"/>
          </a:bodyPr>
          <a:lstStyle/>
          <a:p>
            <a:r>
              <a:rPr lang="zh-TW" altLang="en-US" sz="3200" b="1" dirty="0">
                <a:solidFill>
                  <a:prstClr val="black">
                    <a:lumMod val="75000"/>
                    <a:lumOff val="25000"/>
                  </a:prstClr>
                </a:solidFill>
                <a:latin typeface="Arial"/>
                <a:ea typeface="微软雅黑"/>
              </a:rPr>
              <a:t>節水潛力評估步驟</a:t>
            </a:r>
            <a:r>
              <a:rPr lang="en-US" altLang="zh-TW" sz="2400" b="1" dirty="0">
                <a:solidFill>
                  <a:prstClr val="black">
                    <a:lumMod val="75000"/>
                    <a:lumOff val="25000"/>
                  </a:prstClr>
                </a:solidFill>
                <a:latin typeface="Arial"/>
                <a:ea typeface="微软雅黑"/>
              </a:rPr>
              <a:t>(13/20)</a:t>
            </a:r>
            <a:endParaRPr lang="en-US" altLang="zh-TW" sz="2400" b="1" dirty="0">
              <a:solidFill>
                <a:srgbClr val="0070C0"/>
              </a:solidFill>
              <a:latin typeface="Arial"/>
              <a:ea typeface="微软雅黑"/>
            </a:endParaRPr>
          </a:p>
        </p:txBody>
      </p:sp>
      <p:sp>
        <p:nvSpPr>
          <p:cNvPr id="3" name="AutoShape 5">
            <a:extLst>
              <a:ext uri="{FF2B5EF4-FFF2-40B4-BE49-F238E27FC236}">
                <a16:creationId xmlns:a16="http://schemas.microsoft.com/office/drawing/2014/main" id="{1A38F493-AEC4-CE25-4814-BA98F983FF18}"/>
              </a:ext>
            </a:extLst>
          </p:cNvPr>
          <p:cNvSpPr>
            <a:spLocks noChangeArrowheads="1"/>
          </p:cNvSpPr>
          <p:nvPr/>
        </p:nvSpPr>
        <p:spPr bwMode="gray">
          <a:xfrm>
            <a:off x="6922226" y="241993"/>
            <a:ext cx="3887342" cy="735747"/>
          </a:xfrm>
          <a:prstGeom prst="roundRect">
            <a:avLst>
              <a:gd name="adj" fmla="val 50000"/>
            </a:avLst>
          </a:prstGeom>
          <a:solidFill>
            <a:srgbClr val="FFC000">
              <a:lumMod val="40000"/>
              <a:lumOff val="60000"/>
            </a:srgbClr>
          </a:solidFill>
        </p:spPr>
        <p:txBody>
          <a:bodyPr wrap="square" rtlCol="0">
            <a:spAutoFit/>
          </a:bodyPr>
          <a:lstStyle/>
          <a:p>
            <a:pPr algn="ctr">
              <a:spcBef>
                <a:spcPts val="600"/>
              </a:spcBef>
              <a:spcAft>
                <a:spcPts val="600"/>
              </a:spcAft>
            </a:pP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4</a:t>
            </a:r>
            <a:r>
              <a:rPr kumimoji="1" lang="en-US" altLang="zh-TW" sz="2800" b="1" baseline="30000"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th</a:t>
            </a: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 </a:t>
            </a:r>
            <a:r>
              <a:rPr kumimoji="1" lang="zh-TW" altLang="en-US"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評估節水潛力</a:t>
            </a:r>
            <a:endPar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endParaRPr>
          </a:p>
        </p:txBody>
      </p:sp>
      <p:sp>
        <p:nvSpPr>
          <p:cNvPr id="4" name="＞形箭號 11">
            <a:extLst>
              <a:ext uri="{FF2B5EF4-FFF2-40B4-BE49-F238E27FC236}">
                <a16:creationId xmlns:a16="http://schemas.microsoft.com/office/drawing/2014/main" id="{AAD51403-008F-D590-4D84-8A56CB64D9A0}"/>
              </a:ext>
            </a:extLst>
          </p:cNvPr>
          <p:cNvSpPr/>
          <p:nvPr/>
        </p:nvSpPr>
        <p:spPr>
          <a:xfrm>
            <a:off x="959668" y="1183965"/>
            <a:ext cx="3786201" cy="551968"/>
          </a:xfrm>
          <a:prstGeom prst="chevron">
            <a:avLst>
              <a:gd name="adj" fmla="val 51820"/>
            </a:avLst>
          </a:prstGeom>
          <a:solidFill>
            <a:srgbClr val="F2A34C"/>
          </a:solidFill>
          <a:ln w="25400" cap="flat" cmpd="sng" algn="ctr">
            <a:noFill/>
            <a:prstDash val="solid"/>
          </a:ln>
          <a:effectLst>
            <a:outerShdw blurRad="254000" dist="76200" algn="l" rotWithShape="0">
              <a:prstClr val="black">
                <a:alpha val="15000"/>
              </a:prstClr>
            </a:outerShdw>
          </a:effectLst>
        </p:spPr>
        <p:txBody>
          <a:bodyPr rtlCol="0" anchor="ctr"/>
          <a:lstStyle/>
          <a:p>
            <a:pPr algn="just">
              <a:defRPr/>
            </a:pPr>
            <a:r>
              <a:rPr lang="zh-TW" altLang="en-US" sz="2800" b="1" kern="0" dirty="0">
                <a:solidFill>
                  <a:prstClr val="white"/>
                </a:solidFill>
                <a:latin typeface="Microsoft YaHei UI" panose="020B0503020204020204" pitchFamily="34" charset="-122"/>
                <a:ea typeface="Microsoft YaHei UI" panose="020B0503020204020204" pitchFamily="34" charset="-122"/>
              </a:rPr>
              <a:t>製程用水回收案例</a:t>
            </a:r>
            <a:endParaRPr lang="en-US" altLang="zh-TW" sz="2800" b="1" kern="0" dirty="0">
              <a:solidFill>
                <a:prstClr val="white"/>
              </a:solidFill>
              <a:latin typeface="Microsoft YaHei UI" panose="020B0503020204020204" pitchFamily="34" charset="-122"/>
              <a:ea typeface="Microsoft YaHei UI" panose="020B0503020204020204" pitchFamily="34" charset="-122"/>
            </a:endParaRPr>
          </a:p>
        </p:txBody>
      </p:sp>
      <p:pic>
        <p:nvPicPr>
          <p:cNvPr id="6" name="圖片 5">
            <a:extLst>
              <a:ext uri="{FF2B5EF4-FFF2-40B4-BE49-F238E27FC236}">
                <a16:creationId xmlns:a16="http://schemas.microsoft.com/office/drawing/2014/main" id="{283FC64F-F981-81B9-487E-DA342921C633}"/>
              </a:ext>
            </a:extLst>
          </p:cNvPr>
          <p:cNvPicPr>
            <a:picLocks noChangeAspect="1"/>
          </p:cNvPicPr>
          <p:nvPr/>
        </p:nvPicPr>
        <p:blipFill>
          <a:blip r:embed="rId2"/>
          <a:stretch>
            <a:fillRect/>
          </a:stretch>
        </p:blipFill>
        <p:spPr>
          <a:xfrm>
            <a:off x="3352801" y="1839045"/>
            <a:ext cx="8342961" cy="4967492"/>
          </a:xfrm>
          <a:prstGeom prst="rect">
            <a:avLst/>
          </a:prstGeom>
        </p:spPr>
      </p:pic>
      <p:sp>
        <p:nvSpPr>
          <p:cNvPr id="7" name="文字方塊 6">
            <a:extLst>
              <a:ext uri="{FF2B5EF4-FFF2-40B4-BE49-F238E27FC236}">
                <a16:creationId xmlns:a16="http://schemas.microsoft.com/office/drawing/2014/main" id="{2F8E0685-FEF2-A77A-612A-086E3F8296AF}"/>
              </a:ext>
            </a:extLst>
          </p:cNvPr>
          <p:cNvSpPr txBox="1"/>
          <p:nvPr/>
        </p:nvSpPr>
        <p:spPr>
          <a:xfrm>
            <a:off x="398342" y="2286405"/>
            <a:ext cx="2704292" cy="3259675"/>
          </a:xfrm>
          <a:prstGeom prst="rect">
            <a:avLst/>
          </a:prstGeom>
          <a:noFill/>
        </p:spPr>
        <p:txBody>
          <a:bodyPr wrap="square" rtlCol="0">
            <a:spAutoFit/>
          </a:bodyPr>
          <a:lstStyle/>
          <a:p>
            <a:pPr marL="457200" indent="-457200">
              <a:lnSpc>
                <a:spcPct val="150000"/>
              </a:lnSpc>
              <a:spcBef>
                <a:spcPts val="600"/>
              </a:spcBef>
              <a:spcAft>
                <a:spcPts val="600"/>
              </a:spcAft>
              <a:buFont typeface="Arial" panose="020B0604020202020204" pitchFamily="34" charset="0"/>
              <a:buChar char="•"/>
            </a:pPr>
            <a:r>
              <a:rPr kumimoji="1" lang="zh-TW" altLang="en-US" dirty="0">
                <a:solidFill>
                  <a:srgbClr val="22374C">
                    <a:lumMod val="60000"/>
                    <a:lumOff val="40000"/>
                  </a:srgbClr>
                </a:solidFill>
                <a:effectLst>
                  <a:glow rad="101600">
                    <a:prstClr val="white"/>
                  </a:glow>
                </a:effectLst>
                <a:latin typeface="Microsoft YaHei" panose="020B0503020204020204" pitchFamily="34" charset="-122"/>
                <a:ea typeface="Microsoft YaHei" panose="020B0503020204020204" pitchFamily="34" charset="-122"/>
              </a:rPr>
              <a:t>將不同性質廢水</a:t>
            </a:r>
            <a:r>
              <a:rPr kumimoji="1" lang="zh-TW" altLang="en-US" b="1" dirty="0">
                <a:solidFill>
                  <a:srgbClr val="FF0000"/>
                </a:solidFill>
                <a:effectLst>
                  <a:glow rad="101600">
                    <a:prstClr val="white"/>
                  </a:glow>
                </a:effectLst>
                <a:latin typeface="Microsoft YaHei" panose="020B0503020204020204" pitchFamily="34" charset="-122"/>
                <a:ea typeface="Microsoft YaHei" panose="020B0503020204020204" pitchFamily="34" charset="-122"/>
              </a:rPr>
              <a:t>分流收集</a:t>
            </a:r>
            <a:endParaRPr kumimoji="1" lang="en-US" altLang="zh-TW" b="1" dirty="0">
              <a:solidFill>
                <a:srgbClr val="FF0000"/>
              </a:solidFill>
              <a:effectLst>
                <a:glow rad="101600">
                  <a:prstClr val="white"/>
                </a:glow>
              </a:effectLst>
              <a:latin typeface="Microsoft YaHei" panose="020B0503020204020204" pitchFamily="34" charset="-122"/>
              <a:ea typeface="Microsoft YaHei" panose="020B0503020204020204" pitchFamily="34" charset="-122"/>
            </a:endParaRPr>
          </a:p>
          <a:p>
            <a:pPr marL="457200" indent="-457200">
              <a:lnSpc>
                <a:spcPct val="150000"/>
              </a:lnSpc>
              <a:spcBef>
                <a:spcPts val="600"/>
              </a:spcBef>
              <a:spcAft>
                <a:spcPts val="600"/>
              </a:spcAft>
              <a:buFont typeface="Arial" panose="020B0604020202020204" pitchFamily="34" charset="0"/>
              <a:buChar char="•"/>
            </a:pPr>
            <a:r>
              <a:rPr kumimoji="1" lang="zh-TW" altLang="en-US" dirty="0">
                <a:solidFill>
                  <a:srgbClr val="22374C">
                    <a:lumMod val="60000"/>
                    <a:lumOff val="40000"/>
                  </a:srgbClr>
                </a:solidFill>
                <a:effectLst>
                  <a:glow rad="101600">
                    <a:prstClr val="white"/>
                  </a:glow>
                </a:effectLst>
                <a:latin typeface="Microsoft YaHei" panose="020B0503020204020204" pitchFamily="34" charset="-122"/>
                <a:ea typeface="Microsoft YaHei" panose="020B0503020204020204" pitchFamily="34" charset="-122"/>
              </a:rPr>
              <a:t>依</a:t>
            </a:r>
            <a:r>
              <a:rPr kumimoji="1" lang="zh-TW" altLang="en-US" b="1" dirty="0">
                <a:solidFill>
                  <a:srgbClr val="22374C">
                    <a:lumMod val="60000"/>
                    <a:lumOff val="40000"/>
                  </a:srgbClr>
                </a:solidFill>
                <a:effectLst>
                  <a:glow rad="101600">
                    <a:prstClr val="white"/>
                  </a:glow>
                </a:effectLst>
                <a:latin typeface="Microsoft YaHei" panose="020B0503020204020204" pitchFamily="34" charset="-122"/>
                <a:ea typeface="Microsoft YaHei" panose="020B0503020204020204" pitchFamily="34" charset="-122"/>
              </a:rPr>
              <a:t>污染物濃度</a:t>
            </a:r>
            <a:r>
              <a:rPr kumimoji="1" lang="zh-TW" altLang="en-US" dirty="0">
                <a:solidFill>
                  <a:srgbClr val="22374C">
                    <a:lumMod val="60000"/>
                    <a:lumOff val="40000"/>
                  </a:srgbClr>
                </a:solidFill>
                <a:effectLst>
                  <a:glow rad="101600">
                    <a:prstClr val="white"/>
                  </a:glow>
                </a:effectLst>
                <a:latin typeface="Microsoft YaHei" panose="020B0503020204020204" pitchFamily="34" charset="-122"/>
                <a:ea typeface="Microsoft YaHei" panose="020B0503020204020204" pitchFamily="34" charset="-122"/>
              </a:rPr>
              <a:t>及</a:t>
            </a:r>
            <a:r>
              <a:rPr kumimoji="1" lang="zh-TW" altLang="en-US" b="1" dirty="0">
                <a:solidFill>
                  <a:srgbClr val="22374C">
                    <a:lumMod val="60000"/>
                    <a:lumOff val="40000"/>
                  </a:srgbClr>
                </a:solidFill>
                <a:effectLst>
                  <a:glow rad="101600">
                    <a:prstClr val="white"/>
                  </a:glow>
                </a:effectLst>
                <a:latin typeface="Microsoft YaHei" panose="020B0503020204020204" pitchFamily="34" charset="-122"/>
                <a:ea typeface="Microsoft YaHei" panose="020B0503020204020204" pitchFamily="34" charset="-122"/>
              </a:rPr>
              <a:t>特性</a:t>
            </a:r>
            <a:r>
              <a:rPr kumimoji="1" lang="zh-TW" altLang="en-US" b="1" dirty="0">
                <a:solidFill>
                  <a:srgbClr val="FF0000"/>
                </a:solidFill>
                <a:effectLst>
                  <a:glow rad="101600">
                    <a:prstClr val="white"/>
                  </a:glow>
                </a:effectLst>
                <a:latin typeface="Microsoft YaHei" panose="020B0503020204020204" pitchFamily="34" charset="-122"/>
                <a:ea typeface="Microsoft YaHei" panose="020B0503020204020204" pitchFamily="34" charset="-122"/>
              </a:rPr>
              <a:t>選擇合適之處理系統</a:t>
            </a:r>
            <a:endParaRPr kumimoji="1" lang="en-US" altLang="zh-TW" b="1" dirty="0">
              <a:solidFill>
                <a:srgbClr val="FF0000"/>
              </a:solidFill>
              <a:effectLst>
                <a:glow rad="101600">
                  <a:prstClr val="white"/>
                </a:glow>
              </a:effectLst>
              <a:latin typeface="Microsoft YaHei" panose="020B0503020204020204" pitchFamily="34" charset="-122"/>
              <a:ea typeface="Microsoft YaHei" panose="020B0503020204020204" pitchFamily="34" charset="-122"/>
            </a:endParaRPr>
          </a:p>
          <a:p>
            <a:pPr marL="457200" indent="-457200">
              <a:lnSpc>
                <a:spcPct val="150000"/>
              </a:lnSpc>
              <a:spcBef>
                <a:spcPts val="600"/>
              </a:spcBef>
              <a:spcAft>
                <a:spcPts val="600"/>
              </a:spcAft>
              <a:buFont typeface="Arial" panose="020B0604020202020204" pitchFamily="34" charset="0"/>
              <a:buChar char="•"/>
            </a:pPr>
            <a:r>
              <a:rPr kumimoji="1" lang="zh-TW" altLang="en-US" dirty="0">
                <a:solidFill>
                  <a:srgbClr val="22374C">
                    <a:lumMod val="60000"/>
                    <a:lumOff val="40000"/>
                  </a:srgbClr>
                </a:solidFill>
                <a:effectLst>
                  <a:glow rad="101600">
                    <a:prstClr val="white"/>
                  </a:glow>
                </a:effectLst>
                <a:latin typeface="Microsoft YaHei" panose="020B0503020204020204" pitchFamily="34" charset="-122"/>
                <a:ea typeface="Microsoft YaHei" panose="020B0503020204020204" pitchFamily="34" charset="-122"/>
              </a:rPr>
              <a:t>發展趨勢：選擇兼具廢水</a:t>
            </a:r>
            <a:r>
              <a:rPr kumimoji="1" lang="zh-TW" altLang="en-US" b="1" dirty="0">
                <a:solidFill>
                  <a:srgbClr val="22374C">
                    <a:lumMod val="60000"/>
                    <a:lumOff val="40000"/>
                  </a:srgbClr>
                </a:solidFill>
                <a:effectLst>
                  <a:glow rad="101600">
                    <a:prstClr val="white"/>
                  </a:glow>
                </a:effectLst>
                <a:latin typeface="Microsoft YaHei" panose="020B0503020204020204" pitchFamily="34" charset="-122"/>
                <a:ea typeface="Microsoft YaHei" panose="020B0503020204020204" pitchFamily="34" charset="-122"/>
              </a:rPr>
              <a:t>處理</a:t>
            </a:r>
            <a:r>
              <a:rPr kumimoji="1" lang="zh-TW" altLang="en-US" dirty="0">
                <a:solidFill>
                  <a:srgbClr val="22374C">
                    <a:lumMod val="60000"/>
                    <a:lumOff val="40000"/>
                  </a:srgbClr>
                </a:solidFill>
                <a:effectLst>
                  <a:glow rad="101600">
                    <a:prstClr val="white"/>
                  </a:glow>
                </a:effectLst>
                <a:latin typeface="Microsoft YaHei" panose="020B0503020204020204" pitchFamily="34" charset="-122"/>
                <a:ea typeface="Microsoft YaHei" panose="020B0503020204020204" pitchFamily="34" charset="-122"/>
              </a:rPr>
              <a:t>、</a:t>
            </a:r>
            <a:r>
              <a:rPr kumimoji="1" lang="zh-TW" altLang="en-US" b="1" dirty="0">
                <a:solidFill>
                  <a:srgbClr val="FF0000"/>
                </a:solidFill>
                <a:effectLst>
                  <a:glow rad="101600">
                    <a:prstClr val="white"/>
                  </a:glow>
                </a:effectLst>
                <a:latin typeface="Microsoft YaHei" panose="020B0503020204020204" pitchFamily="34" charset="-122"/>
                <a:ea typeface="Microsoft YaHei" panose="020B0503020204020204" pitchFamily="34" charset="-122"/>
              </a:rPr>
              <a:t>回收</a:t>
            </a:r>
            <a:r>
              <a:rPr kumimoji="1" lang="zh-TW" altLang="en-US" dirty="0">
                <a:solidFill>
                  <a:srgbClr val="22374C">
                    <a:lumMod val="60000"/>
                    <a:lumOff val="40000"/>
                  </a:srgbClr>
                </a:solidFill>
                <a:effectLst>
                  <a:glow rad="101600">
                    <a:prstClr val="white"/>
                  </a:glow>
                </a:effectLst>
                <a:latin typeface="Microsoft YaHei" panose="020B0503020204020204" pitchFamily="34" charset="-122"/>
                <a:ea typeface="Microsoft YaHei" panose="020B0503020204020204" pitchFamily="34" charset="-122"/>
              </a:rPr>
              <a:t>、</a:t>
            </a:r>
            <a:r>
              <a:rPr kumimoji="1" lang="zh-TW" altLang="en-US" b="1" dirty="0">
                <a:solidFill>
                  <a:srgbClr val="00B050"/>
                </a:solidFill>
                <a:effectLst>
                  <a:glow rad="101600">
                    <a:prstClr val="white"/>
                  </a:glow>
                </a:effectLst>
                <a:latin typeface="Microsoft YaHei" panose="020B0503020204020204" pitchFamily="34" charset="-122"/>
                <a:ea typeface="Microsoft YaHei" panose="020B0503020204020204" pitchFamily="34" charset="-122"/>
              </a:rPr>
              <a:t>資源化</a:t>
            </a:r>
            <a:r>
              <a:rPr kumimoji="1" lang="zh-TW" altLang="en-US" dirty="0">
                <a:solidFill>
                  <a:srgbClr val="22374C">
                    <a:lumMod val="60000"/>
                    <a:lumOff val="40000"/>
                  </a:srgbClr>
                </a:solidFill>
                <a:effectLst>
                  <a:glow rad="101600">
                    <a:prstClr val="white"/>
                  </a:glow>
                </a:effectLst>
                <a:latin typeface="Microsoft YaHei" panose="020B0503020204020204" pitchFamily="34" charset="-122"/>
                <a:ea typeface="Microsoft YaHei" panose="020B0503020204020204" pitchFamily="34" charset="-122"/>
              </a:rPr>
              <a:t>之技術</a:t>
            </a:r>
          </a:p>
        </p:txBody>
      </p:sp>
    </p:spTree>
    <p:extLst>
      <p:ext uri="{BB962C8B-B14F-4D97-AF65-F5344CB8AC3E}">
        <p14:creationId xmlns:p14="http://schemas.microsoft.com/office/powerpoint/2010/main" val="309604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37</a:t>
            </a:fld>
            <a:endParaRPr lang="en-US" dirty="0"/>
          </a:p>
        </p:txBody>
      </p:sp>
      <p:sp>
        <p:nvSpPr>
          <p:cNvPr id="2" name="TextBox 11">
            <a:extLst>
              <a:ext uri="{FF2B5EF4-FFF2-40B4-BE49-F238E27FC236}">
                <a16:creationId xmlns:a16="http://schemas.microsoft.com/office/drawing/2014/main" id="{224F4A57-3B59-B574-0B55-2F029E619D74}"/>
              </a:ext>
            </a:extLst>
          </p:cNvPr>
          <p:cNvSpPr txBox="1"/>
          <p:nvPr/>
        </p:nvSpPr>
        <p:spPr>
          <a:xfrm>
            <a:off x="959668" y="364572"/>
            <a:ext cx="8667503" cy="492443"/>
          </a:xfrm>
          <a:prstGeom prst="rect">
            <a:avLst/>
          </a:prstGeom>
          <a:noFill/>
        </p:spPr>
        <p:txBody>
          <a:bodyPr wrap="square" lIns="0" tIns="0" rIns="0" bIns="0" rtlCol="0">
            <a:spAutoFit/>
            <a:scene3d>
              <a:camera prst="orthographicFront"/>
              <a:lightRig rig="threePt" dir="t"/>
            </a:scene3d>
            <a:sp3d contourW="12700"/>
          </a:bodyPr>
          <a:lstStyle/>
          <a:p>
            <a:r>
              <a:rPr lang="zh-TW" altLang="en-US" sz="3200" b="1" dirty="0">
                <a:solidFill>
                  <a:prstClr val="black">
                    <a:lumMod val="75000"/>
                    <a:lumOff val="25000"/>
                  </a:prstClr>
                </a:solidFill>
                <a:latin typeface="Arial"/>
                <a:ea typeface="微软雅黑"/>
              </a:rPr>
              <a:t>節水潛力評估步驟</a:t>
            </a:r>
            <a:r>
              <a:rPr lang="en-US" altLang="zh-TW" sz="2400" b="1" dirty="0">
                <a:solidFill>
                  <a:prstClr val="black">
                    <a:lumMod val="75000"/>
                    <a:lumOff val="25000"/>
                  </a:prstClr>
                </a:solidFill>
                <a:latin typeface="Arial"/>
                <a:ea typeface="微软雅黑"/>
              </a:rPr>
              <a:t>(14/20)</a:t>
            </a:r>
            <a:endParaRPr lang="en-US" altLang="zh-TW" sz="2400" b="1" dirty="0">
              <a:solidFill>
                <a:srgbClr val="0070C0"/>
              </a:solidFill>
              <a:latin typeface="Arial"/>
              <a:ea typeface="微软雅黑"/>
            </a:endParaRPr>
          </a:p>
        </p:txBody>
      </p:sp>
      <p:sp>
        <p:nvSpPr>
          <p:cNvPr id="3" name="AutoShape 5">
            <a:extLst>
              <a:ext uri="{FF2B5EF4-FFF2-40B4-BE49-F238E27FC236}">
                <a16:creationId xmlns:a16="http://schemas.microsoft.com/office/drawing/2014/main" id="{FD98F5CF-ADA5-77B8-3229-985876D51CD9}"/>
              </a:ext>
            </a:extLst>
          </p:cNvPr>
          <p:cNvSpPr>
            <a:spLocks noChangeArrowheads="1"/>
          </p:cNvSpPr>
          <p:nvPr/>
        </p:nvSpPr>
        <p:spPr bwMode="gray">
          <a:xfrm>
            <a:off x="6922226" y="241993"/>
            <a:ext cx="3887342" cy="735747"/>
          </a:xfrm>
          <a:prstGeom prst="roundRect">
            <a:avLst>
              <a:gd name="adj" fmla="val 50000"/>
            </a:avLst>
          </a:prstGeom>
          <a:solidFill>
            <a:srgbClr val="FFC000">
              <a:lumMod val="40000"/>
              <a:lumOff val="60000"/>
            </a:srgbClr>
          </a:solidFill>
        </p:spPr>
        <p:txBody>
          <a:bodyPr wrap="square" rtlCol="0">
            <a:spAutoFit/>
          </a:bodyPr>
          <a:lstStyle/>
          <a:p>
            <a:pPr algn="ctr">
              <a:spcBef>
                <a:spcPts val="600"/>
              </a:spcBef>
              <a:spcAft>
                <a:spcPts val="600"/>
              </a:spcAft>
            </a:pP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4</a:t>
            </a:r>
            <a:r>
              <a:rPr kumimoji="1" lang="en-US" altLang="zh-TW" sz="2800" b="1" baseline="30000"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th</a:t>
            </a: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 </a:t>
            </a:r>
            <a:r>
              <a:rPr kumimoji="1" lang="zh-TW" altLang="en-US"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評估節水潛力</a:t>
            </a:r>
            <a:endPar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694D78CA-070F-85D5-0B5A-82BBA73689E8}"/>
              </a:ext>
            </a:extLst>
          </p:cNvPr>
          <p:cNvSpPr txBox="1"/>
          <p:nvPr/>
        </p:nvSpPr>
        <p:spPr>
          <a:xfrm>
            <a:off x="960387" y="1109634"/>
            <a:ext cx="5986053" cy="523220"/>
          </a:xfrm>
          <a:prstGeom prst="rect">
            <a:avLst/>
          </a:prstGeom>
          <a:noFill/>
          <a:effectLst/>
        </p:spPr>
        <p:txBody>
          <a:bodyPr wrap="square" rtlCol="0">
            <a:spAutoFit/>
          </a:bodyPr>
          <a:lstStyle/>
          <a:p>
            <a:pPr marL="571500" indent="-571500">
              <a:buFont typeface="Arial" panose="020B0604020202020204" pitchFamily="34" charset="0"/>
              <a:buChar char="•"/>
            </a:pPr>
            <a:r>
              <a:rPr lang="zh-TW" altLang="en-US" sz="2800" b="1" dirty="0">
                <a:gradFill flip="none" rotWithShape="1">
                  <a:gsLst>
                    <a:gs pos="0">
                      <a:srgbClr val="04B5EC"/>
                    </a:gs>
                    <a:gs pos="100000">
                      <a:srgbClr val="00C88A"/>
                    </a:gs>
                  </a:gsLst>
                  <a:lin ang="0" scaled="1"/>
                  <a:tileRect/>
                </a:gradFill>
                <a:latin typeface="Arial"/>
                <a:ea typeface="微软雅黑" pitchFamily="34" charset="-122"/>
              </a:rPr>
              <a:t>冷卻水塔節水措施</a:t>
            </a:r>
            <a:endParaRPr kumimoji="1" lang="zh-TW" altLang="en-US"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endParaRPr>
          </a:p>
        </p:txBody>
      </p:sp>
      <p:grpSp>
        <p:nvGrpSpPr>
          <p:cNvPr id="6" name="群組 5">
            <a:extLst>
              <a:ext uri="{FF2B5EF4-FFF2-40B4-BE49-F238E27FC236}">
                <a16:creationId xmlns:a16="http://schemas.microsoft.com/office/drawing/2014/main" id="{5EBDF643-7923-865D-81CC-24EAD204E6FD}"/>
              </a:ext>
            </a:extLst>
          </p:cNvPr>
          <p:cNvGrpSpPr/>
          <p:nvPr/>
        </p:nvGrpSpPr>
        <p:grpSpPr>
          <a:xfrm>
            <a:off x="791140" y="1528526"/>
            <a:ext cx="7394512" cy="5156484"/>
            <a:chOff x="2238940" y="1502588"/>
            <a:chExt cx="7394512" cy="5156484"/>
          </a:xfrm>
        </p:grpSpPr>
        <p:pic>
          <p:nvPicPr>
            <p:cNvPr id="7" name="圖片 6">
              <a:extLst>
                <a:ext uri="{FF2B5EF4-FFF2-40B4-BE49-F238E27FC236}">
                  <a16:creationId xmlns:a16="http://schemas.microsoft.com/office/drawing/2014/main" id="{D4F56072-F69D-8681-5368-D9539940C4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0645" y="1502588"/>
              <a:ext cx="7391812" cy="1407580"/>
            </a:xfrm>
            <a:prstGeom prst="rect">
              <a:avLst/>
            </a:prstGeom>
          </p:spPr>
        </p:pic>
        <p:pic>
          <p:nvPicPr>
            <p:cNvPr id="8" name="圖片 7">
              <a:extLst>
                <a:ext uri="{FF2B5EF4-FFF2-40B4-BE49-F238E27FC236}">
                  <a16:creationId xmlns:a16="http://schemas.microsoft.com/office/drawing/2014/main" id="{FEB1CAB9-EE22-1B7A-BE0F-61C44056C2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0645" y="2421841"/>
              <a:ext cx="7391812" cy="1407580"/>
            </a:xfrm>
            <a:prstGeom prst="rect">
              <a:avLst/>
            </a:prstGeom>
          </p:spPr>
        </p:pic>
        <p:pic>
          <p:nvPicPr>
            <p:cNvPr id="9" name="圖片 8">
              <a:extLst>
                <a:ext uri="{FF2B5EF4-FFF2-40B4-BE49-F238E27FC236}">
                  <a16:creationId xmlns:a16="http://schemas.microsoft.com/office/drawing/2014/main" id="{B830EB9A-0172-E9D2-C341-BBBCD6B40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8940" y="3365058"/>
              <a:ext cx="7394512" cy="1407580"/>
            </a:xfrm>
            <a:prstGeom prst="rect">
              <a:avLst/>
            </a:prstGeom>
          </p:spPr>
        </p:pic>
        <p:pic>
          <p:nvPicPr>
            <p:cNvPr id="10" name="圖片 9">
              <a:extLst>
                <a:ext uri="{FF2B5EF4-FFF2-40B4-BE49-F238E27FC236}">
                  <a16:creationId xmlns:a16="http://schemas.microsoft.com/office/drawing/2014/main" id="{BB29A019-5FC3-C170-A2E7-F19D094815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0645" y="4308275"/>
              <a:ext cx="7391812" cy="1407580"/>
            </a:xfrm>
            <a:prstGeom prst="rect">
              <a:avLst/>
            </a:prstGeom>
          </p:spPr>
        </p:pic>
        <p:pic>
          <p:nvPicPr>
            <p:cNvPr id="11" name="圖片 10">
              <a:extLst>
                <a:ext uri="{FF2B5EF4-FFF2-40B4-BE49-F238E27FC236}">
                  <a16:creationId xmlns:a16="http://schemas.microsoft.com/office/drawing/2014/main" id="{F66C29CA-5AFF-5F75-361B-97AD6C60C1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40645" y="5251492"/>
              <a:ext cx="7391812" cy="1407580"/>
            </a:xfrm>
            <a:prstGeom prst="rect">
              <a:avLst/>
            </a:prstGeom>
          </p:spPr>
        </p:pic>
        <p:sp>
          <p:nvSpPr>
            <p:cNvPr id="13" name="矩形 12">
              <a:extLst>
                <a:ext uri="{FF2B5EF4-FFF2-40B4-BE49-F238E27FC236}">
                  <a16:creationId xmlns:a16="http://schemas.microsoft.com/office/drawing/2014/main" id="{836E2A71-5ED4-F92A-3F8F-04CD1822A14C}"/>
                </a:ext>
              </a:extLst>
            </p:cNvPr>
            <p:cNvSpPr/>
            <p:nvPr/>
          </p:nvSpPr>
          <p:spPr>
            <a:xfrm>
              <a:off x="2816546" y="1721679"/>
              <a:ext cx="386644" cy="523220"/>
            </a:xfrm>
            <a:prstGeom prst="rect">
              <a:avLst/>
            </a:prstGeom>
          </p:spPr>
          <p:txBody>
            <a:bodyPr wrap="none">
              <a:spAutoFit/>
            </a:bodyPr>
            <a:lstStyle/>
            <a:p>
              <a:r>
                <a:rPr lang="zh-TW" altLang="en-US" sz="2800" dirty="0">
                  <a:solidFill>
                    <a:prstClr val="black"/>
                  </a:solidFill>
                  <a:latin typeface="Adobe 繁黑體 Std B" panose="020B0700000000000000" pitchFamily="34" charset="-120"/>
                  <a:ea typeface="Adobe 繁黑體 Std B" panose="020B0700000000000000" pitchFamily="34" charset="-120"/>
                </a:rPr>
                <a:t>1</a:t>
              </a:r>
            </a:p>
          </p:txBody>
        </p:sp>
        <p:sp>
          <p:nvSpPr>
            <p:cNvPr id="14" name="矩形 13">
              <a:extLst>
                <a:ext uri="{FF2B5EF4-FFF2-40B4-BE49-F238E27FC236}">
                  <a16:creationId xmlns:a16="http://schemas.microsoft.com/office/drawing/2014/main" id="{0A909EAD-F317-0DC5-3D5B-69EE22149DEB}"/>
                </a:ext>
              </a:extLst>
            </p:cNvPr>
            <p:cNvSpPr/>
            <p:nvPr/>
          </p:nvSpPr>
          <p:spPr>
            <a:xfrm>
              <a:off x="2816546" y="2645440"/>
              <a:ext cx="386644" cy="523220"/>
            </a:xfrm>
            <a:prstGeom prst="rect">
              <a:avLst/>
            </a:prstGeom>
          </p:spPr>
          <p:txBody>
            <a:bodyPr wrap="none">
              <a:spAutoFit/>
            </a:bodyPr>
            <a:lstStyle/>
            <a:p>
              <a:r>
                <a:rPr lang="en-US" altLang="zh-TW" sz="2800" dirty="0">
                  <a:solidFill>
                    <a:prstClr val="black"/>
                  </a:solidFill>
                  <a:latin typeface="Adobe 繁黑體 Std B" panose="020B0700000000000000" pitchFamily="34" charset="-120"/>
                  <a:ea typeface="Adobe 繁黑體 Std B" panose="020B0700000000000000" pitchFamily="34" charset="-120"/>
                </a:rPr>
                <a:t>2</a:t>
              </a:r>
              <a:endParaRPr lang="zh-TW" altLang="en-US" sz="2800" dirty="0">
                <a:solidFill>
                  <a:prstClr val="black"/>
                </a:solidFill>
                <a:latin typeface="Adobe 繁黑體 Std B" panose="020B0700000000000000" pitchFamily="34" charset="-120"/>
                <a:ea typeface="Adobe 繁黑體 Std B" panose="020B0700000000000000" pitchFamily="34" charset="-120"/>
              </a:endParaRPr>
            </a:p>
          </p:txBody>
        </p:sp>
        <p:sp>
          <p:nvSpPr>
            <p:cNvPr id="15" name="矩形 14">
              <a:extLst>
                <a:ext uri="{FF2B5EF4-FFF2-40B4-BE49-F238E27FC236}">
                  <a16:creationId xmlns:a16="http://schemas.microsoft.com/office/drawing/2014/main" id="{B75C7DDA-E44D-A3FA-0D2F-0DF61E937C95}"/>
                </a:ext>
              </a:extLst>
            </p:cNvPr>
            <p:cNvSpPr/>
            <p:nvPr/>
          </p:nvSpPr>
          <p:spPr>
            <a:xfrm>
              <a:off x="2816546" y="3591775"/>
              <a:ext cx="386644" cy="523220"/>
            </a:xfrm>
            <a:prstGeom prst="rect">
              <a:avLst/>
            </a:prstGeom>
          </p:spPr>
          <p:txBody>
            <a:bodyPr wrap="none">
              <a:spAutoFit/>
            </a:bodyPr>
            <a:lstStyle/>
            <a:p>
              <a:r>
                <a:rPr lang="en-US" altLang="zh-TW" sz="2800" dirty="0">
                  <a:solidFill>
                    <a:prstClr val="black"/>
                  </a:solidFill>
                  <a:latin typeface="Adobe 繁黑體 Std B" panose="020B0700000000000000" pitchFamily="34" charset="-120"/>
                  <a:ea typeface="Adobe 繁黑體 Std B" panose="020B0700000000000000" pitchFamily="34" charset="-120"/>
                </a:rPr>
                <a:t>3</a:t>
              </a:r>
              <a:endParaRPr lang="zh-TW" altLang="en-US" sz="2800" dirty="0">
                <a:solidFill>
                  <a:prstClr val="black"/>
                </a:solidFill>
                <a:latin typeface="Adobe 繁黑體 Std B" panose="020B0700000000000000" pitchFamily="34" charset="-120"/>
                <a:ea typeface="Adobe 繁黑體 Std B" panose="020B0700000000000000" pitchFamily="34" charset="-120"/>
              </a:endParaRPr>
            </a:p>
          </p:txBody>
        </p:sp>
        <p:sp>
          <p:nvSpPr>
            <p:cNvPr id="16" name="矩形 15">
              <a:extLst>
                <a:ext uri="{FF2B5EF4-FFF2-40B4-BE49-F238E27FC236}">
                  <a16:creationId xmlns:a16="http://schemas.microsoft.com/office/drawing/2014/main" id="{C167F90D-0B59-8D29-BD0E-0B7A67AEBA18}"/>
                </a:ext>
              </a:extLst>
            </p:cNvPr>
            <p:cNvSpPr/>
            <p:nvPr/>
          </p:nvSpPr>
          <p:spPr>
            <a:xfrm>
              <a:off x="2816778" y="4532588"/>
              <a:ext cx="386644" cy="523220"/>
            </a:xfrm>
            <a:prstGeom prst="rect">
              <a:avLst/>
            </a:prstGeom>
          </p:spPr>
          <p:txBody>
            <a:bodyPr wrap="none">
              <a:spAutoFit/>
            </a:bodyPr>
            <a:lstStyle/>
            <a:p>
              <a:r>
                <a:rPr lang="en-US" altLang="zh-TW" sz="2800" dirty="0">
                  <a:solidFill>
                    <a:prstClr val="black"/>
                  </a:solidFill>
                  <a:latin typeface="Adobe 繁黑體 Std B" panose="020B0700000000000000" pitchFamily="34" charset="-120"/>
                  <a:ea typeface="Adobe 繁黑體 Std B" panose="020B0700000000000000" pitchFamily="34" charset="-120"/>
                </a:rPr>
                <a:t>4</a:t>
              </a:r>
              <a:endParaRPr lang="zh-TW" altLang="en-US" sz="2800" dirty="0">
                <a:solidFill>
                  <a:prstClr val="black"/>
                </a:solidFill>
                <a:latin typeface="Adobe 繁黑體 Std B" panose="020B0700000000000000" pitchFamily="34" charset="-120"/>
                <a:ea typeface="Adobe 繁黑體 Std B" panose="020B0700000000000000" pitchFamily="34" charset="-120"/>
              </a:endParaRPr>
            </a:p>
          </p:txBody>
        </p:sp>
        <p:sp>
          <p:nvSpPr>
            <p:cNvPr id="17" name="矩形 16">
              <a:extLst>
                <a:ext uri="{FF2B5EF4-FFF2-40B4-BE49-F238E27FC236}">
                  <a16:creationId xmlns:a16="http://schemas.microsoft.com/office/drawing/2014/main" id="{380BA442-5FAF-A353-7E3F-A0F19E14B387}"/>
                </a:ext>
              </a:extLst>
            </p:cNvPr>
            <p:cNvSpPr/>
            <p:nvPr/>
          </p:nvSpPr>
          <p:spPr>
            <a:xfrm>
              <a:off x="2826506" y="5483429"/>
              <a:ext cx="386644" cy="523220"/>
            </a:xfrm>
            <a:prstGeom prst="rect">
              <a:avLst/>
            </a:prstGeom>
          </p:spPr>
          <p:txBody>
            <a:bodyPr wrap="none">
              <a:spAutoFit/>
            </a:bodyPr>
            <a:lstStyle/>
            <a:p>
              <a:r>
                <a:rPr lang="en-US" altLang="zh-TW" sz="2800" dirty="0">
                  <a:solidFill>
                    <a:prstClr val="black"/>
                  </a:solidFill>
                  <a:latin typeface="Adobe 繁黑體 Std B" panose="020B0700000000000000" pitchFamily="34" charset="-120"/>
                  <a:ea typeface="Adobe 繁黑體 Std B" panose="020B0700000000000000" pitchFamily="34" charset="-120"/>
                </a:rPr>
                <a:t>5</a:t>
              </a:r>
              <a:endParaRPr lang="zh-TW" altLang="en-US" sz="2800" dirty="0">
                <a:solidFill>
                  <a:prstClr val="black"/>
                </a:solidFill>
                <a:latin typeface="Adobe 繁黑體 Std B" panose="020B0700000000000000" pitchFamily="34" charset="-120"/>
                <a:ea typeface="Adobe 繁黑體 Std B" panose="020B0700000000000000" pitchFamily="34" charset="-120"/>
              </a:endParaRPr>
            </a:p>
          </p:txBody>
        </p:sp>
        <p:sp>
          <p:nvSpPr>
            <p:cNvPr id="18" name="矩形 17">
              <a:extLst>
                <a:ext uri="{FF2B5EF4-FFF2-40B4-BE49-F238E27FC236}">
                  <a16:creationId xmlns:a16="http://schemas.microsoft.com/office/drawing/2014/main" id="{63E97D7D-ED66-177A-44B0-2ABACCEF625A}"/>
                </a:ext>
              </a:extLst>
            </p:cNvPr>
            <p:cNvSpPr/>
            <p:nvPr/>
          </p:nvSpPr>
          <p:spPr>
            <a:xfrm>
              <a:off x="3386152" y="1845253"/>
              <a:ext cx="5803360" cy="646331"/>
            </a:xfrm>
            <a:prstGeom prst="rect">
              <a:avLst/>
            </a:prstGeom>
          </p:spPr>
          <p:txBody>
            <a:bodyPr wrap="square">
              <a:spAutoFit/>
            </a:bodyPr>
            <a:lstStyle/>
            <a:p>
              <a:r>
                <a:rPr lang="zh-TW" altLang="en-US" dirty="0">
                  <a:solidFill>
                    <a:prstClr val="black"/>
                  </a:solidFill>
                  <a:latin typeface="DFMingStd-W5"/>
                  <a:ea typeface="微软雅黑"/>
                </a:rPr>
                <a:t>內循環水</a:t>
              </a:r>
              <a:r>
                <a:rPr lang="zh-TW" altLang="en-US" dirty="0">
                  <a:solidFill>
                    <a:srgbClr val="0070C0"/>
                  </a:solidFill>
                  <a:latin typeface="DFMingStd-W5"/>
                  <a:ea typeface="微软雅黑"/>
                </a:rPr>
                <a:t>濃縮倍數控制</a:t>
              </a:r>
              <a:r>
                <a:rPr lang="zh-TW" altLang="en-US" dirty="0">
                  <a:solidFill>
                    <a:prstClr val="black"/>
                  </a:solidFill>
                  <a:latin typeface="DFMingStd-W5"/>
                  <a:ea typeface="微软雅黑"/>
                </a:rPr>
                <a:t>，如補水水源為自來水濃縮倍數控制</a:t>
              </a:r>
              <a:r>
                <a:rPr lang="en-US" altLang="zh-TW" dirty="0">
                  <a:solidFill>
                    <a:srgbClr val="0070C0"/>
                  </a:solidFill>
                  <a:latin typeface="TimesNewRomanPSMT"/>
                  <a:ea typeface="微软雅黑"/>
                </a:rPr>
                <a:t>6</a:t>
              </a:r>
              <a:r>
                <a:rPr lang="zh-TW" altLang="en-US" dirty="0">
                  <a:solidFill>
                    <a:srgbClr val="0070C0"/>
                  </a:solidFill>
                  <a:latin typeface="DFMingStd-W5"/>
                  <a:ea typeface="微软雅黑"/>
                </a:rPr>
                <a:t>倍</a:t>
              </a:r>
              <a:r>
                <a:rPr lang="zh-TW" altLang="en-US" dirty="0">
                  <a:solidFill>
                    <a:prstClr val="black"/>
                  </a:solidFill>
                  <a:latin typeface="DFMingStd-W5"/>
                  <a:ea typeface="微软雅黑"/>
                </a:rPr>
                <a:t>，</a:t>
              </a:r>
              <a:r>
                <a:rPr lang="zh-TW" altLang="en-US" sz="1600" dirty="0">
                  <a:solidFill>
                    <a:prstClr val="black"/>
                  </a:solidFill>
                  <a:latin typeface="Times New Roman" panose="02020603050405020304" pitchFamily="18" charset="0"/>
                  <a:ea typeface="微软雅黑"/>
                  <a:cs typeface="Times New Roman" panose="02020603050405020304" pitchFamily="18" charset="0"/>
                </a:rPr>
                <a:t>排放水</a:t>
              </a:r>
              <a:r>
                <a:rPr lang="zh-TW" altLang="en-US" sz="1600" dirty="0">
                  <a:solidFill>
                    <a:srgbClr val="0070C0"/>
                  </a:solidFill>
                  <a:latin typeface="Times New Roman" panose="02020603050405020304" pitchFamily="18" charset="0"/>
                  <a:ea typeface="微软雅黑"/>
                  <a:cs typeface="Times New Roman" panose="02020603050405020304" pitchFamily="18" charset="0"/>
                </a:rPr>
                <a:t>導電度</a:t>
              </a:r>
              <a:r>
                <a:rPr lang="zh-TW" altLang="en-US" sz="1600" dirty="0">
                  <a:solidFill>
                    <a:prstClr val="black"/>
                  </a:solidFill>
                  <a:latin typeface="Times New Roman" panose="02020603050405020304" pitchFamily="18" charset="0"/>
                  <a:ea typeface="微软雅黑"/>
                  <a:cs typeface="Times New Roman" panose="02020603050405020304" pitchFamily="18" charset="0"/>
                </a:rPr>
                <a:t>控制為</a:t>
              </a:r>
              <a:r>
                <a:rPr lang="en-US" altLang="zh-TW" sz="1600" dirty="0">
                  <a:solidFill>
                    <a:srgbClr val="0070C0"/>
                  </a:solidFill>
                  <a:latin typeface="Times New Roman" panose="02020603050405020304" pitchFamily="18" charset="0"/>
                  <a:ea typeface="微软雅黑"/>
                  <a:cs typeface="Times New Roman" panose="02020603050405020304" pitchFamily="18" charset="0"/>
                </a:rPr>
                <a:t>1,600</a:t>
              </a:r>
              <a:r>
                <a:rPr lang="zh-TW" altLang="en-US" sz="1600" dirty="0">
                  <a:solidFill>
                    <a:srgbClr val="0070C0"/>
                  </a:solidFill>
                  <a:latin typeface="Times New Roman" panose="02020603050405020304" pitchFamily="18" charset="0"/>
                  <a:ea typeface="微软雅黑"/>
                  <a:cs typeface="Times New Roman" panose="02020603050405020304" pitchFamily="18" charset="0"/>
                </a:rPr>
                <a:t>∼</a:t>
              </a:r>
              <a:r>
                <a:rPr lang="en-US" altLang="zh-TW" sz="1600" dirty="0">
                  <a:solidFill>
                    <a:srgbClr val="0070C0"/>
                  </a:solidFill>
                  <a:latin typeface="Times New Roman" panose="02020603050405020304" pitchFamily="18" charset="0"/>
                  <a:ea typeface="微软雅黑"/>
                  <a:cs typeface="Times New Roman" panose="02020603050405020304" pitchFamily="18" charset="0"/>
                </a:rPr>
                <a:t>2,000 </a:t>
              </a:r>
              <a:r>
                <a:rPr lang="en-US" altLang="zh-TW" sz="1600" dirty="0" err="1">
                  <a:solidFill>
                    <a:srgbClr val="0070C0"/>
                  </a:solidFill>
                  <a:latin typeface="Times New Roman" panose="02020603050405020304" pitchFamily="18" charset="0"/>
                  <a:ea typeface="微软雅黑"/>
                  <a:cs typeface="Times New Roman" panose="02020603050405020304" pitchFamily="18" charset="0"/>
                </a:rPr>
                <a:t>μS</a:t>
              </a:r>
              <a:r>
                <a:rPr lang="en-US" altLang="zh-TW" sz="1600" dirty="0">
                  <a:solidFill>
                    <a:srgbClr val="0070C0"/>
                  </a:solidFill>
                  <a:latin typeface="Times New Roman" panose="02020603050405020304" pitchFamily="18" charset="0"/>
                  <a:ea typeface="微软雅黑"/>
                  <a:cs typeface="Times New Roman" panose="02020603050405020304" pitchFamily="18" charset="0"/>
                </a:rPr>
                <a:t>/cm</a:t>
              </a:r>
              <a:r>
                <a:rPr lang="zh-TW" altLang="en-US" sz="1600" dirty="0">
                  <a:solidFill>
                    <a:prstClr val="black"/>
                  </a:solidFill>
                  <a:latin typeface="Times New Roman" panose="02020603050405020304" pitchFamily="18" charset="0"/>
                  <a:ea typeface="微软雅黑"/>
                  <a:cs typeface="Times New Roman" panose="02020603050405020304" pitchFamily="18" charset="0"/>
                </a:rPr>
                <a:t>。</a:t>
              </a:r>
              <a:endParaRPr lang="zh-TW" altLang="en-US" sz="1700" dirty="0">
                <a:solidFill>
                  <a:prstClr val="black"/>
                </a:solidFill>
                <a:latin typeface="Times New Roman" panose="02020603050405020304" pitchFamily="18" charset="0"/>
                <a:ea typeface="Adobe 繁黑體 Std B" panose="020B0700000000000000" pitchFamily="34" charset="-120"/>
                <a:cs typeface="Times New Roman" panose="02020603050405020304" pitchFamily="18" charset="0"/>
              </a:endParaRPr>
            </a:p>
          </p:txBody>
        </p:sp>
        <p:sp>
          <p:nvSpPr>
            <p:cNvPr id="19" name="矩形 18">
              <a:extLst>
                <a:ext uri="{FF2B5EF4-FFF2-40B4-BE49-F238E27FC236}">
                  <a16:creationId xmlns:a16="http://schemas.microsoft.com/office/drawing/2014/main" id="{B9226595-A109-636C-0BF4-DACC9EA21960}"/>
                </a:ext>
              </a:extLst>
            </p:cNvPr>
            <p:cNvSpPr/>
            <p:nvPr/>
          </p:nvSpPr>
          <p:spPr>
            <a:xfrm>
              <a:off x="3453214" y="2774897"/>
              <a:ext cx="5803360" cy="646331"/>
            </a:xfrm>
            <a:prstGeom prst="rect">
              <a:avLst/>
            </a:prstGeom>
          </p:spPr>
          <p:txBody>
            <a:bodyPr wrap="square">
              <a:spAutoFit/>
            </a:bodyPr>
            <a:lstStyle/>
            <a:p>
              <a:r>
                <a:rPr lang="zh-TW" altLang="zh-TW" dirty="0">
                  <a:solidFill>
                    <a:prstClr val="black"/>
                  </a:solidFill>
                  <a:latin typeface="DFMingStd-W5"/>
                  <a:ea typeface="微软雅黑"/>
                </a:rPr>
                <a:t>加裝</a:t>
              </a:r>
              <a:r>
                <a:rPr lang="zh-TW" altLang="zh-TW" dirty="0">
                  <a:solidFill>
                    <a:srgbClr val="0070C0"/>
                  </a:solidFill>
                  <a:latin typeface="DFMingStd-W5"/>
                  <a:ea typeface="微软雅黑"/>
                </a:rPr>
                <a:t>防飛濺設備</a:t>
              </a:r>
              <a:r>
                <a:rPr lang="zh-TW" altLang="zh-TW" dirty="0">
                  <a:solidFill>
                    <a:prstClr val="black"/>
                  </a:solidFill>
                  <a:latin typeface="DFMingStd-W5"/>
                  <a:ea typeface="微软雅黑"/>
                </a:rPr>
                <a:t>及</a:t>
              </a:r>
              <a:r>
                <a:rPr lang="zh-TW" altLang="en-US" dirty="0">
                  <a:solidFill>
                    <a:srgbClr val="0070C0"/>
                  </a:solidFill>
                  <a:latin typeface="DFMingStd-W5"/>
                  <a:ea typeface="微软雅黑"/>
                </a:rPr>
                <a:t>風扇設置</a:t>
              </a:r>
              <a:r>
                <a:rPr lang="zh-TW" altLang="zh-TW" dirty="0">
                  <a:solidFill>
                    <a:srgbClr val="0070C0"/>
                  </a:solidFill>
                  <a:latin typeface="DFMingStd-W5"/>
                  <a:ea typeface="微软雅黑"/>
                </a:rPr>
                <a:t>變頻裝置</a:t>
              </a:r>
              <a:r>
                <a:rPr lang="zh-TW" altLang="en-US" dirty="0">
                  <a:solidFill>
                    <a:prstClr val="black"/>
                  </a:solidFill>
                  <a:latin typeface="DFMingStd-W5"/>
                  <a:ea typeface="微软雅黑"/>
                </a:rPr>
                <a:t>，以減少冷卻水塔蒸散損失。</a:t>
              </a:r>
              <a:endParaRPr lang="zh-TW" altLang="en-US" sz="1700" dirty="0">
                <a:solidFill>
                  <a:prstClr val="black"/>
                </a:solidFill>
                <a:latin typeface="Times New Roman" panose="02020603050405020304" pitchFamily="18" charset="0"/>
                <a:ea typeface="Adobe 繁黑體 Std B" panose="020B0700000000000000" pitchFamily="34" charset="-120"/>
                <a:cs typeface="Times New Roman" panose="02020603050405020304" pitchFamily="18" charset="0"/>
              </a:endParaRPr>
            </a:p>
          </p:txBody>
        </p:sp>
        <p:sp>
          <p:nvSpPr>
            <p:cNvPr id="20" name="矩形 19">
              <a:extLst>
                <a:ext uri="{FF2B5EF4-FFF2-40B4-BE49-F238E27FC236}">
                  <a16:creationId xmlns:a16="http://schemas.microsoft.com/office/drawing/2014/main" id="{B6738775-F6FC-428A-FAAA-7E5C5F888C00}"/>
                </a:ext>
              </a:extLst>
            </p:cNvPr>
            <p:cNvSpPr/>
            <p:nvPr/>
          </p:nvSpPr>
          <p:spPr>
            <a:xfrm>
              <a:off x="3386152" y="3709522"/>
              <a:ext cx="5803360" cy="646331"/>
            </a:xfrm>
            <a:prstGeom prst="rect">
              <a:avLst/>
            </a:prstGeom>
          </p:spPr>
          <p:txBody>
            <a:bodyPr wrap="square">
              <a:spAutoFit/>
            </a:bodyPr>
            <a:lstStyle/>
            <a:p>
              <a:r>
                <a:rPr lang="zh-TW" altLang="en-US" dirty="0">
                  <a:solidFill>
                    <a:prstClr val="black"/>
                  </a:solidFill>
                  <a:latin typeface="DFMingStd-W5"/>
                  <a:ea typeface="微软雅黑"/>
                </a:rPr>
                <a:t>設置</a:t>
              </a:r>
              <a:r>
                <a:rPr lang="zh-TW" altLang="zh-TW" dirty="0">
                  <a:solidFill>
                    <a:srgbClr val="0070C0"/>
                  </a:solidFill>
                  <a:latin typeface="DFMingStd-W5"/>
                  <a:ea typeface="微软雅黑"/>
                </a:rPr>
                <a:t>冷卻水蒸發回收系統</a:t>
              </a:r>
              <a:r>
                <a:rPr lang="en-US" altLang="zh-TW" dirty="0">
                  <a:solidFill>
                    <a:prstClr val="black"/>
                  </a:solidFill>
                  <a:latin typeface="DFMingStd-W5"/>
                  <a:ea typeface="微软雅黑"/>
                </a:rPr>
                <a:t>(</a:t>
              </a:r>
              <a:r>
                <a:rPr lang="zh-TW" altLang="zh-TW" dirty="0">
                  <a:solidFill>
                    <a:prstClr val="black"/>
                  </a:solidFill>
                  <a:latin typeface="DFMingStd-W5"/>
                  <a:ea typeface="微软雅黑"/>
                </a:rPr>
                <a:t>估算可回收</a:t>
              </a:r>
              <a:r>
                <a:rPr lang="en-US" altLang="zh-TW" dirty="0">
                  <a:solidFill>
                    <a:prstClr val="black"/>
                  </a:solidFill>
                  <a:latin typeface="DFMingStd-W5"/>
                  <a:ea typeface="微软雅黑"/>
                </a:rPr>
                <a:t>15</a:t>
              </a:r>
              <a:r>
                <a:rPr lang="zh-TW" altLang="zh-TW" dirty="0">
                  <a:solidFill>
                    <a:prstClr val="black"/>
                  </a:solidFill>
                  <a:latin typeface="DFMingStd-W5"/>
                  <a:ea typeface="微软雅黑"/>
                </a:rPr>
                <a:t>～</a:t>
              </a:r>
              <a:r>
                <a:rPr lang="en-US" altLang="zh-TW" dirty="0">
                  <a:solidFill>
                    <a:prstClr val="black"/>
                  </a:solidFill>
                  <a:latin typeface="DFMingStd-W5"/>
                  <a:ea typeface="微软雅黑"/>
                </a:rPr>
                <a:t>22%</a:t>
              </a:r>
              <a:r>
                <a:rPr lang="zh-TW" altLang="zh-TW" dirty="0">
                  <a:solidFill>
                    <a:prstClr val="black"/>
                  </a:solidFill>
                  <a:latin typeface="DFMingStd-W5"/>
                  <a:ea typeface="微软雅黑"/>
                </a:rPr>
                <a:t>的冷卻水蒸發量</a:t>
              </a:r>
              <a:r>
                <a:rPr lang="en-US" altLang="zh-TW" dirty="0">
                  <a:solidFill>
                    <a:prstClr val="black"/>
                  </a:solidFill>
                  <a:latin typeface="DFMingStd-W5"/>
                  <a:ea typeface="微软雅黑"/>
                </a:rPr>
                <a:t>)</a:t>
              </a:r>
              <a:r>
                <a:rPr lang="zh-TW" altLang="en-US" dirty="0">
                  <a:solidFill>
                    <a:prstClr val="black"/>
                  </a:solidFill>
                  <a:latin typeface="DFMingStd-W5"/>
                  <a:ea typeface="微软雅黑"/>
                </a:rPr>
                <a:t>。</a:t>
              </a:r>
            </a:p>
          </p:txBody>
        </p:sp>
        <p:sp>
          <p:nvSpPr>
            <p:cNvPr id="21" name="矩形 20">
              <a:extLst>
                <a:ext uri="{FF2B5EF4-FFF2-40B4-BE49-F238E27FC236}">
                  <a16:creationId xmlns:a16="http://schemas.microsoft.com/office/drawing/2014/main" id="{1F7AF403-DF4D-6970-290E-F4615339C364}"/>
                </a:ext>
              </a:extLst>
            </p:cNvPr>
            <p:cNvSpPr/>
            <p:nvPr/>
          </p:nvSpPr>
          <p:spPr>
            <a:xfrm>
              <a:off x="3386152" y="4694236"/>
              <a:ext cx="5803360" cy="646331"/>
            </a:xfrm>
            <a:prstGeom prst="rect">
              <a:avLst/>
            </a:prstGeom>
          </p:spPr>
          <p:txBody>
            <a:bodyPr wrap="square">
              <a:spAutoFit/>
            </a:bodyPr>
            <a:lstStyle/>
            <a:p>
              <a:r>
                <a:rPr lang="zh-TW" altLang="en-US" dirty="0">
                  <a:solidFill>
                    <a:prstClr val="black"/>
                  </a:solidFill>
                  <a:latin typeface="DFMingStd-W5"/>
                  <a:ea typeface="微软雅黑"/>
                </a:rPr>
                <a:t>設置</a:t>
              </a:r>
              <a:r>
                <a:rPr lang="zh-TW" altLang="en-US" dirty="0">
                  <a:solidFill>
                    <a:srgbClr val="0070C0"/>
                  </a:solidFill>
                  <a:latin typeface="DFMingStd-W5"/>
                  <a:ea typeface="微软雅黑"/>
                </a:rPr>
                <a:t>旁流過濾設備</a:t>
              </a:r>
              <a:r>
                <a:rPr lang="en-US" altLang="zh-TW" dirty="0">
                  <a:solidFill>
                    <a:prstClr val="black"/>
                  </a:solidFill>
                  <a:latin typeface="DFMingStd-W5"/>
                  <a:ea typeface="微软雅黑"/>
                </a:rPr>
                <a:t>(</a:t>
              </a:r>
              <a:r>
                <a:rPr lang="zh-TW" altLang="en-US" dirty="0">
                  <a:solidFill>
                    <a:prstClr val="black"/>
                  </a:solidFill>
                  <a:latin typeface="DFMingStd-W5"/>
                  <a:ea typeface="微软雅黑"/>
                </a:rPr>
                <a:t>如砂濾、纖維過濾、</a:t>
              </a:r>
              <a:r>
                <a:rPr lang="zh-TW" altLang="zh-TW" dirty="0">
                  <a:solidFill>
                    <a:prstClr val="black"/>
                  </a:solidFill>
                  <a:latin typeface="DFMingStd-W5"/>
                  <a:ea typeface="微软雅黑"/>
                </a:rPr>
                <a:t>陶瓷球處理系統</a:t>
              </a:r>
              <a:r>
                <a:rPr lang="zh-TW" altLang="en-US" dirty="0">
                  <a:solidFill>
                    <a:prstClr val="black"/>
                  </a:solidFill>
                  <a:latin typeface="DFMingStd-W5"/>
                  <a:ea typeface="微软雅黑"/>
                </a:rPr>
                <a:t>、</a:t>
              </a:r>
              <a:endParaRPr lang="zh-TW" altLang="zh-TW" dirty="0">
                <a:solidFill>
                  <a:prstClr val="black"/>
                </a:solidFill>
                <a:latin typeface="DFMingStd-W5"/>
                <a:ea typeface="微软雅黑"/>
              </a:endParaRPr>
            </a:p>
            <a:p>
              <a:r>
                <a:rPr lang="zh-TW" altLang="zh-TW" dirty="0">
                  <a:solidFill>
                    <a:prstClr val="black"/>
                  </a:solidFill>
                  <a:latin typeface="DFMingStd-W5"/>
                  <a:ea typeface="微软雅黑"/>
                </a:rPr>
                <a:t>倒極式電透析系統</a:t>
              </a:r>
              <a:r>
                <a:rPr lang="en-US" altLang="zh-TW" dirty="0">
                  <a:solidFill>
                    <a:prstClr val="black"/>
                  </a:solidFill>
                  <a:latin typeface="DFMingStd-W5"/>
                  <a:ea typeface="微软雅黑"/>
                </a:rPr>
                <a:t>(EDR))</a:t>
              </a:r>
              <a:r>
                <a:rPr lang="zh-TW" altLang="en-US" dirty="0">
                  <a:solidFill>
                    <a:prstClr val="black"/>
                  </a:solidFill>
                  <a:latin typeface="DFMingStd-W5"/>
                  <a:ea typeface="微软雅黑"/>
                </a:rPr>
                <a:t>。</a:t>
              </a:r>
            </a:p>
          </p:txBody>
        </p:sp>
        <p:sp>
          <p:nvSpPr>
            <p:cNvPr id="22" name="矩形 21">
              <a:extLst>
                <a:ext uri="{FF2B5EF4-FFF2-40B4-BE49-F238E27FC236}">
                  <a16:creationId xmlns:a16="http://schemas.microsoft.com/office/drawing/2014/main" id="{23A5A3AA-9135-8D14-0060-EEF9478D7265}"/>
                </a:ext>
              </a:extLst>
            </p:cNvPr>
            <p:cNvSpPr/>
            <p:nvPr/>
          </p:nvSpPr>
          <p:spPr>
            <a:xfrm>
              <a:off x="3386152" y="5588456"/>
              <a:ext cx="5803360" cy="646331"/>
            </a:xfrm>
            <a:prstGeom prst="rect">
              <a:avLst/>
            </a:prstGeom>
          </p:spPr>
          <p:txBody>
            <a:bodyPr wrap="square">
              <a:spAutoFit/>
            </a:bodyPr>
            <a:lstStyle/>
            <a:p>
              <a:r>
                <a:rPr lang="zh-TW" altLang="en-US" dirty="0">
                  <a:solidFill>
                    <a:srgbClr val="0070C0"/>
                  </a:solidFill>
                  <a:latin typeface="DFMingStd-W5"/>
                  <a:ea typeface="微软雅黑"/>
                </a:rPr>
                <a:t>排放</a:t>
              </a:r>
              <a:r>
                <a:rPr lang="zh-TW" altLang="en-US" dirty="0">
                  <a:solidFill>
                    <a:srgbClr val="0070C0"/>
                  </a:solidFill>
                  <a:latin typeface="Times New Roman" panose="02020603050405020304" pitchFamily="18" charset="0"/>
                  <a:ea typeface="微软雅黑"/>
                  <a:cs typeface="Times New Roman" panose="02020603050405020304" pitchFamily="18" charset="0"/>
                </a:rPr>
                <a:t>水</a:t>
              </a:r>
              <a:r>
                <a:rPr lang="en-US" altLang="zh-TW" dirty="0">
                  <a:solidFill>
                    <a:prstClr val="black"/>
                  </a:solidFill>
                  <a:latin typeface="Times New Roman" panose="02020603050405020304" pitchFamily="18" charset="0"/>
                  <a:ea typeface="微软雅黑"/>
                  <a:cs typeface="Times New Roman" panose="02020603050405020304" pitchFamily="18" charset="0"/>
                </a:rPr>
                <a:t>(Blow Down)</a:t>
              </a:r>
              <a:r>
                <a:rPr lang="zh-TW" altLang="en-US" dirty="0">
                  <a:solidFill>
                    <a:prstClr val="black"/>
                  </a:solidFill>
                  <a:latin typeface="Times New Roman" panose="02020603050405020304" pitchFamily="18" charset="0"/>
                  <a:ea typeface="微软雅黑"/>
                  <a:cs typeface="Times New Roman" panose="02020603050405020304" pitchFamily="18" charset="0"/>
                </a:rPr>
                <a:t>直接回收至</a:t>
              </a:r>
              <a:r>
                <a:rPr lang="zh-TW" altLang="en-US" dirty="0">
                  <a:solidFill>
                    <a:srgbClr val="0070C0"/>
                  </a:solidFill>
                  <a:latin typeface="Times New Roman" panose="02020603050405020304" pitchFamily="18" charset="0"/>
                  <a:ea typeface="微软雅黑"/>
                  <a:cs typeface="Times New Roman" panose="02020603050405020304" pitchFamily="18" charset="0"/>
                </a:rPr>
                <a:t>濕式洗滌塔當補充水</a:t>
              </a:r>
              <a:r>
                <a:rPr lang="zh-TW" altLang="en-US" dirty="0">
                  <a:solidFill>
                    <a:prstClr val="black"/>
                  </a:solidFill>
                  <a:latin typeface="Times New Roman" panose="02020603050405020304" pitchFamily="18" charset="0"/>
                  <a:ea typeface="微软雅黑"/>
                  <a:cs typeface="Times New Roman" panose="02020603050405020304" pitchFamily="18" charset="0"/>
                </a:rPr>
                <a:t>，或經</a:t>
              </a:r>
              <a:r>
                <a:rPr lang="en-US" altLang="zh-TW" dirty="0">
                  <a:solidFill>
                    <a:srgbClr val="0070C0"/>
                  </a:solidFill>
                  <a:latin typeface="Times New Roman" panose="02020603050405020304" pitchFamily="18" charset="0"/>
                  <a:ea typeface="微软雅黑"/>
                  <a:cs typeface="Times New Roman" panose="02020603050405020304" pitchFamily="18" charset="0"/>
                </a:rPr>
                <a:t>RO</a:t>
              </a:r>
              <a:r>
                <a:rPr lang="zh-TW" altLang="en-US" dirty="0">
                  <a:solidFill>
                    <a:srgbClr val="0070C0"/>
                  </a:solidFill>
                  <a:latin typeface="Times New Roman" panose="02020603050405020304" pitchFamily="18" charset="0"/>
                  <a:ea typeface="微软雅黑"/>
                  <a:cs typeface="Times New Roman" panose="02020603050405020304" pitchFamily="18" charset="0"/>
                </a:rPr>
                <a:t>處理</a:t>
              </a:r>
              <a:r>
                <a:rPr lang="zh-TW" altLang="en-US" dirty="0">
                  <a:solidFill>
                    <a:prstClr val="black"/>
                  </a:solidFill>
                  <a:latin typeface="Times New Roman" panose="02020603050405020304" pitchFamily="18" charset="0"/>
                  <a:ea typeface="微软雅黑"/>
                  <a:cs typeface="Times New Roman" panose="02020603050405020304" pitchFamily="18" charset="0"/>
                </a:rPr>
                <a:t>後再循環使用於冷卻水塔</a:t>
              </a:r>
              <a:r>
                <a:rPr lang="zh-TW" altLang="en-US" dirty="0">
                  <a:solidFill>
                    <a:srgbClr val="0070C0"/>
                  </a:solidFill>
                  <a:latin typeface="Times New Roman" panose="02020603050405020304" pitchFamily="18" charset="0"/>
                  <a:ea typeface="微软雅黑"/>
                  <a:cs typeface="Times New Roman" panose="02020603050405020304" pitchFamily="18" charset="0"/>
                </a:rPr>
                <a:t>補充水</a:t>
              </a:r>
              <a:r>
                <a:rPr lang="zh-TW" altLang="en-US" dirty="0">
                  <a:solidFill>
                    <a:prstClr val="black"/>
                  </a:solidFill>
                  <a:latin typeface="Times New Roman" panose="02020603050405020304" pitchFamily="18" charset="0"/>
                  <a:ea typeface="微软雅黑"/>
                  <a:cs typeface="Times New Roman" panose="02020603050405020304" pitchFamily="18" charset="0"/>
                </a:rPr>
                <a:t>。</a:t>
              </a:r>
            </a:p>
          </p:txBody>
        </p:sp>
      </p:grpSp>
      <p:pic>
        <p:nvPicPr>
          <p:cNvPr id="23" name="圖片 22">
            <a:extLst>
              <a:ext uri="{FF2B5EF4-FFF2-40B4-BE49-F238E27FC236}">
                <a16:creationId xmlns:a16="http://schemas.microsoft.com/office/drawing/2014/main" id="{FFAD16B4-CD3E-4AC6-02FE-201E640E43DB}"/>
              </a:ext>
            </a:extLst>
          </p:cNvPr>
          <p:cNvPicPr>
            <a:picLocks noChangeAspect="1"/>
          </p:cNvPicPr>
          <p:nvPr/>
        </p:nvPicPr>
        <p:blipFill>
          <a:blip r:embed="rId7"/>
          <a:stretch>
            <a:fillRect/>
          </a:stretch>
        </p:blipFill>
        <p:spPr>
          <a:xfrm>
            <a:off x="7980818" y="4186442"/>
            <a:ext cx="3612041" cy="2074283"/>
          </a:xfrm>
          <a:prstGeom prst="rect">
            <a:avLst/>
          </a:prstGeom>
        </p:spPr>
      </p:pic>
      <p:sp>
        <p:nvSpPr>
          <p:cNvPr id="24" name="文字方塊 23">
            <a:extLst>
              <a:ext uri="{FF2B5EF4-FFF2-40B4-BE49-F238E27FC236}">
                <a16:creationId xmlns:a16="http://schemas.microsoft.com/office/drawing/2014/main" id="{2D45B75C-815C-FB0A-0788-74BC7E36366D}"/>
              </a:ext>
            </a:extLst>
          </p:cNvPr>
          <p:cNvSpPr txBox="1"/>
          <p:nvPr/>
        </p:nvSpPr>
        <p:spPr>
          <a:xfrm>
            <a:off x="8430570" y="3771601"/>
            <a:ext cx="2917371" cy="369332"/>
          </a:xfrm>
          <a:prstGeom prst="rect">
            <a:avLst/>
          </a:prstGeom>
          <a:noFill/>
        </p:spPr>
        <p:txBody>
          <a:bodyPr wrap="square">
            <a:spAutoFit/>
          </a:bodyPr>
          <a:lstStyle/>
          <a:p>
            <a:pPr algn="ctr"/>
            <a:r>
              <a:rPr lang="zh-TW" altLang="zh-TW" dirty="0">
                <a:solidFill>
                  <a:prstClr val="black"/>
                </a:solidFill>
                <a:latin typeface="DFMingStd-W5"/>
                <a:ea typeface="微软雅黑"/>
              </a:rPr>
              <a:t>冷卻水塔蒸發回收系統</a:t>
            </a:r>
            <a:endParaRPr lang="zh-TW" altLang="en-US" dirty="0">
              <a:solidFill>
                <a:prstClr val="black"/>
              </a:solidFill>
              <a:latin typeface="DFMingStd-W5"/>
              <a:ea typeface="微软雅黑"/>
            </a:endParaRPr>
          </a:p>
        </p:txBody>
      </p:sp>
      <p:sp>
        <p:nvSpPr>
          <p:cNvPr id="25" name="文字方塊 24">
            <a:extLst>
              <a:ext uri="{FF2B5EF4-FFF2-40B4-BE49-F238E27FC236}">
                <a16:creationId xmlns:a16="http://schemas.microsoft.com/office/drawing/2014/main" id="{2A580220-F805-AD42-6F53-6AEC37924B08}"/>
              </a:ext>
            </a:extLst>
          </p:cNvPr>
          <p:cNvSpPr txBox="1"/>
          <p:nvPr/>
        </p:nvSpPr>
        <p:spPr>
          <a:xfrm>
            <a:off x="8486300" y="6288201"/>
            <a:ext cx="2917371" cy="369332"/>
          </a:xfrm>
          <a:prstGeom prst="rect">
            <a:avLst/>
          </a:prstGeom>
          <a:noFill/>
        </p:spPr>
        <p:txBody>
          <a:bodyPr wrap="square">
            <a:spAutoFit/>
          </a:bodyPr>
          <a:lstStyle/>
          <a:p>
            <a:pPr algn="ctr"/>
            <a:r>
              <a:rPr lang="en-US" altLang="zh-TW" dirty="0">
                <a:solidFill>
                  <a:prstClr val="black"/>
                </a:solidFill>
                <a:latin typeface="Times New Roman" panose="02020603050405020304" pitchFamily="18" charset="0"/>
                <a:ea typeface="微软雅黑"/>
                <a:cs typeface="Times New Roman" panose="02020603050405020304" pitchFamily="18" charset="0"/>
              </a:rPr>
              <a:t>EDR</a:t>
            </a:r>
            <a:r>
              <a:rPr lang="zh-TW" altLang="en-US" dirty="0">
                <a:solidFill>
                  <a:prstClr val="black"/>
                </a:solidFill>
                <a:latin typeface="Times New Roman" panose="02020603050405020304" pitchFamily="18" charset="0"/>
                <a:ea typeface="微软雅黑"/>
                <a:cs typeface="Times New Roman" panose="02020603050405020304" pitchFamily="18" charset="0"/>
              </a:rPr>
              <a:t>旁流處理</a:t>
            </a:r>
            <a:r>
              <a:rPr lang="zh-TW" altLang="zh-TW" dirty="0">
                <a:solidFill>
                  <a:prstClr val="black"/>
                </a:solidFill>
                <a:latin typeface="Times New Roman" panose="02020603050405020304" pitchFamily="18" charset="0"/>
                <a:ea typeface="微软雅黑"/>
                <a:cs typeface="Times New Roman" panose="02020603050405020304" pitchFamily="18" charset="0"/>
              </a:rPr>
              <a:t>系統</a:t>
            </a:r>
            <a:endParaRPr lang="zh-TW" altLang="en-US" dirty="0">
              <a:solidFill>
                <a:prstClr val="black"/>
              </a:solidFill>
              <a:latin typeface="Times New Roman" panose="02020603050405020304" pitchFamily="18" charset="0"/>
              <a:ea typeface="微软雅黑"/>
              <a:cs typeface="Times New Roman" panose="02020603050405020304" pitchFamily="18" charset="0"/>
            </a:endParaRPr>
          </a:p>
        </p:txBody>
      </p:sp>
      <p:pic>
        <p:nvPicPr>
          <p:cNvPr id="26" name="圖片 25">
            <a:extLst>
              <a:ext uri="{FF2B5EF4-FFF2-40B4-BE49-F238E27FC236}">
                <a16:creationId xmlns:a16="http://schemas.microsoft.com/office/drawing/2014/main" id="{3375B557-0254-8E25-856F-61294BCF1CED}"/>
              </a:ext>
            </a:extLst>
          </p:cNvPr>
          <p:cNvPicPr>
            <a:picLocks noChangeAspect="1"/>
          </p:cNvPicPr>
          <p:nvPr/>
        </p:nvPicPr>
        <p:blipFill>
          <a:blip r:embed="rId8"/>
          <a:stretch>
            <a:fillRect/>
          </a:stretch>
        </p:blipFill>
        <p:spPr>
          <a:xfrm>
            <a:off x="8802462" y="1068030"/>
            <a:ext cx="2202995" cy="2762028"/>
          </a:xfrm>
          <a:prstGeom prst="rect">
            <a:avLst/>
          </a:prstGeom>
        </p:spPr>
      </p:pic>
    </p:spTree>
    <p:extLst>
      <p:ext uri="{BB962C8B-B14F-4D97-AF65-F5344CB8AC3E}">
        <p14:creationId xmlns:p14="http://schemas.microsoft.com/office/powerpoint/2010/main" val="1219125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38</a:t>
            </a:fld>
            <a:endParaRPr lang="en-US" dirty="0"/>
          </a:p>
        </p:txBody>
      </p:sp>
      <p:sp>
        <p:nvSpPr>
          <p:cNvPr id="2" name="TextBox 11">
            <a:extLst>
              <a:ext uri="{FF2B5EF4-FFF2-40B4-BE49-F238E27FC236}">
                <a16:creationId xmlns:a16="http://schemas.microsoft.com/office/drawing/2014/main" id="{C391D596-D1D6-4874-CE5D-A478F2265F3A}"/>
              </a:ext>
            </a:extLst>
          </p:cNvPr>
          <p:cNvSpPr txBox="1"/>
          <p:nvPr/>
        </p:nvSpPr>
        <p:spPr>
          <a:xfrm>
            <a:off x="959668" y="377130"/>
            <a:ext cx="8667503" cy="492443"/>
          </a:xfrm>
          <a:prstGeom prst="rect">
            <a:avLst/>
          </a:prstGeom>
          <a:noFill/>
        </p:spPr>
        <p:txBody>
          <a:bodyPr wrap="square" lIns="0" tIns="0" rIns="0" bIns="0" rtlCol="0">
            <a:spAutoFit/>
            <a:scene3d>
              <a:camera prst="orthographicFront"/>
              <a:lightRig rig="threePt" dir="t"/>
            </a:scene3d>
            <a:sp3d contourW="12700"/>
          </a:bodyPr>
          <a:lstStyle/>
          <a:p>
            <a:r>
              <a:rPr lang="zh-TW" altLang="en-US" sz="3200" b="1" dirty="0">
                <a:solidFill>
                  <a:prstClr val="black">
                    <a:lumMod val="75000"/>
                    <a:lumOff val="25000"/>
                  </a:prstClr>
                </a:solidFill>
                <a:latin typeface="Arial"/>
                <a:ea typeface="微软雅黑"/>
              </a:rPr>
              <a:t>節水潛力評估步驟</a:t>
            </a:r>
            <a:r>
              <a:rPr lang="en-US" altLang="zh-TW" sz="2400" b="1" dirty="0">
                <a:solidFill>
                  <a:prstClr val="black">
                    <a:lumMod val="75000"/>
                    <a:lumOff val="25000"/>
                  </a:prstClr>
                </a:solidFill>
                <a:latin typeface="Arial"/>
                <a:ea typeface="微软雅黑"/>
              </a:rPr>
              <a:t>(15/20)</a:t>
            </a:r>
            <a:endParaRPr lang="en-US" altLang="zh-TW" sz="2400" b="1" dirty="0">
              <a:solidFill>
                <a:srgbClr val="0070C0"/>
              </a:solidFill>
              <a:latin typeface="Arial"/>
              <a:ea typeface="微软雅黑"/>
            </a:endParaRPr>
          </a:p>
        </p:txBody>
      </p:sp>
      <p:sp>
        <p:nvSpPr>
          <p:cNvPr id="3" name="AutoShape 5">
            <a:extLst>
              <a:ext uri="{FF2B5EF4-FFF2-40B4-BE49-F238E27FC236}">
                <a16:creationId xmlns:a16="http://schemas.microsoft.com/office/drawing/2014/main" id="{05B10A8A-FA94-FC02-743D-1A0DBA272B46}"/>
              </a:ext>
            </a:extLst>
          </p:cNvPr>
          <p:cNvSpPr>
            <a:spLocks noChangeArrowheads="1"/>
          </p:cNvSpPr>
          <p:nvPr/>
        </p:nvSpPr>
        <p:spPr bwMode="gray">
          <a:xfrm>
            <a:off x="6922226" y="241993"/>
            <a:ext cx="3887342" cy="735747"/>
          </a:xfrm>
          <a:prstGeom prst="roundRect">
            <a:avLst>
              <a:gd name="adj" fmla="val 50000"/>
            </a:avLst>
          </a:prstGeom>
          <a:solidFill>
            <a:srgbClr val="FFC000">
              <a:lumMod val="40000"/>
              <a:lumOff val="60000"/>
            </a:srgbClr>
          </a:solidFill>
        </p:spPr>
        <p:txBody>
          <a:bodyPr wrap="square" rtlCol="0">
            <a:spAutoFit/>
          </a:bodyPr>
          <a:lstStyle/>
          <a:p>
            <a:pPr algn="ctr">
              <a:spcBef>
                <a:spcPts val="600"/>
              </a:spcBef>
              <a:spcAft>
                <a:spcPts val="600"/>
              </a:spcAft>
            </a:pP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4</a:t>
            </a:r>
            <a:r>
              <a:rPr kumimoji="1" lang="en-US" altLang="zh-TW" sz="2800" b="1" baseline="30000"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th</a:t>
            </a: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 </a:t>
            </a:r>
            <a:r>
              <a:rPr kumimoji="1" lang="zh-TW" altLang="en-US"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評估節水潛力</a:t>
            </a:r>
            <a:endPar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endParaRPr>
          </a:p>
        </p:txBody>
      </p:sp>
      <p:sp>
        <p:nvSpPr>
          <p:cNvPr id="4" name="＞形箭號 11">
            <a:extLst>
              <a:ext uri="{FF2B5EF4-FFF2-40B4-BE49-F238E27FC236}">
                <a16:creationId xmlns:a16="http://schemas.microsoft.com/office/drawing/2014/main" id="{6F4AA560-B401-C1E3-1706-211B6F6F841B}"/>
              </a:ext>
            </a:extLst>
          </p:cNvPr>
          <p:cNvSpPr/>
          <p:nvPr/>
        </p:nvSpPr>
        <p:spPr>
          <a:xfrm>
            <a:off x="959668" y="1235084"/>
            <a:ext cx="4820343" cy="551968"/>
          </a:xfrm>
          <a:prstGeom prst="chevron">
            <a:avLst>
              <a:gd name="adj" fmla="val 51820"/>
            </a:avLst>
          </a:prstGeom>
          <a:solidFill>
            <a:srgbClr val="F2A34C"/>
          </a:solidFill>
          <a:ln w="25400" cap="flat" cmpd="sng" algn="ctr">
            <a:noFill/>
            <a:prstDash val="solid"/>
          </a:ln>
          <a:effectLst>
            <a:outerShdw blurRad="254000" dist="76200" algn="l" rotWithShape="0">
              <a:prstClr val="black">
                <a:alpha val="15000"/>
              </a:prstClr>
            </a:outerShdw>
          </a:effectLst>
        </p:spPr>
        <p:txBody>
          <a:bodyPr rtlCol="0" anchor="ctr"/>
          <a:lstStyle/>
          <a:p>
            <a:pPr algn="just">
              <a:defRPr/>
            </a:pPr>
            <a:r>
              <a:rPr lang="zh-TW" altLang="en-US" sz="2800" b="1" kern="0" dirty="0">
                <a:solidFill>
                  <a:prstClr val="white"/>
                </a:solidFill>
                <a:latin typeface="Microsoft YaHei UI" panose="020B0503020204020204" pitchFamily="34" charset="-122"/>
                <a:ea typeface="Microsoft YaHei UI" panose="020B0503020204020204" pitchFamily="34" charset="-122"/>
              </a:rPr>
              <a:t>冷卻水塔排放水回收案例</a:t>
            </a:r>
            <a:endParaRPr lang="en-US" altLang="zh-TW" sz="2800" b="1" kern="0" dirty="0">
              <a:solidFill>
                <a:prstClr val="white"/>
              </a:solidFill>
              <a:latin typeface="Microsoft YaHei UI" panose="020B0503020204020204" pitchFamily="34" charset="-122"/>
              <a:ea typeface="Microsoft YaHei UI" panose="020B0503020204020204" pitchFamily="34" charset="-122"/>
            </a:endParaRPr>
          </a:p>
        </p:txBody>
      </p:sp>
      <p:pic>
        <p:nvPicPr>
          <p:cNvPr id="6" name="圖片 5">
            <a:extLst>
              <a:ext uri="{FF2B5EF4-FFF2-40B4-BE49-F238E27FC236}">
                <a16:creationId xmlns:a16="http://schemas.microsoft.com/office/drawing/2014/main" id="{D0F17CBA-C08B-491A-30DD-3E829B8BF9A4}"/>
              </a:ext>
            </a:extLst>
          </p:cNvPr>
          <p:cNvPicPr>
            <a:picLocks noChangeAspect="1"/>
          </p:cNvPicPr>
          <p:nvPr/>
        </p:nvPicPr>
        <p:blipFill>
          <a:blip r:embed="rId2"/>
          <a:stretch>
            <a:fillRect/>
          </a:stretch>
        </p:blipFill>
        <p:spPr>
          <a:xfrm>
            <a:off x="785799" y="1999333"/>
            <a:ext cx="4785778" cy="3284674"/>
          </a:xfrm>
          <a:prstGeom prst="rect">
            <a:avLst/>
          </a:prstGeom>
          <a:ln>
            <a:noFill/>
          </a:ln>
          <a:effectLst>
            <a:softEdge rad="112500"/>
          </a:effectLst>
        </p:spPr>
      </p:pic>
      <p:sp>
        <p:nvSpPr>
          <p:cNvPr id="7" name="文字方塊 6">
            <a:extLst>
              <a:ext uri="{FF2B5EF4-FFF2-40B4-BE49-F238E27FC236}">
                <a16:creationId xmlns:a16="http://schemas.microsoft.com/office/drawing/2014/main" id="{93BFD969-CDFE-4EC0-FE2D-791F1B2B6ABD}"/>
              </a:ext>
            </a:extLst>
          </p:cNvPr>
          <p:cNvSpPr txBox="1"/>
          <p:nvPr/>
        </p:nvSpPr>
        <p:spPr>
          <a:xfrm>
            <a:off x="702686" y="5379908"/>
            <a:ext cx="4785778" cy="369332"/>
          </a:xfrm>
          <a:prstGeom prst="rect">
            <a:avLst/>
          </a:prstGeom>
          <a:noFill/>
        </p:spPr>
        <p:txBody>
          <a:bodyPr wrap="square">
            <a:spAutoFit/>
          </a:bodyPr>
          <a:lstStyle/>
          <a:p>
            <a:pPr algn="ctr"/>
            <a:r>
              <a:rPr lang="zh-TW" altLang="en-US" dirty="0">
                <a:solidFill>
                  <a:prstClr val="black"/>
                </a:solidFill>
                <a:latin typeface="DFMingStd-W5"/>
                <a:ea typeface="微软雅黑"/>
              </a:rPr>
              <a:t>某石化廠</a:t>
            </a:r>
            <a:r>
              <a:rPr lang="zh-TW" altLang="zh-TW" dirty="0">
                <a:solidFill>
                  <a:prstClr val="black"/>
                </a:solidFill>
                <a:latin typeface="DFMingStd-W5"/>
                <a:ea typeface="微软雅黑"/>
              </a:rPr>
              <a:t>冷卻</a:t>
            </a:r>
            <a:r>
              <a:rPr lang="zh-TW" altLang="en-US" dirty="0">
                <a:solidFill>
                  <a:prstClr val="black"/>
                </a:solidFill>
                <a:latin typeface="DFMingStd-W5"/>
                <a:ea typeface="微软雅黑"/>
              </a:rPr>
              <a:t>水塔排放水以</a:t>
            </a:r>
            <a:r>
              <a:rPr lang="en-US" altLang="zh-TW" dirty="0">
                <a:solidFill>
                  <a:prstClr val="black"/>
                </a:solidFill>
                <a:latin typeface="DFMingStd-W5"/>
                <a:ea typeface="微软雅黑"/>
              </a:rPr>
              <a:t>MMF+RO</a:t>
            </a:r>
            <a:r>
              <a:rPr lang="zh-TW" altLang="zh-TW" dirty="0">
                <a:solidFill>
                  <a:prstClr val="black"/>
                </a:solidFill>
                <a:latin typeface="DFMingStd-W5"/>
                <a:ea typeface="微软雅黑"/>
              </a:rPr>
              <a:t>系統</a:t>
            </a:r>
            <a:r>
              <a:rPr lang="zh-TW" altLang="en-US" dirty="0">
                <a:solidFill>
                  <a:prstClr val="black"/>
                </a:solidFill>
                <a:latin typeface="DFMingStd-W5"/>
                <a:ea typeface="微软雅黑"/>
              </a:rPr>
              <a:t>回收</a:t>
            </a:r>
          </a:p>
        </p:txBody>
      </p:sp>
      <p:pic>
        <p:nvPicPr>
          <p:cNvPr id="8" name="圖片 7">
            <a:extLst>
              <a:ext uri="{FF2B5EF4-FFF2-40B4-BE49-F238E27FC236}">
                <a16:creationId xmlns:a16="http://schemas.microsoft.com/office/drawing/2014/main" id="{6E6BA1AB-960E-3B8E-73A2-1335C77BB72E}"/>
              </a:ext>
            </a:extLst>
          </p:cNvPr>
          <p:cNvPicPr>
            <a:picLocks noChangeAspect="1"/>
          </p:cNvPicPr>
          <p:nvPr/>
        </p:nvPicPr>
        <p:blipFill>
          <a:blip r:embed="rId3"/>
          <a:stretch>
            <a:fillRect/>
          </a:stretch>
        </p:blipFill>
        <p:spPr>
          <a:xfrm>
            <a:off x="6922226" y="961957"/>
            <a:ext cx="3723806" cy="2392641"/>
          </a:xfrm>
          <a:prstGeom prst="rect">
            <a:avLst/>
          </a:prstGeom>
          <a:ln>
            <a:noFill/>
          </a:ln>
          <a:effectLst>
            <a:softEdge rad="112500"/>
          </a:effectLst>
        </p:spPr>
      </p:pic>
      <p:sp>
        <p:nvSpPr>
          <p:cNvPr id="9" name="文字方塊 8">
            <a:extLst>
              <a:ext uri="{FF2B5EF4-FFF2-40B4-BE49-F238E27FC236}">
                <a16:creationId xmlns:a16="http://schemas.microsoft.com/office/drawing/2014/main" id="{47CAEEDA-FAB0-6909-D563-570257E75110}"/>
              </a:ext>
            </a:extLst>
          </p:cNvPr>
          <p:cNvSpPr txBox="1"/>
          <p:nvPr/>
        </p:nvSpPr>
        <p:spPr>
          <a:xfrm>
            <a:off x="6580097" y="3400185"/>
            <a:ext cx="4584988" cy="369332"/>
          </a:xfrm>
          <a:prstGeom prst="rect">
            <a:avLst/>
          </a:prstGeom>
          <a:noFill/>
        </p:spPr>
        <p:txBody>
          <a:bodyPr wrap="square">
            <a:spAutoFit/>
          </a:bodyPr>
          <a:lstStyle/>
          <a:p>
            <a:pPr algn="ctr"/>
            <a:r>
              <a:rPr lang="zh-TW" altLang="en-US" dirty="0">
                <a:solidFill>
                  <a:prstClr val="black"/>
                </a:solidFill>
                <a:latin typeface="DFMingStd-W5"/>
                <a:ea typeface="微软雅黑"/>
              </a:rPr>
              <a:t>某汽電共生廠</a:t>
            </a:r>
            <a:r>
              <a:rPr lang="zh-TW" altLang="zh-TW" dirty="0">
                <a:solidFill>
                  <a:prstClr val="black"/>
                </a:solidFill>
                <a:latin typeface="DFMingStd-W5"/>
                <a:ea typeface="微软雅黑"/>
              </a:rPr>
              <a:t>冷卻</a:t>
            </a:r>
            <a:r>
              <a:rPr lang="zh-TW" altLang="en-US" dirty="0">
                <a:solidFill>
                  <a:prstClr val="black"/>
                </a:solidFill>
                <a:latin typeface="DFMingStd-W5"/>
                <a:ea typeface="微软雅黑"/>
              </a:rPr>
              <a:t>水塔設置旁濾</a:t>
            </a:r>
            <a:r>
              <a:rPr lang="zh-TW" altLang="zh-TW" dirty="0">
                <a:solidFill>
                  <a:prstClr val="black"/>
                </a:solidFill>
                <a:latin typeface="DFMingStd-W5"/>
                <a:ea typeface="微软雅黑"/>
              </a:rPr>
              <a:t>系統</a:t>
            </a:r>
            <a:endParaRPr lang="zh-TW" altLang="en-US" dirty="0">
              <a:solidFill>
                <a:prstClr val="black"/>
              </a:solidFill>
              <a:latin typeface="DFMingStd-W5"/>
              <a:ea typeface="微软雅黑"/>
            </a:endParaRPr>
          </a:p>
        </p:txBody>
      </p:sp>
      <p:grpSp>
        <p:nvGrpSpPr>
          <p:cNvPr id="10" name="群組 9">
            <a:extLst>
              <a:ext uri="{FF2B5EF4-FFF2-40B4-BE49-F238E27FC236}">
                <a16:creationId xmlns:a16="http://schemas.microsoft.com/office/drawing/2014/main" id="{0F0E0464-5162-0424-1997-C95CA050CD63}"/>
              </a:ext>
            </a:extLst>
          </p:cNvPr>
          <p:cNvGrpSpPr/>
          <p:nvPr/>
        </p:nvGrpSpPr>
        <p:grpSpPr>
          <a:xfrm>
            <a:off x="6985348" y="3844865"/>
            <a:ext cx="3660684" cy="2496186"/>
            <a:chOff x="5142305" y="3897746"/>
            <a:chExt cx="3449434" cy="2678546"/>
          </a:xfrm>
        </p:grpSpPr>
        <p:grpSp>
          <p:nvGrpSpPr>
            <p:cNvPr id="11" name="群組 10">
              <a:extLst>
                <a:ext uri="{FF2B5EF4-FFF2-40B4-BE49-F238E27FC236}">
                  <a16:creationId xmlns:a16="http://schemas.microsoft.com/office/drawing/2014/main" id="{9BCF5CEB-2F46-BFF0-4FB1-D901538EA5A2}"/>
                </a:ext>
              </a:extLst>
            </p:cNvPr>
            <p:cNvGrpSpPr/>
            <p:nvPr/>
          </p:nvGrpSpPr>
          <p:grpSpPr>
            <a:xfrm>
              <a:off x="5142305" y="3897746"/>
              <a:ext cx="3420530" cy="2678546"/>
              <a:chOff x="5142305" y="3897746"/>
              <a:chExt cx="3420530" cy="2678546"/>
            </a:xfrm>
          </p:grpSpPr>
          <p:pic>
            <p:nvPicPr>
              <p:cNvPr id="15" name="Picture 1">
                <a:extLst>
                  <a:ext uri="{FF2B5EF4-FFF2-40B4-BE49-F238E27FC236}">
                    <a16:creationId xmlns:a16="http://schemas.microsoft.com/office/drawing/2014/main" id="{AA5DA957-DDA9-9FC6-3F16-8EDBA3A8415C}"/>
                  </a:ext>
                </a:extLst>
              </p:cNvPr>
              <p:cNvPicPr>
                <a:picLocks noChangeAspect="1" noChangeArrowheads="1"/>
              </p:cNvPicPr>
              <p:nvPr/>
            </p:nvPicPr>
            <p:blipFill>
              <a:blip r:embed="rId4" cstate="print"/>
              <a:srcRect l="52531" b="43353"/>
              <a:stretch>
                <a:fillRect/>
              </a:stretch>
            </p:blipFill>
            <p:spPr bwMode="auto">
              <a:xfrm>
                <a:off x="7088863" y="3904309"/>
                <a:ext cx="1473972" cy="1138471"/>
              </a:xfrm>
              <a:prstGeom prst="rect">
                <a:avLst/>
              </a:prstGeom>
              <a:ln>
                <a:noFill/>
              </a:ln>
              <a:effectLst>
                <a:softEdge rad="112500"/>
              </a:effectLst>
            </p:spPr>
          </p:pic>
          <p:pic>
            <p:nvPicPr>
              <p:cNvPr id="16" name="Picture 2">
                <a:extLst>
                  <a:ext uri="{FF2B5EF4-FFF2-40B4-BE49-F238E27FC236}">
                    <a16:creationId xmlns:a16="http://schemas.microsoft.com/office/drawing/2014/main" id="{5D6A3426-C690-3A07-0C56-2E3702D16FA1}"/>
                  </a:ext>
                </a:extLst>
              </p:cNvPr>
              <p:cNvPicPr>
                <a:picLocks noChangeAspect="1" noChangeArrowheads="1"/>
              </p:cNvPicPr>
              <p:nvPr/>
            </p:nvPicPr>
            <p:blipFill>
              <a:blip r:embed="rId5" cstate="print"/>
              <a:srcRect/>
              <a:stretch>
                <a:fillRect/>
              </a:stretch>
            </p:blipFill>
            <p:spPr bwMode="auto">
              <a:xfrm>
                <a:off x="5142305" y="3897746"/>
                <a:ext cx="1993652" cy="2678546"/>
              </a:xfrm>
              <a:prstGeom prst="rect">
                <a:avLst/>
              </a:prstGeom>
              <a:ln>
                <a:noFill/>
              </a:ln>
              <a:effectLst>
                <a:softEdge rad="112500"/>
              </a:effectLst>
            </p:spPr>
          </p:pic>
          <p:cxnSp>
            <p:nvCxnSpPr>
              <p:cNvPr id="17" name="直線接點 16">
                <a:extLst>
                  <a:ext uri="{FF2B5EF4-FFF2-40B4-BE49-F238E27FC236}">
                    <a16:creationId xmlns:a16="http://schemas.microsoft.com/office/drawing/2014/main" id="{08C4F84E-27FD-5B87-A497-F259D50C1343}"/>
                  </a:ext>
                </a:extLst>
              </p:cNvPr>
              <p:cNvCxnSpPr/>
              <p:nvPr/>
            </p:nvCxnSpPr>
            <p:spPr>
              <a:xfrm flipV="1">
                <a:off x="6355533" y="4553893"/>
                <a:ext cx="851025" cy="307819"/>
              </a:xfrm>
              <a:prstGeom prst="line">
                <a:avLst/>
              </a:prstGeom>
              <a:noFill/>
              <a:ln w="28575" cap="flat" cmpd="sng" algn="ctr">
                <a:solidFill>
                  <a:srgbClr val="FF0000"/>
                </a:solidFill>
                <a:prstDash val="dash"/>
                <a:miter lim="800000"/>
              </a:ln>
              <a:effectLst/>
            </p:spPr>
          </p:cxnSp>
        </p:grpSp>
        <p:pic>
          <p:nvPicPr>
            <p:cNvPr id="13" name="Picture 3">
              <a:extLst>
                <a:ext uri="{FF2B5EF4-FFF2-40B4-BE49-F238E27FC236}">
                  <a16:creationId xmlns:a16="http://schemas.microsoft.com/office/drawing/2014/main" id="{B0D24E07-60A9-7DD0-5EDC-3C0BBD4C89C0}"/>
                </a:ext>
              </a:extLst>
            </p:cNvPr>
            <p:cNvPicPr>
              <a:picLocks noChangeAspect="1" noChangeArrowheads="1"/>
            </p:cNvPicPr>
            <p:nvPr/>
          </p:nvPicPr>
          <p:blipFill>
            <a:blip r:embed="rId6" cstate="print"/>
            <a:srcRect/>
            <a:stretch>
              <a:fillRect/>
            </a:stretch>
          </p:blipFill>
          <p:spPr bwMode="auto">
            <a:xfrm>
              <a:off x="7143186" y="5018357"/>
              <a:ext cx="1412340" cy="1160346"/>
            </a:xfrm>
            <a:prstGeom prst="rect">
              <a:avLst/>
            </a:prstGeom>
            <a:ln>
              <a:noFill/>
            </a:ln>
            <a:effectLst>
              <a:softEdge rad="112500"/>
            </a:effectLst>
          </p:spPr>
        </p:pic>
        <p:pic>
          <p:nvPicPr>
            <p:cNvPr id="14" name="Picture 1">
              <a:extLst>
                <a:ext uri="{FF2B5EF4-FFF2-40B4-BE49-F238E27FC236}">
                  <a16:creationId xmlns:a16="http://schemas.microsoft.com/office/drawing/2014/main" id="{794ABB54-EDEC-D4C8-5482-E85077BACFD7}"/>
                </a:ext>
              </a:extLst>
            </p:cNvPr>
            <p:cNvPicPr>
              <a:picLocks noChangeAspect="1" noChangeArrowheads="1"/>
            </p:cNvPicPr>
            <p:nvPr/>
          </p:nvPicPr>
          <p:blipFill>
            <a:blip r:embed="rId4" cstate="print"/>
            <a:srcRect l="49324" t="70274" b="17113"/>
            <a:stretch>
              <a:fillRect/>
            </a:stretch>
          </p:blipFill>
          <p:spPr bwMode="auto">
            <a:xfrm>
              <a:off x="7141675" y="4744016"/>
              <a:ext cx="1450064" cy="253497"/>
            </a:xfrm>
            <a:prstGeom prst="rect">
              <a:avLst/>
            </a:prstGeom>
            <a:ln>
              <a:noFill/>
            </a:ln>
            <a:effectLst>
              <a:softEdge rad="112500"/>
            </a:effectLst>
          </p:spPr>
        </p:pic>
      </p:grpSp>
      <p:sp>
        <p:nvSpPr>
          <p:cNvPr id="18" name="文字方塊 17">
            <a:extLst>
              <a:ext uri="{FF2B5EF4-FFF2-40B4-BE49-F238E27FC236}">
                <a16:creationId xmlns:a16="http://schemas.microsoft.com/office/drawing/2014/main" id="{9E8CDF97-FB30-2693-848F-7897502F4190}"/>
              </a:ext>
            </a:extLst>
          </p:cNvPr>
          <p:cNvSpPr txBox="1"/>
          <p:nvPr/>
        </p:nvSpPr>
        <p:spPr>
          <a:xfrm>
            <a:off x="6801808" y="6341051"/>
            <a:ext cx="4584988" cy="369332"/>
          </a:xfrm>
          <a:prstGeom prst="rect">
            <a:avLst/>
          </a:prstGeom>
          <a:noFill/>
        </p:spPr>
        <p:txBody>
          <a:bodyPr wrap="square">
            <a:spAutoFit/>
          </a:bodyPr>
          <a:lstStyle/>
          <a:p>
            <a:pPr algn="ctr"/>
            <a:r>
              <a:rPr lang="zh-TW" altLang="en-US" dirty="0">
                <a:solidFill>
                  <a:prstClr val="black"/>
                </a:solidFill>
                <a:latin typeface="DFMingStd-W5"/>
                <a:ea typeface="微软雅黑"/>
              </a:rPr>
              <a:t>某工廠</a:t>
            </a:r>
            <a:r>
              <a:rPr lang="zh-TW" altLang="zh-TW" dirty="0">
                <a:solidFill>
                  <a:prstClr val="black"/>
                </a:solidFill>
                <a:latin typeface="DFMingStd-W5"/>
                <a:ea typeface="微软雅黑"/>
              </a:rPr>
              <a:t>冷卻</a:t>
            </a:r>
            <a:r>
              <a:rPr lang="zh-TW" altLang="en-US" dirty="0">
                <a:solidFill>
                  <a:prstClr val="black"/>
                </a:solidFill>
                <a:latin typeface="DFMingStd-W5"/>
                <a:ea typeface="微软雅黑"/>
              </a:rPr>
              <a:t>水塔設置陶瓷球旁濾</a:t>
            </a:r>
            <a:r>
              <a:rPr lang="zh-TW" altLang="zh-TW" dirty="0">
                <a:solidFill>
                  <a:prstClr val="black"/>
                </a:solidFill>
                <a:latin typeface="DFMingStd-W5"/>
                <a:ea typeface="微软雅黑"/>
              </a:rPr>
              <a:t>系統</a:t>
            </a:r>
            <a:endParaRPr lang="zh-TW" altLang="en-US" dirty="0">
              <a:solidFill>
                <a:prstClr val="black"/>
              </a:solidFill>
              <a:latin typeface="DFMingStd-W5"/>
              <a:ea typeface="微软雅黑"/>
            </a:endParaRPr>
          </a:p>
        </p:txBody>
      </p:sp>
    </p:spTree>
    <p:extLst>
      <p:ext uri="{BB962C8B-B14F-4D97-AF65-F5344CB8AC3E}">
        <p14:creationId xmlns:p14="http://schemas.microsoft.com/office/powerpoint/2010/main" val="80729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39</a:t>
            </a:fld>
            <a:endParaRPr lang="en-US" dirty="0"/>
          </a:p>
        </p:txBody>
      </p:sp>
      <p:sp>
        <p:nvSpPr>
          <p:cNvPr id="2" name="TextBox 11">
            <a:extLst>
              <a:ext uri="{FF2B5EF4-FFF2-40B4-BE49-F238E27FC236}">
                <a16:creationId xmlns:a16="http://schemas.microsoft.com/office/drawing/2014/main" id="{E2C65FB8-057A-293F-016A-E5AFA5AAFB5C}"/>
              </a:ext>
            </a:extLst>
          </p:cNvPr>
          <p:cNvSpPr txBox="1"/>
          <p:nvPr/>
        </p:nvSpPr>
        <p:spPr>
          <a:xfrm>
            <a:off x="959668" y="385624"/>
            <a:ext cx="8667503" cy="492443"/>
          </a:xfrm>
          <a:prstGeom prst="rect">
            <a:avLst/>
          </a:prstGeom>
          <a:noFill/>
        </p:spPr>
        <p:txBody>
          <a:bodyPr wrap="square" lIns="0" tIns="0" rIns="0" bIns="0" rtlCol="0">
            <a:spAutoFit/>
            <a:scene3d>
              <a:camera prst="orthographicFront"/>
              <a:lightRig rig="threePt" dir="t"/>
            </a:scene3d>
            <a:sp3d contourW="12700"/>
          </a:bodyPr>
          <a:lstStyle/>
          <a:p>
            <a:r>
              <a:rPr lang="zh-TW" altLang="en-US" sz="3200" b="1" dirty="0">
                <a:solidFill>
                  <a:prstClr val="black">
                    <a:lumMod val="75000"/>
                    <a:lumOff val="25000"/>
                  </a:prstClr>
                </a:solidFill>
                <a:latin typeface="Arial"/>
                <a:ea typeface="微软雅黑"/>
              </a:rPr>
              <a:t>節水潛力評估步驟</a:t>
            </a:r>
            <a:r>
              <a:rPr lang="en-US" altLang="zh-TW" sz="2400" b="1" dirty="0">
                <a:solidFill>
                  <a:prstClr val="black">
                    <a:lumMod val="75000"/>
                    <a:lumOff val="25000"/>
                  </a:prstClr>
                </a:solidFill>
                <a:latin typeface="Arial"/>
                <a:ea typeface="微软雅黑"/>
              </a:rPr>
              <a:t>(16/20)</a:t>
            </a:r>
            <a:endParaRPr lang="en-US" altLang="zh-TW" sz="2400" b="1" dirty="0">
              <a:solidFill>
                <a:srgbClr val="0070C0"/>
              </a:solidFill>
              <a:latin typeface="Arial"/>
              <a:ea typeface="微软雅黑"/>
            </a:endParaRPr>
          </a:p>
        </p:txBody>
      </p:sp>
      <p:sp>
        <p:nvSpPr>
          <p:cNvPr id="3" name="AutoShape 5">
            <a:extLst>
              <a:ext uri="{FF2B5EF4-FFF2-40B4-BE49-F238E27FC236}">
                <a16:creationId xmlns:a16="http://schemas.microsoft.com/office/drawing/2014/main" id="{96D6F0C1-2618-105A-9047-32B8A859EF8E}"/>
              </a:ext>
            </a:extLst>
          </p:cNvPr>
          <p:cNvSpPr>
            <a:spLocks noChangeArrowheads="1"/>
          </p:cNvSpPr>
          <p:nvPr/>
        </p:nvSpPr>
        <p:spPr bwMode="gray">
          <a:xfrm>
            <a:off x="6922226" y="241993"/>
            <a:ext cx="3887342" cy="735747"/>
          </a:xfrm>
          <a:prstGeom prst="roundRect">
            <a:avLst>
              <a:gd name="adj" fmla="val 50000"/>
            </a:avLst>
          </a:prstGeom>
          <a:solidFill>
            <a:srgbClr val="FFC000">
              <a:lumMod val="40000"/>
              <a:lumOff val="60000"/>
            </a:srgbClr>
          </a:solidFill>
        </p:spPr>
        <p:txBody>
          <a:bodyPr wrap="square" rtlCol="0">
            <a:spAutoFit/>
          </a:bodyPr>
          <a:lstStyle/>
          <a:p>
            <a:pPr algn="ctr">
              <a:spcBef>
                <a:spcPts val="600"/>
              </a:spcBef>
              <a:spcAft>
                <a:spcPts val="600"/>
              </a:spcAft>
            </a:pP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4</a:t>
            </a:r>
            <a:r>
              <a:rPr kumimoji="1" lang="en-US" altLang="zh-TW" sz="2800" b="1" baseline="30000"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th</a:t>
            </a: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 </a:t>
            </a:r>
            <a:r>
              <a:rPr kumimoji="1" lang="zh-TW" altLang="en-US"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評估節水潛力</a:t>
            </a:r>
            <a:endPar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285124D6-4203-40A8-E95E-FAD5B33F9570}"/>
              </a:ext>
            </a:extLst>
          </p:cNvPr>
          <p:cNvSpPr txBox="1"/>
          <p:nvPr/>
        </p:nvSpPr>
        <p:spPr>
          <a:xfrm>
            <a:off x="890255" y="1122338"/>
            <a:ext cx="5986053" cy="523220"/>
          </a:xfrm>
          <a:prstGeom prst="rect">
            <a:avLst/>
          </a:prstGeom>
          <a:noFill/>
          <a:effectLst/>
        </p:spPr>
        <p:txBody>
          <a:bodyPr wrap="square" rtlCol="0">
            <a:spAutoFit/>
          </a:bodyPr>
          <a:lstStyle/>
          <a:p>
            <a:pPr marL="571500" indent="-571500">
              <a:buFont typeface="Arial" panose="020B0604020202020204" pitchFamily="34" charset="0"/>
              <a:buChar char="•"/>
            </a:pPr>
            <a:r>
              <a:rPr lang="zh-TW" altLang="en-US" sz="2800" b="1" dirty="0">
                <a:gradFill flip="none" rotWithShape="1">
                  <a:gsLst>
                    <a:gs pos="0">
                      <a:srgbClr val="04B5EC"/>
                    </a:gs>
                    <a:gs pos="100000">
                      <a:srgbClr val="00C88A"/>
                    </a:gs>
                  </a:gsLst>
                  <a:lin ang="0" scaled="1"/>
                  <a:tileRect/>
                </a:gradFill>
                <a:latin typeface="Arial"/>
                <a:ea typeface="微软雅黑" pitchFamily="34" charset="-122"/>
              </a:rPr>
              <a:t>其他節水措施</a:t>
            </a:r>
          </a:p>
        </p:txBody>
      </p:sp>
      <p:grpSp>
        <p:nvGrpSpPr>
          <p:cNvPr id="6" name="群組 5">
            <a:extLst>
              <a:ext uri="{FF2B5EF4-FFF2-40B4-BE49-F238E27FC236}">
                <a16:creationId xmlns:a16="http://schemas.microsoft.com/office/drawing/2014/main" id="{96E937FD-76F4-CB8C-1CA9-703D371D0E15}"/>
              </a:ext>
            </a:extLst>
          </p:cNvPr>
          <p:cNvGrpSpPr/>
          <p:nvPr/>
        </p:nvGrpSpPr>
        <p:grpSpPr>
          <a:xfrm>
            <a:off x="721032" y="1559886"/>
            <a:ext cx="7394512" cy="5156484"/>
            <a:chOff x="2238940" y="1502588"/>
            <a:chExt cx="7394512" cy="5156484"/>
          </a:xfrm>
        </p:grpSpPr>
        <p:pic>
          <p:nvPicPr>
            <p:cNvPr id="7" name="圖片 6">
              <a:extLst>
                <a:ext uri="{FF2B5EF4-FFF2-40B4-BE49-F238E27FC236}">
                  <a16:creationId xmlns:a16="http://schemas.microsoft.com/office/drawing/2014/main" id="{4E17CE40-DA73-4912-D0FC-0025DF59AF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0645" y="1502588"/>
              <a:ext cx="7391812" cy="1407580"/>
            </a:xfrm>
            <a:prstGeom prst="rect">
              <a:avLst/>
            </a:prstGeom>
          </p:spPr>
        </p:pic>
        <p:pic>
          <p:nvPicPr>
            <p:cNvPr id="8" name="圖片 7">
              <a:extLst>
                <a:ext uri="{FF2B5EF4-FFF2-40B4-BE49-F238E27FC236}">
                  <a16:creationId xmlns:a16="http://schemas.microsoft.com/office/drawing/2014/main" id="{0EBA88AF-6D39-AF37-911D-BABA0EF48A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0645" y="2421841"/>
              <a:ext cx="7391812" cy="1407580"/>
            </a:xfrm>
            <a:prstGeom prst="rect">
              <a:avLst/>
            </a:prstGeom>
          </p:spPr>
        </p:pic>
        <p:pic>
          <p:nvPicPr>
            <p:cNvPr id="9" name="圖片 8">
              <a:extLst>
                <a:ext uri="{FF2B5EF4-FFF2-40B4-BE49-F238E27FC236}">
                  <a16:creationId xmlns:a16="http://schemas.microsoft.com/office/drawing/2014/main" id="{83C3A7E1-672F-9922-AABB-EEC7809A16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8940" y="3365058"/>
              <a:ext cx="7394512" cy="1407580"/>
            </a:xfrm>
            <a:prstGeom prst="rect">
              <a:avLst/>
            </a:prstGeom>
          </p:spPr>
        </p:pic>
        <p:pic>
          <p:nvPicPr>
            <p:cNvPr id="10" name="圖片 9">
              <a:extLst>
                <a:ext uri="{FF2B5EF4-FFF2-40B4-BE49-F238E27FC236}">
                  <a16:creationId xmlns:a16="http://schemas.microsoft.com/office/drawing/2014/main" id="{14D0C879-F318-F9FA-FA44-3306CC28B6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0645" y="4308275"/>
              <a:ext cx="7391812" cy="1407580"/>
            </a:xfrm>
            <a:prstGeom prst="rect">
              <a:avLst/>
            </a:prstGeom>
          </p:spPr>
        </p:pic>
        <p:pic>
          <p:nvPicPr>
            <p:cNvPr id="11" name="圖片 10">
              <a:extLst>
                <a:ext uri="{FF2B5EF4-FFF2-40B4-BE49-F238E27FC236}">
                  <a16:creationId xmlns:a16="http://schemas.microsoft.com/office/drawing/2014/main" id="{472249C1-B78C-05DD-16BB-90EAAAAD73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40645" y="5251492"/>
              <a:ext cx="7391812" cy="1407580"/>
            </a:xfrm>
            <a:prstGeom prst="rect">
              <a:avLst/>
            </a:prstGeom>
          </p:spPr>
        </p:pic>
        <p:sp>
          <p:nvSpPr>
            <p:cNvPr id="13" name="矩形 12">
              <a:extLst>
                <a:ext uri="{FF2B5EF4-FFF2-40B4-BE49-F238E27FC236}">
                  <a16:creationId xmlns:a16="http://schemas.microsoft.com/office/drawing/2014/main" id="{3AFF43A1-CA6F-6F48-2BED-8005D36FCC62}"/>
                </a:ext>
              </a:extLst>
            </p:cNvPr>
            <p:cNvSpPr/>
            <p:nvPr/>
          </p:nvSpPr>
          <p:spPr>
            <a:xfrm>
              <a:off x="2816546" y="1721679"/>
              <a:ext cx="386644" cy="523220"/>
            </a:xfrm>
            <a:prstGeom prst="rect">
              <a:avLst/>
            </a:prstGeom>
          </p:spPr>
          <p:txBody>
            <a:bodyPr wrap="none">
              <a:spAutoFit/>
            </a:bodyPr>
            <a:lstStyle/>
            <a:p>
              <a:r>
                <a:rPr lang="zh-TW" altLang="en-US" sz="2800" dirty="0">
                  <a:solidFill>
                    <a:prstClr val="black"/>
                  </a:solidFill>
                  <a:latin typeface="Adobe 繁黑體 Std B" panose="020B0700000000000000" pitchFamily="34" charset="-120"/>
                  <a:ea typeface="Adobe 繁黑體 Std B" panose="020B0700000000000000" pitchFamily="34" charset="-120"/>
                </a:rPr>
                <a:t>1</a:t>
              </a:r>
            </a:p>
          </p:txBody>
        </p:sp>
        <p:sp>
          <p:nvSpPr>
            <p:cNvPr id="14" name="矩形 13">
              <a:extLst>
                <a:ext uri="{FF2B5EF4-FFF2-40B4-BE49-F238E27FC236}">
                  <a16:creationId xmlns:a16="http://schemas.microsoft.com/office/drawing/2014/main" id="{73D86E79-6D99-3E4C-6B82-C953302E2A2B}"/>
                </a:ext>
              </a:extLst>
            </p:cNvPr>
            <p:cNvSpPr/>
            <p:nvPr/>
          </p:nvSpPr>
          <p:spPr>
            <a:xfrm>
              <a:off x="2816546" y="2645440"/>
              <a:ext cx="386644" cy="523220"/>
            </a:xfrm>
            <a:prstGeom prst="rect">
              <a:avLst/>
            </a:prstGeom>
          </p:spPr>
          <p:txBody>
            <a:bodyPr wrap="none">
              <a:spAutoFit/>
            </a:bodyPr>
            <a:lstStyle/>
            <a:p>
              <a:r>
                <a:rPr lang="en-US" altLang="zh-TW" sz="2800" dirty="0">
                  <a:solidFill>
                    <a:prstClr val="black"/>
                  </a:solidFill>
                  <a:latin typeface="Adobe 繁黑體 Std B" panose="020B0700000000000000" pitchFamily="34" charset="-120"/>
                  <a:ea typeface="Adobe 繁黑體 Std B" panose="020B0700000000000000" pitchFamily="34" charset="-120"/>
                </a:rPr>
                <a:t>2</a:t>
              </a:r>
              <a:endParaRPr lang="zh-TW" altLang="en-US" sz="2800" dirty="0">
                <a:solidFill>
                  <a:prstClr val="black"/>
                </a:solidFill>
                <a:latin typeface="Adobe 繁黑體 Std B" panose="020B0700000000000000" pitchFamily="34" charset="-120"/>
                <a:ea typeface="Adobe 繁黑體 Std B" panose="020B0700000000000000" pitchFamily="34" charset="-120"/>
              </a:endParaRPr>
            </a:p>
          </p:txBody>
        </p:sp>
        <p:sp>
          <p:nvSpPr>
            <p:cNvPr id="15" name="矩形 14">
              <a:extLst>
                <a:ext uri="{FF2B5EF4-FFF2-40B4-BE49-F238E27FC236}">
                  <a16:creationId xmlns:a16="http://schemas.microsoft.com/office/drawing/2014/main" id="{1A4BDB18-AEFD-C678-A1CE-8D757B9A2654}"/>
                </a:ext>
              </a:extLst>
            </p:cNvPr>
            <p:cNvSpPr/>
            <p:nvPr/>
          </p:nvSpPr>
          <p:spPr>
            <a:xfrm>
              <a:off x="2816546" y="3591775"/>
              <a:ext cx="386644" cy="523220"/>
            </a:xfrm>
            <a:prstGeom prst="rect">
              <a:avLst/>
            </a:prstGeom>
          </p:spPr>
          <p:txBody>
            <a:bodyPr wrap="none">
              <a:spAutoFit/>
            </a:bodyPr>
            <a:lstStyle/>
            <a:p>
              <a:r>
                <a:rPr lang="en-US" altLang="zh-TW" sz="2800" dirty="0">
                  <a:solidFill>
                    <a:prstClr val="black"/>
                  </a:solidFill>
                  <a:latin typeface="Adobe 繁黑體 Std B" panose="020B0700000000000000" pitchFamily="34" charset="-120"/>
                  <a:ea typeface="Adobe 繁黑體 Std B" panose="020B0700000000000000" pitchFamily="34" charset="-120"/>
                </a:rPr>
                <a:t>3</a:t>
              </a:r>
              <a:endParaRPr lang="zh-TW" altLang="en-US" sz="2800" dirty="0">
                <a:solidFill>
                  <a:prstClr val="black"/>
                </a:solidFill>
                <a:latin typeface="Adobe 繁黑體 Std B" panose="020B0700000000000000" pitchFamily="34" charset="-120"/>
                <a:ea typeface="Adobe 繁黑體 Std B" panose="020B0700000000000000" pitchFamily="34" charset="-120"/>
              </a:endParaRPr>
            </a:p>
          </p:txBody>
        </p:sp>
        <p:sp>
          <p:nvSpPr>
            <p:cNvPr id="16" name="矩形 15">
              <a:extLst>
                <a:ext uri="{FF2B5EF4-FFF2-40B4-BE49-F238E27FC236}">
                  <a16:creationId xmlns:a16="http://schemas.microsoft.com/office/drawing/2014/main" id="{C08911B4-89AB-B9AB-D128-A1BAEEB269D5}"/>
                </a:ext>
              </a:extLst>
            </p:cNvPr>
            <p:cNvSpPr/>
            <p:nvPr/>
          </p:nvSpPr>
          <p:spPr>
            <a:xfrm>
              <a:off x="2816778" y="4532588"/>
              <a:ext cx="386644" cy="523220"/>
            </a:xfrm>
            <a:prstGeom prst="rect">
              <a:avLst/>
            </a:prstGeom>
          </p:spPr>
          <p:txBody>
            <a:bodyPr wrap="none">
              <a:spAutoFit/>
            </a:bodyPr>
            <a:lstStyle/>
            <a:p>
              <a:r>
                <a:rPr lang="en-US" altLang="zh-TW" sz="2800" dirty="0">
                  <a:solidFill>
                    <a:prstClr val="black"/>
                  </a:solidFill>
                  <a:latin typeface="Adobe 繁黑體 Std B" panose="020B0700000000000000" pitchFamily="34" charset="-120"/>
                  <a:ea typeface="Adobe 繁黑體 Std B" panose="020B0700000000000000" pitchFamily="34" charset="-120"/>
                </a:rPr>
                <a:t>4</a:t>
              </a:r>
              <a:endParaRPr lang="zh-TW" altLang="en-US" sz="2800" dirty="0">
                <a:solidFill>
                  <a:prstClr val="black"/>
                </a:solidFill>
                <a:latin typeface="Adobe 繁黑體 Std B" panose="020B0700000000000000" pitchFamily="34" charset="-120"/>
                <a:ea typeface="Adobe 繁黑體 Std B" panose="020B0700000000000000" pitchFamily="34" charset="-120"/>
              </a:endParaRPr>
            </a:p>
          </p:txBody>
        </p:sp>
        <p:sp>
          <p:nvSpPr>
            <p:cNvPr id="17" name="矩形 16">
              <a:extLst>
                <a:ext uri="{FF2B5EF4-FFF2-40B4-BE49-F238E27FC236}">
                  <a16:creationId xmlns:a16="http://schemas.microsoft.com/office/drawing/2014/main" id="{D646B799-1711-3B1C-CD7F-719A11133D0F}"/>
                </a:ext>
              </a:extLst>
            </p:cNvPr>
            <p:cNvSpPr/>
            <p:nvPr/>
          </p:nvSpPr>
          <p:spPr>
            <a:xfrm>
              <a:off x="2826506" y="5483429"/>
              <a:ext cx="386644" cy="523220"/>
            </a:xfrm>
            <a:prstGeom prst="rect">
              <a:avLst/>
            </a:prstGeom>
          </p:spPr>
          <p:txBody>
            <a:bodyPr wrap="none">
              <a:spAutoFit/>
            </a:bodyPr>
            <a:lstStyle/>
            <a:p>
              <a:r>
                <a:rPr lang="en-US" altLang="zh-TW" sz="2800" dirty="0">
                  <a:solidFill>
                    <a:prstClr val="black"/>
                  </a:solidFill>
                  <a:latin typeface="Adobe 繁黑體 Std B" panose="020B0700000000000000" pitchFamily="34" charset="-120"/>
                  <a:ea typeface="Adobe 繁黑體 Std B" panose="020B0700000000000000" pitchFamily="34" charset="-120"/>
                </a:rPr>
                <a:t>5</a:t>
              </a:r>
              <a:endParaRPr lang="zh-TW" altLang="en-US" sz="2800" dirty="0">
                <a:solidFill>
                  <a:prstClr val="black"/>
                </a:solidFill>
                <a:latin typeface="Adobe 繁黑體 Std B" panose="020B0700000000000000" pitchFamily="34" charset="-120"/>
                <a:ea typeface="Adobe 繁黑體 Std B" panose="020B0700000000000000" pitchFamily="34" charset="-120"/>
              </a:endParaRPr>
            </a:p>
          </p:txBody>
        </p:sp>
        <p:sp>
          <p:nvSpPr>
            <p:cNvPr id="18" name="矩形 17">
              <a:extLst>
                <a:ext uri="{FF2B5EF4-FFF2-40B4-BE49-F238E27FC236}">
                  <a16:creationId xmlns:a16="http://schemas.microsoft.com/office/drawing/2014/main" id="{86F67CE1-F6F5-2FF4-3AC1-B7578926F527}"/>
                </a:ext>
              </a:extLst>
            </p:cNvPr>
            <p:cNvSpPr/>
            <p:nvPr/>
          </p:nvSpPr>
          <p:spPr>
            <a:xfrm>
              <a:off x="3386152" y="1845253"/>
              <a:ext cx="5803360" cy="646331"/>
            </a:xfrm>
            <a:prstGeom prst="rect">
              <a:avLst/>
            </a:prstGeom>
          </p:spPr>
          <p:txBody>
            <a:bodyPr wrap="square">
              <a:spAutoFit/>
            </a:bodyPr>
            <a:lstStyle/>
            <a:p>
              <a:r>
                <a:rPr lang="zh-TW" altLang="en-US" dirty="0">
                  <a:solidFill>
                    <a:srgbClr val="0070C0"/>
                  </a:solidFill>
                  <a:latin typeface="DFMingStd-W5"/>
                  <a:ea typeface="微软雅黑"/>
                </a:rPr>
                <a:t>濕式洗滌塔</a:t>
              </a:r>
              <a:r>
                <a:rPr lang="zh-TW" altLang="en-US" dirty="0">
                  <a:solidFill>
                    <a:prstClr val="black"/>
                  </a:solidFill>
                  <a:latin typeface="微軟正黑體" panose="020B0604030504040204" pitchFamily="34" charset="-120"/>
                  <a:ea typeface="微軟正黑體" panose="020B0604030504040204" pitchFamily="34" charset="-120"/>
                </a:rPr>
                <a:t>：</a:t>
              </a:r>
              <a:r>
                <a:rPr lang="zh-TW" altLang="en-US" dirty="0">
                  <a:solidFill>
                    <a:prstClr val="black"/>
                  </a:solidFill>
                  <a:latin typeface="DFMingStd-W5"/>
                  <a:ea typeface="微软雅黑"/>
                </a:rPr>
                <a:t>補充水源改為回收水、冷卻水塔排放水或優先使用雨水。</a:t>
              </a:r>
              <a:endParaRPr lang="zh-TW" altLang="en-US" sz="1700" dirty="0">
                <a:solidFill>
                  <a:prstClr val="black"/>
                </a:solidFill>
                <a:latin typeface="Times New Roman" panose="02020603050405020304" pitchFamily="18" charset="0"/>
                <a:ea typeface="Adobe 繁黑體 Std B" panose="020B0700000000000000" pitchFamily="34" charset="-120"/>
                <a:cs typeface="Times New Roman" panose="02020603050405020304" pitchFamily="18" charset="0"/>
              </a:endParaRPr>
            </a:p>
          </p:txBody>
        </p:sp>
        <p:sp>
          <p:nvSpPr>
            <p:cNvPr id="19" name="矩形 18">
              <a:extLst>
                <a:ext uri="{FF2B5EF4-FFF2-40B4-BE49-F238E27FC236}">
                  <a16:creationId xmlns:a16="http://schemas.microsoft.com/office/drawing/2014/main" id="{A83C7E7C-00B2-3959-98A3-4450F8FAB6AE}"/>
                </a:ext>
              </a:extLst>
            </p:cNvPr>
            <p:cNvSpPr/>
            <p:nvPr/>
          </p:nvSpPr>
          <p:spPr>
            <a:xfrm>
              <a:off x="3386152" y="3719555"/>
              <a:ext cx="5803360" cy="646331"/>
            </a:xfrm>
            <a:prstGeom prst="rect">
              <a:avLst/>
            </a:prstGeom>
          </p:spPr>
          <p:txBody>
            <a:bodyPr wrap="square">
              <a:spAutoFit/>
            </a:bodyPr>
            <a:lstStyle/>
            <a:p>
              <a:r>
                <a:rPr lang="zh-TW" altLang="en-US" dirty="0">
                  <a:solidFill>
                    <a:srgbClr val="0070C0"/>
                  </a:solidFill>
                  <a:latin typeface="DFMingStd-W5"/>
                  <a:ea typeface="微软雅黑"/>
                </a:rPr>
                <a:t>空調冷凝排水回收</a:t>
              </a:r>
              <a:r>
                <a:rPr lang="zh-TW" altLang="en-US" sz="1600" dirty="0">
                  <a:solidFill>
                    <a:prstClr val="black"/>
                  </a:solidFill>
                  <a:latin typeface="微軟正黑體" panose="020B0604030504040204" pitchFamily="34" charset="-120"/>
                  <a:ea typeface="微軟正黑體" panose="020B0604030504040204" pitchFamily="34" charset="-120"/>
                </a:rPr>
                <a:t>：</a:t>
              </a:r>
              <a:r>
                <a:rPr lang="zh-TW" altLang="en-US" dirty="0">
                  <a:solidFill>
                    <a:prstClr val="black"/>
                  </a:solidFill>
                  <a:latin typeface="DFMingStd-W5"/>
                  <a:ea typeface="微软雅黑"/>
                </a:rPr>
                <a:t>外</a:t>
              </a:r>
              <a:r>
                <a:rPr lang="zh-TW" altLang="en-US" dirty="0">
                  <a:solidFill>
                    <a:prstClr val="black"/>
                  </a:solidFill>
                  <a:latin typeface="Times New Roman" panose="02020603050405020304" pitchFamily="18" charset="0"/>
                  <a:ea typeface="微软雅黑"/>
                  <a:cs typeface="Times New Roman" panose="02020603050405020304" pitchFamily="18" charset="0"/>
                </a:rPr>
                <a:t>氣空調冷凝水</a:t>
              </a:r>
              <a:r>
                <a:rPr lang="en-US" altLang="zh-TW" dirty="0">
                  <a:solidFill>
                    <a:prstClr val="black"/>
                  </a:solidFill>
                  <a:latin typeface="Times New Roman" panose="02020603050405020304" pitchFamily="18" charset="0"/>
                  <a:ea typeface="微软雅黑"/>
                  <a:cs typeface="Times New Roman" panose="02020603050405020304" pitchFamily="18" charset="0"/>
                </a:rPr>
                <a:t>(OAC)</a:t>
              </a:r>
              <a:r>
                <a:rPr lang="zh-TW" altLang="en-US" dirty="0">
                  <a:solidFill>
                    <a:prstClr val="black"/>
                  </a:solidFill>
                  <a:latin typeface="Times New Roman" panose="02020603050405020304" pitchFamily="18" charset="0"/>
                  <a:ea typeface="微软雅黑"/>
                  <a:cs typeface="Times New Roman" panose="02020603050405020304" pitchFamily="18" charset="0"/>
                </a:rPr>
                <a:t> 及空調箱冷凝水</a:t>
              </a:r>
              <a:r>
                <a:rPr lang="en-US" altLang="zh-TW" dirty="0">
                  <a:solidFill>
                    <a:prstClr val="black"/>
                  </a:solidFill>
                  <a:latin typeface="Times New Roman" panose="02020603050405020304" pitchFamily="18" charset="0"/>
                  <a:ea typeface="微软雅黑"/>
                  <a:cs typeface="Times New Roman" panose="02020603050405020304" pitchFamily="18" charset="0"/>
                </a:rPr>
                <a:t>(MAU)</a:t>
              </a:r>
              <a:r>
                <a:rPr lang="zh-TW" altLang="en-US" dirty="0">
                  <a:solidFill>
                    <a:prstClr val="black"/>
                  </a:solidFill>
                  <a:latin typeface="Times New Roman" panose="02020603050405020304" pitchFamily="18" charset="0"/>
                  <a:ea typeface="微软雅黑"/>
                  <a:cs typeface="Times New Roman" panose="02020603050405020304" pitchFamily="18" charset="0"/>
                </a:rPr>
                <a:t>，可回收至冷卻水塔及濕式洗滌塔當補充水。</a:t>
              </a:r>
              <a:endParaRPr lang="zh-TW" altLang="en-US" sz="1700" dirty="0">
                <a:solidFill>
                  <a:prstClr val="black"/>
                </a:solidFill>
                <a:latin typeface="Times New Roman" panose="02020603050405020304" pitchFamily="18" charset="0"/>
                <a:ea typeface="Adobe 繁黑體 Std B" panose="020B0700000000000000" pitchFamily="34" charset="-120"/>
                <a:cs typeface="Times New Roman" panose="02020603050405020304" pitchFamily="18" charset="0"/>
              </a:endParaRPr>
            </a:p>
          </p:txBody>
        </p:sp>
        <p:sp>
          <p:nvSpPr>
            <p:cNvPr id="20" name="矩形 19">
              <a:extLst>
                <a:ext uri="{FF2B5EF4-FFF2-40B4-BE49-F238E27FC236}">
                  <a16:creationId xmlns:a16="http://schemas.microsoft.com/office/drawing/2014/main" id="{BDCC14BE-DA04-9158-7CA3-FB4855FC88DA}"/>
                </a:ext>
              </a:extLst>
            </p:cNvPr>
            <p:cNvSpPr/>
            <p:nvPr/>
          </p:nvSpPr>
          <p:spPr>
            <a:xfrm>
              <a:off x="3386152" y="2785772"/>
              <a:ext cx="5803360" cy="646331"/>
            </a:xfrm>
            <a:prstGeom prst="rect">
              <a:avLst/>
            </a:prstGeom>
          </p:spPr>
          <p:txBody>
            <a:bodyPr wrap="square">
              <a:spAutoFit/>
            </a:bodyPr>
            <a:lstStyle/>
            <a:p>
              <a:r>
                <a:rPr lang="zh-TW" altLang="en-US" dirty="0">
                  <a:solidFill>
                    <a:srgbClr val="0070C0"/>
                  </a:solidFill>
                  <a:latin typeface="DFMingStd-W5"/>
                  <a:ea typeface="微软雅黑"/>
                </a:rPr>
                <a:t>鍋爐冷凝水回收</a:t>
              </a:r>
              <a:r>
                <a:rPr lang="zh-TW" altLang="en-US" dirty="0">
                  <a:solidFill>
                    <a:prstClr val="black"/>
                  </a:solidFill>
                  <a:latin typeface="微軟正黑體" panose="020B0604030504040204" pitchFamily="34" charset="-120"/>
                  <a:ea typeface="微軟正黑體" panose="020B0604030504040204" pitchFamily="34" charset="-120"/>
                </a:rPr>
                <a:t>：</a:t>
              </a:r>
              <a:r>
                <a:rPr lang="zh-TW" altLang="en-US" dirty="0">
                  <a:solidFill>
                    <a:prstClr val="black"/>
                  </a:solidFill>
                  <a:latin typeface="DFMingStd-W5"/>
                  <a:ea typeface="微软雅黑"/>
                </a:rPr>
                <a:t>將冷凝水回收做為鍋爐補充水或者其他製程用途 。</a:t>
              </a:r>
            </a:p>
          </p:txBody>
        </p:sp>
        <p:sp>
          <p:nvSpPr>
            <p:cNvPr id="21" name="矩形 20">
              <a:extLst>
                <a:ext uri="{FF2B5EF4-FFF2-40B4-BE49-F238E27FC236}">
                  <a16:creationId xmlns:a16="http://schemas.microsoft.com/office/drawing/2014/main" id="{69571140-B25F-3658-8AE7-8F2CD66B9B22}"/>
                </a:ext>
              </a:extLst>
            </p:cNvPr>
            <p:cNvSpPr/>
            <p:nvPr/>
          </p:nvSpPr>
          <p:spPr>
            <a:xfrm>
              <a:off x="3386152" y="4652849"/>
              <a:ext cx="5803360" cy="646331"/>
            </a:xfrm>
            <a:prstGeom prst="rect">
              <a:avLst/>
            </a:prstGeom>
          </p:spPr>
          <p:txBody>
            <a:bodyPr wrap="square">
              <a:spAutoFit/>
            </a:bodyPr>
            <a:lstStyle/>
            <a:p>
              <a:r>
                <a:rPr lang="zh-TW" altLang="en-US" dirty="0">
                  <a:solidFill>
                    <a:srgbClr val="0070C0"/>
                  </a:solidFill>
                  <a:latin typeface="DFMingStd-W5"/>
                  <a:ea typeface="微软雅黑"/>
                </a:rPr>
                <a:t>民生及澆灌用水減量</a:t>
              </a:r>
              <a:r>
                <a:rPr lang="zh-TW" altLang="en-US" dirty="0">
                  <a:solidFill>
                    <a:prstClr val="black"/>
                  </a:solidFill>
                  <a:latin typeface="微軟正黑體" panose="020B0604030504040204" pitchFamily="34" charset="-120"/>
                  <a:ea typeface="微軟正黑體" panose="020B0604030504040204" pitchFamily="34" charset="-120"/>
                </a:rPr>
                <a:t>：生活用水</a:t>
              </a:r>
              <a:r>
                <a:rPr lang="zh-TW" altLang="en-US" dirty="0">
                  <a:solidFill>
                    <a:prstClr val="black"/>
                  </a:solidFill>
                  <a:latin typeface="DFMingStd-W5"/>
                  <a:ea typeface="微软雅黑"/>
                </a:rPr>
                <a:t>安裝省水標章水龍頭、馬桶及蓮蓬頭</a:t>
              </a:r>
              <a:r>
                <a:rPr lang="zh-TW" altLang="en-US" dirty="0">
                  <a:solidFill>
                    <a:prstClr val="black"/>
                  </a:solidFill>
                  <a:latin typeface="DFMingStd-W5"/>
                  <a:ea typeface="微軟正黑體" panose="020B0604030504040204" pitchFamily="34" charset="-120"/>
                </a:rPr>
                <a:t>；澆灌用水</a:t>
              </a:r>
              <a:r>
                <a:rPr lang="zh-TW" altLang="en-US" dirty="0">
                  <a:solidFill>
                    <a:prstClr val="black"/>
                  </a:solidFill>
                  <a:latin typeface="DFMingStd-W5"/>
                  <a:ea typeface="微软雅黑"/>
                </a:rPr>
                <a:t>優先選擇使用雨水澆灌。</a:t>
              </a:r>
            </a:p>
          </p:txBody>
        </p:sp>
        <p:sp>
          <p:nvSpPr>
            <p:cNvPr id="22" name="矩形 21">
              <a:extLst>
                <a:ext uri="{FF2B5EF4-FFF2-40B4-BE49-F238E27FC236}">
                  <a16:creationId xmlns:a16="http://schemas.microsoft.com/office/drawing/2014/main" id="{F5D208D5-21D5-FF7F-B96C-AA1FA518C5BB}"/>
                </a:ext>
              </a:extLst>
            </p:cNvPr>
            <p:cNvSpPr/>
            <p:nvPr/>
          </p:nvSpPr>
          <p:spPr>
            <a:xfrm>
              <a:off x="3386152" y="5739526"/>
              <a:ext cx="5803360" cy="369332"/>
            </a:xfrm>
            <a:prstGeom prst="rect">
              <a:avLst/>
            </a:prstGeom>
          </p:spPr>
          <p:txBody>
            <a:bodyPr wrap="square">
              <a:spAutoFit/>
            </a:bodyPr>
            <a:lstStyle/>
            <a:p>
              <a:r>
                <a:rPr lang="zh-TW" altLang="en-US" dirty="0">
                  <a:solidFill>
                    <a:srgbClr val="0070C0"/>
                  </a:solidFill>
                  <a:latin typeface="DFMingStd-W5"/>
                  <a:ea typeface="微软雅黑"/>
                </a:rPr>
                <a:t>放流水、雨水回收再利用 、區域水資源整合</a:t>
              </a:r>
              <a:r>
                <a:rPr lang="zh-TW" altLang="en-US" dirty="0">
                  <a:solidFill>
                    <a:prstClr val="black"/>
                  </a:solidFill>
                  <a:latin typeface="Times New Roman" panose="02020603050405020304" pitchFamily="18" charset="0"/>
                  <a:ea typeface="微软雅黑"/>
                  <a:cs typeface="Times New Roman" panose="02020603050405020304" pitchFamily="18" charset="0"/>
                </a:rPr>
                <a:t>。</a:t>
              </a:r>
              <a:endParaRPr lang="en-US" altLang="zh-TW" dirty="0">
                <a:solidFill>
                  <a:prstClr val="black"/>
                </a:solidFill>
                <a:latin typeface="Times New Roman" panose="02020603050405020304" pitchFamily="18" charset="0"/>
                <a:ea typeface="微软雅黑"/>
                <a:cs typeface="Times New Roman" panose="02020603050405020304" pitchFamily="18" charset="0"/>
              </a:endParaRPr>
            </a:p>
          </p:txBody>
        </p:sp>
      </p:grpSp>
      <p:pic>
        <p:nvPicPr>
          <p:cNvPr id="23" name="圖片 22">
            <a:extLst>
              <a:ext uri="{FF2B5EF4-FFF2-40B4-BE49-F238E27FC236}">
                <a16:creationId xmlns:a16="http://schemas.microsoft.com/office/drawing/2014/main" id="{46CE53FE-AF73-CC8B-F25A-DFD7AACBF348}"/>
              </a:ext>
            </a:extLst>
          </p:cNvPr>
          <p:cNvPicPr>
            <a:picLocks noChangeAspect="1"/>
          </p:cNvPicPr>
          <p:nvPr/>
        </p:nvPicPr>
        <p:blipFill>
          <a:blip r:embed="rId7"/>
          <a:stretch>
            <a:fillRect/>
          </a:stretch>
        </p:blipFill>
        <p:spPr>
          <a:xfrm>
            <a:off x="7855492" y="1839096"/>
            <a:ext cx="4223094" cy="3930333"/>
          </a:xfrm>
          <a:prstGeom prst="rect">
            <a:avLst/>
          </a:prstGeom>
        </p:spPr>
      </p:pic>
    </p:spTree>
    <p:extLst>
      <p:ext uri="{BB962C8B-B14F-4D97-AF65-F5344CB8AC3E}">
        <p14:creationId xmlns:p14="http://schemas.microsoft.com/office/powerpoint/2010/main" val="387052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4</a:t>
            </a:fld>
            <a:endParaRPr lang="en-US" dirty="0"/>
          </a:p>
        </p:txBody>
      </p:sp>
      <p:grpSp>
        <p:nvGrpSpPr>
          <p:cNvPr id="22" name="组合 1">
            <a:extLst>
              <a:ext uri="{FF2B5EF4-FFF2-40B4-BE49-F238E27FC236}">
                <a16:creationId xmlns:a16="http://schemas.microsoft.com/office/drawing/2014/main" id="{7368BA21-7B1C-5E8E-D182-A573352D545B}"/>
              </a:ext>
            </a:extLst>
          </p:cNvPr>
          <p:cNvGrpSpPr/>
          <p:nvPr/>
        </p:nvGrpSpPr>
        <p:grpSpPr>
          <a:xfrm>
            <a:off x="1746147" y="2013228"/>
            <a:ext cx="2324482" cy="1415772"/>
            <a:chOff x="3304038" y="-125467"/>
            <a:chExt cx="2324482" cy="1415772"/>
          </a:xfrm>
        </p:grpSpPr>
        <p:sp>
          <p:nvSpPr>
            <p:cNvPr id="23" name="文本框 2">
              <a:extLst>
                <a:ext uri="{FF2B5EF4-FFF2-40B4-BE49-F238E27FC236}">
                  <a16:creationId xmlns:a16="http://schemas.microsoft.com/office/drawing/2014/main" id="{30E2D062-9FCF-D4E5-5339-050054D3B754}"/>
                </a:ext>
              </a:extLst>
            </p:cNvPr>
            <p:cNvSpPr txBox="1"/>
            <p:nvPr/>
          </p:nvSpPr>
          <p:spPr>
            <a:xfrm>
              <a:off x="3304038" y="582419"/>
              <a:ext cx="1210588" cy="707886"/>
            </a:xfrm>
            <a:prstGeom prst="rect">
              <a:avLst/>
            </a:prstGeom>
            <a:noFill/>
          </p:spPr>
          <p:txBody>
            <a:bodyPr wrap="none" rtlCol="0">
              <a:spAutoFit/>
              <a:scene3d>
                <a:camera prst="orthographicFront"/>
                <a:lightRig rig="threePt" dir="t"/>
              </a:scene3d>
              <a:sp3d contourW="12700"/>
            </a:bodyPr>
            <a:lstStyle/>
            <a:p>
              <a:pPr>
                <a:defRPr/>
              </a:pPr>
              <a:r>
                <a:rPr lang="zh-TW" altLang="en-US" sz="4000" b="1" dirty="0">
                  <a:solidFill>
                    <a:prstClr val="black">
                      <a:lumMod val="65000"/>
                      <a:lumOff val="35000"/>
                    </a:prstClr>
                  </a:solidFill>
                  <a:latin typeface="微软雅黑"/>
                  <a:ea typeface="微软雅黑"/>
                </a:rPr>
                <a:t>前言</a:t>
              </a:r>
              <a:endParaRPr lang="zh-CN" altLang="en-US" sz="4000" b="1" dirty="0">
                <a:solidFill>
                  <a:prstClr val="black">
                    <a:lumMod val="65000"/>
                    <a:lumOff val="35000"/>
                  </a:prstClr>
                </a:solidFill>
                <a:latin typeface="微软雅黑"/>
                <a:ea typeface="微软雅黑"/>
              </a:endParaRPr>
            </a:p>
          </p:txBody>
        </p:sp>
        <p:sp>
          <p:nvSpPr>
            <p:cNvPr id="24" name="文本框 4">
              <a:extLst>
                <a:ext uri="{FF2B5EF4-FFF2-40B4-BE49-F238E27FC236}">
                  <a16:creationId xmlns:a16="http://schemas.microsoft.com/office/drawing/2014/main" id="{922DA808-297E-912E-80B5-D14A315C5E3A}"/>
                </a:ext>
              </a:extLst>
            </p:cNvPr>
            <p:cNvSpPr txBox="1"/>
            <p:nvPr/>
          </p:nvSpPr>
          <p:spPr>
            <a:xfrm>
              <a:off x="3304038" y="-125467"/>
              <a:ext cx="2324482" cy="707886"/>
            </a:xfrm>
            <a:prstGeom prst="rect">
              <a:avLst/>
            </a:prstGeom>
            <a:noFill/>
          </p:spPr>
          <p:txBody>
            <a:bodyPr wrap="none" rtlCol="0">
              <a:spAutoFit/>
              <a:scene3d>
                <a:camera prst="orthographicFront"/>
                <a:lightRig rig="threePt" dir="t"/>
              </a:scene3d>
              <a:sp3d contourW="12700"/>
            </a:bodyPr>
            <a:lstStyle/>
            <a:p>
              <a:pPr>
                <a:defRPr/>
              </a:pPr>
              <a:r>
                <a:rPr lang="en-US" altLang="zh-CN" sz="4000" b="1" dirty="0">
                  <a:solidFill>
                    <a:srgbClr val="FF9900"/>
                  </a:solidFill>
                  <a:latin typeface="微软雅黑"/>
                  <a:ea typeface="微软雅黑"/>
                </a:rPr>
                <a:t>PART 01</a:t>
              </a:r>
              <a:endParaRPr lang="zh-CN" altLang="en-US" sz="4000" b="1" dirty="0">
                <a:solidFill>
                  <a:srgbClr val="FF9900"/>
                </a:solidFill>
                <a:latin typeface="微软雅黑"/>
                <a:ea typeface="微软雅黑"/>
              </a:endParaRPr>
            </a:p>
          </p:txBody>
        </p:sp>
      </p:grpSp>
    </p:spTree>
    <p:extLst>
      <p:ext uri="{BB962C8B-B14F-4D97-AF65-F5344CB8AC3E}">
        <p14:creationId xmlns:p14="http://schemas.microsoft.com/office/powerpoint/2010/main" val="370365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40</a:t>
            </a:fld>
            <a:endParaRPr lang="en-US" dirty="0"/>
          </a:p>
        </p:txBody>
      </p:sp>
      <p:sp>
        <p:nvSpPr>
          <p:cNvPr id="2" name="TextBox 11">
            <a:extLst>
              <a:ext uri="{FF2B5EF4-FFF2-40B4-BE49-F238E27FC236}">
                <a16:creationId xmlns:a16="http://schemas.microsoft.com/office/drawing/2014/main" id="{701E78DA-3F8F-6ACD-1D01-DDA8303972C0}"/>
              </a:ext>
            </a:extLst>
          </p:cNvPr>
          <p:cNvSpPr txBox="1"/>
          <p:nvPr/>
        </p:nvSpPr>
        <p:spPr>
          <a:xfrm>
            <a:off x="959668" y="403184"/>
            <a:ext cx="8667503" cy="492443"/>
          </a:xfrm>
          <a:prstGeom prst="rect">
            <a:avLst/>
          </a:prstGeom>
          <a:noFill/>
        </p:spPr>
        <p:txBody>
          <a:bodyPr wrap="square" lIns="0" tIns="0" rIns="0" bIns="0" rtlCol="0">
            <a:spAutoFit/>
            <a:scene3d>
              <a:camera prst="orthographicFront"/>
              <a:lightRig rig="threePt" dir="t"/>
            </a:scene3d>
            <a:sp3d contourW="12700"/>
          </a:bodyPr>
          <a:lstStyle/>
          <a:p>
            <a:r>
              <a:rPr lang="zh-TW" altLang="en-US" sz="3200" b="1" dirty="0">
                <a:solidFill>
                  <a:prstClr val="black">
                    <a:lumMod val="75000"/>
                    <a:lumOff val="25000"/>
                  </a:prstClr>
                </a:solidFill>
                <a:latin typeface="Arial"/>
                <a:ea typeface="微软雅黑"/>
              </a:rPr>
              <a:t>節水潛力評估步驟</a:t>
            </a:r>
            <a:r>
              <a:rPr lang="en-US" altLang="zh-TW" sz="2400" b="1" dirty="0">
                <a:solidFill>
                  <a:prstClr val="black">
                    <a:lumMod val="75000"/>
                    <a:lumOff val="25000"/>
                  </a:prstClr>
                </a:solidFill>
                <a:latin typeface="Arial"/>
                <a:ea typeface="微软雅黑"/>
              </a:rPr>
              <a:t>(17/20)</a:t>
            </a:r>
            <a:endParaRPr lang="en-US" altLang="zh-TW" sz="2400" b="1" dirty="0">
              <a:solidFill>
                <a:srgbClr val="0070C0"/>
              </a:solidFill>
              <a:latin typeface="Arial"/>
              <a:ea typeface="微软雅黑"/>
            </a:endParaRPr>
          </a:p>
        </p:txBody>
      </p:sp>
      <p:sp>
        <p:nvSpPr>
          <p:cNvPr id="3" name="AutoShape 5">
            <a:extLst>
              <a:ext uri="{FF2B5EF4-FFF2-40B4-BE49-F238E27FC236}">
                <a16:creationId xmlns:a16="http://schemas.microsoft.com/office/drawing/2014/main" id="{409AA26E-DA3B-8A9C-FC1E-A0115D3DB4B1}"/>
              </a:ext>
            </a:extLst>
          </p:cNvPr>
          <p:cNvSpPr>
            <a:spLocks noChangeArrowheads="1"/>
          </p:cNvSpPr>
          <p:nvPr/>
        </p:nvSpPr>
        <p:spPr bwMode="gray">
          <a:xfrm>
            <a:off x="6922226" y="241993"/>
            <a:ext cx="3887342" cy="735747"/>
          </a:xfrm>
          <a:prstGeom prst="roundRect">
            <a:avLst>
              <a:gd name="adj" fmla="val 50000"/>
            </a:avLst>
          </a:prstGeom>
          <a:solidFill>
            <a:srgbClr val="FFC000">
              <a:lumMod val="40000"/>
              <a:lumOff val="60000"/>
            </a:srgbClr>
          </a:solidFill>
        </p:spPr>
        <p:txBody>
          <a:bodyPr wrap="square" rtlCol="0">
            <a:spAutoFit/>
          </a:bodyPr>
          <a:lstStyle/>
          <a:p>
            <a:pPr algn="ctr">
              <a:spcBef>
                <a:spcPts val="600"/>
              </a:spcBef>
              <a:spcAft>
                <a:spcPts val="600"/>
              </a:spcAft>
            </a:pP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4</a:t>
            </a:r>
            <a:r>
              <a:rPr kumimoji="1" lang="en-US" altLang="zh-TW" sz="2800" b="1" baseline="30000"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th</a:t>
            </a: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 </a:t>
            </a:r>
            <a:r>
              <a:rPr kumimoji="1" lang="zh-TW" altLang="en-US"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評估節水潛力</a:t>
            </a:r>
            <a:endPar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endParaRPr>
          </a:p>
        </p:txBody>
      </p:sp>
      <p:sp>
        <p:nvSpPr>
          <p:cNvPr id="4" name="＞形箭號 11">
            <a:extLst>
              <a:ext uri="{FF2B5EF4-FFF2-40B4-BE49-F238E27FC236}">
                <a16:creationId xmlns:a16="http://schemas.microsoft.com/office/drawing/2014/main" id="{D59FCFD6-B05E-CDF5-0701-36502FB9FF85}"/>
              </a:ext>
            </a:extLst>
          </p:cNvPr>
          <p:cNvSpPr/>
          <p:nvPr/>
        </p:nvSpPr>
        <p:spPr>
          <a:xfrm>
            <a:off x="959668" y="1228141"/>
            <a:ext cx="3075022" cy="551968"/>
          </a:xfrm>
          <a:prstGeom prst="chevron">
            <a:avLst>
              <a:gd name="adj" fmla="val 51820"/>
            </a:avLst>
          </a:prstGeom>
          <a:solidFill>
            <a:srgbClr val="F2A34C"/>
          </a:solidFill>
          <a:ln w="25400" cap="flat" cmpd="sng" algn="ctr">
            <a:noFill/>
            <a:prstDash val="solid"/>
          </a:ln>
          <a:effectLst>
            <a:outerShdw blurRad="254000" dist="76200" algn="l" rotWithShape="0">
              <a:prstClr val="black">
                <a:alpha val="15000"/>
              </a:prstClr>
            </a:outerShdw>
          </a:effectLst>
        </p:spPr>
        <p:txBody>
          <a:bodyPr rtlCol="0" anchor="ctr"/>
          <a:lstStyle/>
          <a:p>
            <a:pPr algn="just">
              <a:defRPr/>
            </a:pPr>
            <a:r>
              <a:rPr lang="zh-TW" altLang="en-US" sz="2800" b="1" kern="0" dirty="0">
                <a:solidFill>
                  <a:prstClr val="white"/>
                </a:solidFill>
                <a:latin typeface="Microsoft YaHei UI" panose="020B0503020204020204" pitchFamily="34" charset="-122"/>
                <a:ea typeface="Microsoft YaHei UI" panose="020B0503020204020204" pitchFamily="34" charset="-122"/>
              </a:rPr>
              <a:t>其他節水案例</a:t>
            </a:r>
            <a:endParaRPr lang="en-US" altLang="zh-TW" sz="2800" b="1" kern="0" dirty="0">
              <a:solidFill>
                <a:prstClr val="white"/>
              </a:solidFill>
              <a:latin typeface="Microsoft YaHei UI" panose="020B0503020204020204" pitchFamily="34" charset="-122"/>
              <a:ea typeface="Microsoft YaHei UI" panose="020B0503020204020204" pitchFamily="34" charset="-122"/>
            </a:endParaRPr>
          </a:p>
        </p:txBody>
      </p:sp>
      <p:sp>
        <p:nvSpPr>
          <p:cNvPr id="6" name="文字方塊 5">
            <a:extLst>
              <a:ext uri="{FF2B5EF4-FFF2-40B4-BE49-F238E27FC236}">
                <a16:creationId xmlns:a16="http://schemas.microsoft.com/office/drawing/2014/main" id="{E20DC3D3-B0BD-7F35-4959-10F0B7003C03}"/>
              </a:ext>
            </a:extLst>
          </p:cNvPr>
          <p:cNvSpPr txBox="1"/>
          <p:nvPr/>
        </p:nvSpPr>
        <p:spPr>
          <a:xfrm>
            <a:off x="785799" y="5435709"/>
            <a:ext cx="4584988" cy="369332"/>
          </a:xfrm>
          <a:prstGeom prst="rect">
            <a:avLst/>
          </a:prstGeom>
          <a:noFill/>
        </p:spPr>
        <p:txBody>
          <a:bodyPr wrap="square">
            <a:spAutoFit/>
          </a:bodyPr>
          <a:lstStyle/>
          <a:p>
            <a:pPr algn="ctr"/>
            <a:r>
              <a:rPr lang="zh-TW" altLang="en-US" dirty="0">
                <a:solidFill>
                  <a:prstClr val="black"/>
                </a:solidFill>
                <a:latin typeface="DFMingStd-W5"/>
                <a:ea typeface="微软雅黑"/>
              </a:rPr>
              <a:t>某生醫材料廠鍋爐冷凝水回收</a:t>
            </a:r>
          </a:p>
        </p:txBody>
      </p:sp>
      <p:pic>
        <p:nvPicPr>
          <p:cNvPr id="7" name="圖片 6">
            <a:extLst>
              <a:ext uri="{FF2B5EF4-FFF2-40B4-BE49-F238E27FC236}">
                <a16:creationId xmlns:a16="http://schemas.microsoft.com/office/drawing/2014/main" id="{06B107D9-2567-B4DB-B1BB-0ACA1A3D22EA}"/>
              </a:ext>
            </a:extLst>
          </p:cNvPr>
          <p:cNvPicPr>
            <a:picLocks noChangeAspect="1"/>
          </p:cNvPicPr>
          <p:nvPr/>
        </p:nvPicPr>
        <p:blipFill>
          <a:blip r:embed="rId2"/>
          <a:stretch>
            <a:fillRect/>
          </a:stretch>
        </p:blipFill>
        <p:spPr>
          <a:xfrm>
            <a:off x="474844" y="1943747"/>
            <a:ext cx="4929369" cy="3491962"/>
          </a:xfrm>
          <a:prstGeom prst="rect">
            <a:avLst/>
          </a:prstGeom>
          <a:ln>
            <a:noFill/>
          </a:ln>
          <a:effectLst>
            <a:softEdge rad="112500"/>
          </a:effectLst>
        </p:spPr>
      </p:pic>
      <p:pic>
        <p:nvPicPr>
          <p:cNvPr id="8" name="圖片 7">
            <a:extLst>
              <a:ext uri="{FF2B5EF4-FFF2-40B4-BE49-F238E27FC236}">
                <a16:creationId xmlns:a16="http://schemas.microsoft.com/office/drawing/2014/main" id="{D4769E3A-AD16-3673-9E75-0BFF0FD04BEE}"/>
              </a:ext>
            </a:extLst>
          </p:cNvPr>
          <p:cNvPicPr>
            <a:picLocks noChangeAspect="1"/>
          </p:cNvPicPr>
          <p:nvPr/>
        </p:nvPicPr>
        <p:blipFill>
          <a:blip r:embed="rId3"/>
          <a:stretch>
            <a:fillRect/>
          </a:stretch>
        </p:blipFill>
        <p:spPr>
          <a:xfrm>
            <a:off x="7104762" y="3844459"/>
            <a:ext cx="3624886" cy="2523149"/>
          </a:xfrm>
          <a:prstGeom prst="rect">
            <a:avLst/>
          </a:prstGeom>
          <a:ln>
            <a:noFill/>
          </a:ln>
          <a:effectLst>
            <a:softEdge rad="112500"/>
          </a:effectLst>
        </p:spPr>
      </p:pic>
      <p:sp>
        <p:nvSpPr>
          <p:cNvPr id="9" name="文字方塊 8">
            <a:extLst>
              <a:ext uri="{FF2B5EF4-FFF2-40B4-BE49-F238E27FC236}">
                <a16:creationId xmlns:a16="http://schemas.microsoft.com/office/drawing/2014/main" id="{7E986608-60E0-D04F-D2AB-41D2C97E944A}"/>
              </a:ext>
            </a:extLst>
          </p:cNvPr>
          <p:cNvSpPr txBox="1"/>
          <p:nvPr/>
        </p:nvSpPr>
        <p:spPr>
          <a:xfrm>
            <a:off x="7771366" y="6363401"/>
            <a:ext cx="2407807" cy="369332"/>
          </a:xfrm>
          <a:prstGeom prst="rect">
            <a:avLst/>
          </a:prstGeom>
          <a:noFill/>
        </p:spPr>
        <p:txBody>
          <a:bodyPr wrap="square">
            <a:spAutoFit/>
          </a:bodyPr>
          <a:lstStyle/>
          <a:p>
            <a:pPr algn="ctr"/>
            <a:r>
              <a:rPr lang="zh-TW" altLang="en-US" dirty="0">
                <a:solidFill>
                  <a:prstClr val="black"/>
                </a:solidFill>
                <a:latin typeface="DFMingStd-W5"/>
                <a:ea typeface="微软雅黑"/>
              </a:rPr>
              <a:t>某石化廠雨水回收</a:t>
            </a:r>
          </a:p>
        </p:txBody>
      </p:sp>
      <p:pic>
        <p:nvPicPr>
          <p:cNvPr id="10" name="圖片 9">
            <a:extLst>
              <a:ext uri="{FF2B5EF4-FFF2-40B4-BE49-F238E27FC236}">
                <a16:creationId xmlns:a16="http://schemas.microsoft.com/office/drawing/2014/main" id="{16977DE3-F968-4D25-74F6-04FB2F6335A5}"/>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04762" y="1108760"/>
            <a:ext cx="3522270" cy="2370574"/>
          </a:xfrm>
          <a:prstGeom prst="rect">
            <a:avLst/>
          </a:prstGeom>
          <a:ln>
            <a:noFill/>
          </a:ln>
          <a:effectLst>
            <a:softEdge rad="112500"/>
          </a:effectLst>
        </p:spPr>
      </p:pic>
      <p:sp>
        <p:nvSpPr>
          <p:cNvPr id="11" name="文字方塊 10">
            <a:extLst>
              <a:ext uri="{FF2B5EF4-FFF2-40B4-BE49-F238E27FC236}">
                <a16:creationId xmlns:a16="http://schemas.microsoft.com/office/drawing/2014/main" id="{2516AF35-DF90-C5E8-C186-503D3B41EBA6}"/>
              </a:ext>
            </a:extLst>
          </p:cNvPr>
          <p:cNvSpPr txBox="1"/>
          <p:nvPr/>
        </p:nvSpPr>
        <p:spPr>
          <a:xfrm>
            <a:off x="5606142" y="3475127"/>
            <a:ext cx="6738257" cy="369332"/>
          </a:xfrm>
          <a:prstGeom prst="rect">
            <a:avLst/>
          </a:prstGeom>
          <a:noFill/>
        </p:spPr>
        <p:txBody>
          <a:bodyPr wrap="square">
            <a:spAutoFit/>
          </a:bodyPr>
          <a:lstStyle/>
          <a:p>
            <a:pPr algn="ctr"/>
            <a:r>
              <a:rPr lang="zh-TW" altLang="en-US" dirty="0">
                <a:solidFill>
                  <a:prstClr val="black"/>
                </a:solidFill>
                <a:latin typeface="DFMingStd-W5"/>
                <a:ea typeface="微软雅黑"/>
              </a:rPr>
              <a:t>某工業區污水廠放流水回收給材料廠作為製程冷卻水</a:t>
            </a:r>
            <a:r>
              <a:rPr lang="en-US" altLang="zh-TW" dirty="0">
                <a:solidFill>
                  <a:prstClr val="black"/>
                </a:solidFill>
                <a:latin typeface="DFMingStd-W5"/>
                <a:ea typeface="微软雅黑"/>
              </a:rPr>
              <a:t>(50 CMD)</a:t>
            </a:r>
            <a:endParaRPr lang="zh-TW" altLang="en-US" dirty="0">
              <a:solidFill>
                <a:prstClr val="black"/>
              </a:solidFill>
              <a:latin typeface="DFMingStd-W5"/>
              <a:ea typeface="微软雅黑"/>
            </a:endParaRPr>
          </a:p>
        </p:txBody>
      </p:sp>
    </p:spTree>
    <p:extLst>
      <p:ext uri="{BB962C8B-B14F-4D97-AF65-F5344CB8AC3E}">
        <p14:creationId xmlns:p14="http://schemas.microsoft.com/office/powerpoint/2010/main" val="127024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41</a:t>
            </a:fld>
            <a:endParaRPr lang="en-US" dirty="0"/>
          </a:p>
        </p:txBody>
      </p:sp>
      <p:sp>
        <p:nvSpPr>
          <p:cNvPr id="2" name="TextBox 11">
            <a:extLst>
              <a:ext uri="{FF2B5EF4-FFF2-40B4-BE49-F238E27FC236}">
                <a16:creationId xmlns:a16="http://schemas.microsoft.com/office/drawing/2014/main" id="{4900B14B-D02D-D76C-058A-79D6F164A81B}"/>
              </a:ext>
            </a:extLst>
          </p:cNvPr>
          <p:cNvSpPr txBox="1"/>
          <p:nvPr/>
        </p:nvSpPr>
        <p:spPr>
          <a:xfrm>
            <a:off x="959668" y="363207"/>
            <a:ext cx="8667503" cy="492443"/>
          </a:xfrm>
          <a:prstGeom prst="rect">
            <a:avLst/>
          </a:prstGeom>
          <a:noFill/>
        </p:spPr>
        <p:txBody>
          <a:bodyPr wrap="square" lIns="0" tIns="0" rIns="0" bIns="0" rtlCol="0">
            <a:spAutoFit/>
            <a:scene3d>
              <a:camera prst="orthographicFront"/>
              <a:lightRig rig="threePt" dir="t"/>
            </a:scene3d>
            <a:sp3d contourW="12700"/>
          </a:bodyPr>
          <a:lstStyle/>
          <a:p>
            <a:r>
              <a:rPr lang="zh-TW" altLang="en-US" sz="3200" b="1" dirty="0">
                <a:solidFill>
                  <a:prstClr val="black">
                    <a:lumMod val="75000"/>
                    <a:lumOff val="25000"/>
                  </a:prstClr>
                </a:solidFill>
                <a:latin typeface="Arial"/>
                <a:ea typeface="微软雅黑"/>
              </a:rPr>
              <a:t>節水潛力評估步驟</a:t>
            </a:r>
            <a:r>
              <a:rPr lang="en-US" altLang="zh-TW" sz="2400" b="1" dirty="0">
                <a:solidFill>
                  <a:prstClr val="black">
                    <a:lumMod val="75000"/>
                    <a:lumOff val="25000"/>
                  </a:prstClr>
                </a:solidFill>
                <a:latin typeface="Arial"/>
                <a:ea typeface="微软雅黑"/>
              </a:rPr>
              <a:t>(18/20)</a:t>
            </a:r>
            <a:endParaRPr lang="en-US" altLang="zh-TW" sz="2400" b="1" dirty="0">
              <a:solidFill>
                <a:srgbClr val="0070C0"/>
              </a:solidFill>
              <a:latin typeface="Arial"/>
              <a:ea typeface="微软雅黑"/>
            </a:endParaRPr>
          </a:p>
        </p:txBody>
      </p:sp>
      <p:sp>
        <p:nvSpPr>
          <p:cNvPr id="3" name="AutoShape 5">
            <a:extLst>
              <a:ext uri="{FF2B5EF4-FFF2-40B4-BE49-F238E27FC236}">
                <a16:creationId xmlns:a16="http://schemas.microsoft.com/office/drawing/2014/main" id="{7B3BB9E2-2F91-45B7-A6DB-87763C2F4A29}"/>
              </a:ext>
            </a:extLst>
          </p:cNvPr>
          <p:cNvSpPr>
            <a:spLocks noChangeArrowheads="1"/>
          </p:cNvSpPr>
          <p:nvPr/>
        </p:nvSpPr>
        <p:spPr bwMode="gray">
          <a:xfrm>
            <a:off x="6922226" y="241993"/>
            <a:ext cx="3887342" cy="735747"/>
          </a:xfrm>
          <a:prstGeom prst="roundRect">
            <a:avLst>
              <a:gd name="adj" fmla="val 50000"/>
            </a:avLst>
          </a:prstGeom>
          <a:solidFill>
            <a:srgbClr val="FFC000">
              <a:lumMod val="40000"/>
              <a:lumOff val="60000"/>
            </a:srgbClr>
          </a:solidFill>
        </p:spPr>
        <p:txBody>
          <a:bodyPr wrap="square" rtlCol="0">
            <a:spAutoFit/>
          </a:bodyPr>
          <a:lstStyle/>
          <a:p>
            <a:pPr algn="ctr">
              <a:spcBef>
                <a:spcPts val="600"/>
              </a:spcBef>
              <a:spcAft>
                <a:spcPts val="600"/>
              </a:spcAft>
            </a:pP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5</a:t>
            </a:r>
            <a:r>
              <a:rPr kumimoji="1" lang="en-US" altLang="zh-TW" sz="2800" b="1" baseline="30000"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th </a:t>
            </a:r>
            <a:r>
              <a:rPr kumimoji="1" lang="zh-TW" altLang="en-US"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分析限制條件</a:t>
            </a:r>
            <a:endPar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endParaRPr>
          </a:p>
        </p:txBody>
      </p:sp>
      <p:grpSp>
        <p:nvGrpSpPr>
          <p:cNvPr id="4" name="群組 3">
            <a:extLst>
              <a:ext uri="{FF2B5EF4-FFF2-40B4-BE49-F238E27FC236}">
                <a16:creationId xmlns:a16="http://schemas.microsoft.com/office/drawing/2014/main" id="{5FF88318-E49F-64A9-0BF7-C6BB1FC90BA6}"/>
              </a:ext>
            </a:extLst>
          </p:cNvPr>
          <p:cNvGrpSpPr/>
          <p:nvPr/>
        </p:nvGrpSpPr>
        <p:grpSpPr>
          <a:xfrm>
            <a:off x="855222" y="1751018"/>
            <a:ext cx="10650977" cy="4313052"/>
            <a:chOff x="974965" y="1703708"/>
            <a:chExt cx="10650977" cy="4313052"/>
          </a:xfrm>
        </p:grpSpPr>
        <p:grpSp>
          <p:nvGrpSpPr>
            <p:cNvPr id="6" name="群組 5">
              <a:extLst>
                <a:ext uri="{FF2B5EF4-FFF2-40B4-BE49-F238E27FC236}">
                  <a16:creationId xmlns:a16="http://schemas.microsoft.com/office/drawing/2014/main" id="{06F99E4D-05EB-94D9-5F1E-A9458ECDC54E}"/>
                </a:ext>
              </a:extLst>
            </p:cNvPr>
            <p:cNvGrpSpPr/>
            <p:nvPr/>
          </p:nvGrpSpPr>
          <p:grpSpPr>
            <a:xfrm>
              <a:off x="974965" y="1703708"/>
              <a:ext cx="10498578" cy="735344"/>
              <a:chOff x="118543" y="1916832"/>
              <a:chExt cx="10498578" cy="735344"/>
            </a:xfrm>
          </p:grpSpPr>
          <p:sp>
            <p:nvSpPr>
              <p:cNvPr id="23" name="矩形 22">
                <a:extLst>
                  <a:ext uri="{FF2B5EF4-FFF2-40B4-BE49-F238E27FC236}">
                    <a16:creationId xmlns:a16="http://schemas.microsoft.com/office/drawing/2014/main" id="{50470CAF-55E9-38CB-6658-12F8EC497534}"/>
                  </a:ext>
                </a:extLst>
              </p:cNvPr>
              <p:cNvSpPr/>
              <p:nvPr/>
            </p:nvSpPr>
            <p:spPr>
              <a:xfrm>
                <a:off x="118543" y="1916832"/>
                <a:ext cx="10498578" cy="735344"/>
              </a:xfrm>
              <a:prstGeom prst="rect">
                <a:avLst/>
              </a:prstGeom>
              <a:solidFill>
                <a:srgbClr val="F79646">
                  <a:lumMod val="20000"/>
                  <a:lumOff val="80000"/>
                  <a:alpha val="66000"/>
                </a:srgbClr>
              </a:solidFill>
              <a:ln w="25400" cap="flat" cmpd="sng" algn="ctr">
                <a:noFill/>
                <a:prstDash val="solid"/>
              </a:ln>
              <a:effectLst/>
            </p:spPr>
            <p:txBody>
              <a:bodyPr rtlCol="0" anchor="ctr"/>
              <a:lstStyle/>
              <a:p>
                <a:pPr algn="ctr">
                  <a:defRPr/>
                </a:pPr>
                <a:endParaRPr lang="zh-TW" altLang="en-US" kern="0" dirty="0">
                  <a:solidFill>
                    <a:prstClr val="white"/>
                  </a:solidFill>
                  <a:latin typeface="Arial"/>
                  <a:ea typeface="微軟正黑體"/>
                </a:endParaRPr>
              </a:p>
            </p:txBody>
          </p:sp>
          <p:sp>
            <p:nvSpPr>
              <p:cNvPr id="24" name="文字方塊 23">
                <a:extLst>
                  <a:ext uri="{FF2B5EF4-FFF2-40B4-BE49-F238E27FC236}">
                    <a16:creationId xmlns:a16="http://schemas.microsoft.com/office/drawing/2014/main" id="{5C6C3CFA-3CFE-F6C4-15DA-ED02D24B7E9E}"/>
                  </a:ext>
                </a:extLst>
              </p:cNvPr>
              <p:cNvSpPr txBox="1">
                <a:spLocks noChangeAspect="1"/>
              </p:cNvSpPr>
              <p:nvPr/>
            </p:nvSpPr>
            <p:spPr>
              <a:xfrm>
                <a:off x="478582" y="2077875"/>
                <a:ext cx="792088" cy="400110"/>
              </a:xfrm>
              <a:prstGeom prst="rect">
                <a:avLst/>
              </a:prstGeom>
              <a:noFill/>
              <a:ln w="25400" cap="flat" cmpd="sng" algn="ctr">
                <a:solidFill>
                  <a:srgbClr val="2DA324"/>
                </a:solidFill>
                <a:prstDash val="solid"/>
              </a:ln>
              <a:effectLst/>
            </p:spPr>
            <p:txBody>
              <a:bodyPr wrap="square" rtlCol="0">
                <a:spAutoFit/>
              </a:bodyPr>
              <a:lstStyle/>
              <a:p>
                <a:pPr algn="ctr" fontAlgn="base">
                  <a:spcBef>
                    <a:spcPct val="0"/>
                  </a:spcBef>
                  <a:spcAft>
                    <a:spcPct val="0"/>
                  </a:spcAft>
                  <a:defRPr/>
                </a:pPr>
                <a:r>
                  <a:rPr lang="zh-TW" altLang="en-US" sz="2000" b="1" dirty="0">
                    <a:solidFill>
                      <a:prstClr val="black"/>
                    </a:solidFill>
                    <a:latin typeface="DFMingStd-W5"/>
                    <a:ea typeface="微软雅黑"/>
                  </a:rPr>
                  <a:t>預算</a:t>
                </a:r>
              </a:p>
            </p:txBody>
          </p:sp>
          <p:sp>
            <p:nvSpPr>
              <p:cNvPr id="25" name="文字方塊 24">
                <a:extLst>
                  <a:ext uri="{FF2B5EF4-FFF2-40B4-BE49-F238E27FC236}">
                    <a16:creationId xmlns:a16="http://schemas.microsoft.com/office/drawing/2014/main" id="{1921820A-D217-F421-E8C3-E8CAB0785079}"/>
                  </a:ext>
                </a:extLst>
              </p:cNvPr>
              <p:cNvSpPr txBox="1">
                <a:spLocks noChangeAspect="1"/>
              </p:cNvSpPr>
              <p:nvPr/>
            </p:nvSpPr>
            <p:spPr>
              <a:xfrm>
                <a:off x="1374370" y="1971230"/>
                <a:ext cx="9242751" cy="646331"/>
              </a:xfrm>
              <a:prstGeom prst="rect">
                <a:avLst/>
              </a:prstGeom>
              <a:noFill/>
            </p:spPr>
            <p:txBody>
              <a:bodyPr wrap="square" rtlCol="0">
                <a:spAutoFit/>
              </a:bodyPr>
              <a:lstStyle/>
              <a:p>
                <a:pPr marL="285750" indent="-285750">
                  <a:buFont typeface="Arial" panose="020B0604020202020204" pitchFamily="34" charset="0"/>
                  <a:buChar char="•"/>
                </a:pPr>
                <a:r>
                  <a:rPr lang="zh-TW" altLang="en-US" b="1" dirty="0">
                    <a:solidFill>
                      <a:srgbClr val="0070C0"/>
                    </a:solidFill>
                    <a:latin typeface="DFMingStd-W5"/>
                    <a:ea typeface="微软雅黑"/>
                  </a:rPr>
                  <a:t>當年度預算是否足夠</a:t>
                </a:r>
                <a:r>
                  <a:rPr lang="en-US" altLang="zh-TW" b="1" dirty="0">
                    <a:solidFill>
                      <a:srgbClr val="0070C0"/>
                    </a:solidFill>
                    <a:latin typeface="DFMingStd-W5"/>
                    <a:ea typeface="微软雅黑"/>
                  </a:rPr>
                  <a:t>?</a:t>
                </a:r>
              </a:p>
              <a:p>
                <a:pPr marL="285750" indent="-285750">
                  <a:buFont typeface="Arial" panose="020B0604020202020204" pitchFamily="34" charset="0"/>
                  <a:buChar char="•"/>
                </a:pPr>
                <a:r>
                  <a:rPr lang="zh-TW" altLang="en-US" dirty="0">
                    <a:solidFill>
                      <a:prstClr val="black"/>
                    </a:solidFill>
                    <a:latin typeface="DFMingStd-W5"/>
                    <a:ea typeface="微软雅黑"/>
                  </a:rPr>
                  <a:t>考量事項：公司營運狀況、高層重視程度、</a:t>
                </a:r>
                <a:r>
                  <a:rPr lang="zh-TW" altLang="en-US" dirty="0">
                    <a:solidFill>
                      <a:srgbClr val="0070C0"/>
                    </a:solidFill>
                    <a:latin typeface="DFMingStd-W5"/>
                    <a:ea typeface="微软雅黑"/>
                  </a:rPr>
                  <a:t>設備</a:t>
                </a:r>
                <a:r>
                  <a:rPr lang="en-US" altLang="zh-TW" dirty="0">
                    <a:solidFill>
                      <a:srgbClr val="0070C0"/>
                    </a:solidFill>
                    <a:latin typeface="DFMingStd-W5"/>
                    <a:ea typeface="微软雅黑"/>
                  </a:rPr>
                  <a:t>(</a:t>
                </a:r>
                <a:r>
                  <a:rPr lang="zh-TW" altLang="en-US" dirty="0">
                    <a:solidFill>
                      <a:srgbClr val="0070C0"/>
                    </a:solidFill>
                    <a:latin typeface="DFMingStd-W5"/>
                    <a:ea typeface="微软雅黑"/>
                  </a:rPr>
                  <a:t>系統</a:t>
                </a:r>
                <a:r>
                  <a:rPr lang="en-US" altLang="zh-TW" dirty="0">
                    <a:solidFill>
                      <a:srgbClr val="0070C0"/>
                    </a:solidFill>
                    <a:latin typeface="DFMingStd-W5"/>
                    <a:ea typeface="微软雅黑"/>
                  </a:rPr>
                  <a:t>)</a:t>
                </a:r>
                <a:r>
                  <a:rPr lang="zh-TW" altLang="en-US" dirty="0">
                    <a:solidFill>
                      <a:srgbClr val="0070C0"/>
                    </a:solidFill>
                    <a:latin typeface="DFMingStd-W5"/>
                    <a:ea typeface="微软雅黑"/>
                  </a:rPr>
                  <a:t>投資成本</a:t>
                </a:r>
                <a:r>
                  <a:rPr lang="zh-TW" altLang="en-US" dirty="0">
                    <a:solidFill>
                      <a:prstClr val="black"/>
                    </a:solidFill>
                    <a:latin typeface="DFMingStd-W5"/>
                    <a:ea typeface="微软雅黑"/>
                  </a:rPr>
                  <a:t>、</a:t>
                </a:r>
                <a:r>
                  <a:rPr lang="zh-TW" altLang="en-US" b="1" dirty="0">
                    <a:solidFill>
                      <a:srgbClr val="FF0000"/>
                    </a:solidFill>
                    <a:latin typeface="DFMingStd-W5"/>
                    <a:ea typeface="微软雅黑"/>
                  </a:rPr>
                  <a:t>回收年限</a:t>
                </a:r>
                <a:r>
                  <a:rPr lang="en-US" altLang="zh-TW" b="1" dirty="0">
                    <a:solidFill>
                      <a:srgbClr val="FF0000"/>
                    </a:solidFill>
                    <a:latin typeface="DFMingStd-W5"/>
                    <a:ea typeface="微软雅黑"/>
                  </a:rPr>
                  <a:t>(</a:t>
                </a:r>
                <a:r>
                  <a:rPr lang="zh-TW" altLang="en-US" b="1" dirty="0">
                    <a:solidFill>
                      <a:srgbClr val="FF0000"/>
                    </a:solidFill>
                    <a:latin typeface="微軟正黑體" panose="020B0604030504040204" pitchFamily="34" charset="-120"/>
                    <a:ea typeface="微軟正黑體" panose="020B0604030504040204" pitchFamily="34" charset="-120"/>
                  </a:rPr>
                  <a:t>＜</a:t>
                </a:r>
                <a:r>
                  <a:rPr lang="en-US" altLang="zh-TW" b="1" dirty="0">
                    <a:solidFill>
                      <a:srgbClr val="FF0000"/>
                    </a:solidFill>
                    <a:latin typeface="微軟正黑體" panose="020B0604030504040204" pitchFamily="34" charset="-120"/>
                    <a:ea typeface="微軟正黑體" panose="020B0604030504040204" pitchFamily="34" charset="-120"/>
                  </a:rPr>
                  <a:t>2~3</a:t>
                </a:r>
                <a:r>
                  <a:rPr lang="zh-TW" altLang="en-US" b="1" dirty="0">
                    <a:solidFill>
                      <a:srgbClr val="FF0000"/>
                    </a:solidFill>
                    <a:latin typeface="微軟正黑體" panose="020B0604030504040204" pitchFamily="34" charset="-120"/>
                    <a:ea typeface="微軟正黑體" panose="020B0604030504040204" pitchFamily="34" charset="-120"/>
                  </a:rPr>
                  <a:t>年</a:t>
                </a:r>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prstClr val="black"/>
                    </a:solidFill>
                    <a:latin typeface="DFMingStd-W5"/>
                    <a:ea typeface="微软雅黑"/>
                  </a:rPr>
                  <a:t> </a:t>
                </a:r>
                <a:r>
                  <a:rPr lang="zh-TW" altLang="en-US" dirty="0">
                    <a:solidFill>
                      <a:prstClr val="black"/>
                    </a:solidFill>
                    <a:latin typeface="DFMingStd-W5"/>
                    <a:ea typeface="微软雅黑"/>
                  </a:rPr>
                  <a:t>。</a:t>
                </a:r>
                <a:r>
                  <a:rPr lang="zh-TW" altLang="en-US" dirty="0">
                    <a:solidFill>
                      <a:srgbClr val="FF0000"/>
                    </a:solidFill>
                    <a:latin typeface="DFMingStd-W5"/>
                    <a:ea typeface="微软雅黑"/>
                  </a:rPr>
                  <a:t> </a:t>
                </a:r>
              </a:p>
            </p:txBody>
          </p:sp>
        </p:grpSp>
        <p:grpSp>
          <p:nvGrpSpPr>
            <p:cNvPr id="7" name="群組 6">
              <a:extLst>
                <a:ext uri="{FF2B5EF4-FFF2-40B4-BE49-F238E27FC236}">
                  <a16:creationId xmlns:a16="http://schemas.microsoft.com/office/drawing/2014/main" id="{80E331C2-E53E-38EB-407A-3F46635193E0}"/>
                </a:ext>
              </a:extLst>
            </p:cNvPr>
            <p:cNvGrpSpPr/>
            <p:nvPr/>
          </p:nvGrpSpPr>
          <p:grpSpPr>
            <a:xfrm>
              <a:off x="974965" y="2591997"/>
              <a:ext cx="10498578" cy="735344"/>
              <a:chOff x="118543" y="2673481"/>
              <a:chExt cx="10498578" cy="735344"/>
            </a:xfrm>
          </p:grpSpPr>
          <p:sp>
            <p:nvSpPr>
              <p:cNvPr id="21" name="矩形 20">
                <a:extLst>
                  <a:ext uri="{FF2B5EF4-FFF2-40B4-BE49-F238E27FC236}">
                    <a16:creationId xmlns:a16="http://schemas.microsoft.com/office/drawing/2014/main" id="{2EA5C313-1B18-D27E-78DF-AFA3DC3549D6}"/>
                  </a:ext>
                </a:extLst>
              </p:cNvPr>
              <p:cNvSpPr/>
              <p:nvPr/>
            </p:nvSpPr>
            <p:spPr>
              <a:xfrm>
                <a:off x="118543" y="2673481"/>
                <a:ext cx="10498578" cy="735344"/>
              </a:xfrm>
              <a:prstGeom prst="rect">
                <a:avLst/>
              </a:prstGeom>
              <a:solidFill>
                <a:srgbClr val="4BACC6">
                  <a:lumMod val="20000"/>
                  <a:lumOff val="80000"/>
                  <a:alpha val="66000"/>
                </a:srgbClr>
              </a:solidFill>
              <a:ln w="25400" cap="flat" cmpd="sng" algn="ctr">
                <a:noFill/>
                <a:prstDash val="solid"/>
              </a:ln>
              <a:effectLst/>
            </p:spPr>
            <p:txBody>
              <a:bodyPr rtlCol="0" anchor="ctr"/>
              <a:lstStyle/>
              <a:p>
                <a:pPr algn="ctr">
                  <a:defRPr/>
                </a:pPr>
                <a:endParaRPr lang="zh-TW" altLang="en-US" kern="0" dirty="0">
                  <a:solidFill>
                    <a:prstClr val="black"/>
                  </a:solidFill>
                  <a:latin typeface="Arial"/>
                  <a:ea typeface="微軟正黑體"/>
                </a:endParaRPr>
              </a:p>
            </p:txBody>
          </p:sp>
          <p:sp>
            <p:nvSpPr>
              <p:cNvPr id="22" name="文字方塊 21">
                <a:extLst>
                  <a:ext uri="{FF2B5EF4-FFF2-40B4-BE49-F238E27FC236}">
                    <a16:creationId xmlns:a16="http://schemas.microsoft.com/office/drawing/2014/main" id="{89E031CE-D244-4D9A-24B9-BA6216B62F86}"/>
                  </a:ext>
                </a:extLst>
              </p:cNvPr>
              <p:cNvSpPr txBox="1">
                <a:spLocks noChangeAspect="1"/>
              </p:cNvSpPr>
              <p:nvPr/>
            </p:nvSpPr>
            <p:spPr>
              <a:xfrm>
                <a:off x="478582" y="2816677"/>
                <a:ext cx="792088" cy="400110"/>
              </a:xfrm>
              <a:prstGeom prst="rect">
                <a:avLst/>
              </a:prstGeom>
              <a:noFill/>
              <a:ln w="25400" cap="flat" cmpd="sng" algn="ctr">
                <a:solidFill>
                  <a:srgbClr val="2DA324"/>
                </a:solidFill>
                <a:prstDash val="solid"/>
              </a:ln>
              <a:effectLst/>
            </p:spPr>
            <p:txBody>
              <a:bodyPr wrap="square" rtlCol="0">
                <a:spAutoFit/>
              </a:bodyPr>
              <a:lstStyle/>
              <a:p>
                <a:pPr algn="ctr" fontAlgn="base">
                  <a:spcBef>
                    <a:spcPct val="0"/>
                  </a:spcBef>
                  <a:spcAft>
                    <a:spcPct val="0"/>
                  </a:spcAft>
                  <a:defRPr/>
                </a:pPr>
                <a:r>
                  <a:rPr lang="zh-TW" altLang="en-US" sz="2000" b="1" dirty="0">
                    <a:solidFill>
                      <a:prstClr val="black"/>
                    </a:solidFill>
                    <a:latin typeface="DFMingStd-W5"/>
                    <a:ea typeface="微软雅黑"/>
                  </a:rPr>
                  <a:t>空間</a:t>
                </a:r>
              </a:p>
            </p:txBody>
          </p:sp>
        </p:grpSp>
        <p:grpSp>
          <p:nvGrpSpPr>
            <p:cNvPr id="8" name="群組 7">
              <a:extLst>
                <a:ext uri="{FF2B5EF4-FFF2-40B4-BE49-F238E27FC236}">
                  <a16:creationId xmlns:a16="http://schemas.microsoft.com/office/drawing/2014/main" id="{E3A1ABCF-C254-389B-5890-D7002F494DA3}"/>
                </a:ext>
              </a:extLst>
            </p:cNvPr>
            <p:cNvGrpSpPr/>
            <p:nvPr/>
          </p:nvGrpSpPr>
          <p:grpSpPr>
            <a:xfrm>
              <a:off x="974965" y="3480286"/>
              <a:ext cx="10498578" cy="735344"/>
              <a:chOff x="118543" y="3429000"/>
              <a:chExt cx="10498578" cy="735344"/>
            </a:xfrm>
          </p:grpSpPr>
          <p:sp>
            <p:nvSpPr>
              <p:cNvPr id="19" name="矩形 18">
                <a:extLst>
                  <a:ext uri="{FF2B5EF4-FFF2-40B4-BE49-F238E27FC236}">
                    <a16:creationId xmlns:a16="http://schemas.microsoft.com/office/drawing/2014/main" id="{9129D7E8-7541-F345-8453-0B1407E45D1F}"/>
                  </a:ext>
                </a:extLst>
              </p:cNvPr>
              <p:cNvSpPr/>
              <p:nvPr/>
            </p:nvSpPr>
            <p:spPr>
              <a:xfrm>
                <a:off x="118543" y="3429000"/>
                <a:ext cx="10498578" cy="735344"/>
              </a:xfrm>
              <a:prstGeom prst="rect">
                <a:avLst/>
              </a:prstGeom>
              <a:solidFill>
                <a:srgbClr val="8064A2">
                  <a:lumMod val="20000"/>
                  <a:lumOff val="80000"/>
                  <a:alpha val="66000"/>
                </a:srgbClr>
              </a:solidFill>
              <a:ln w="25400" cap="flat" cmpd="sng" algn="ctr">
                <a:noFill/>
                <a:prstDash val="solid"/>
              </a:ln>
              <a:effectLst/>
            </p:spPr>
            <p:txBody>
              <a:bodyPr rtlCol="0" anchor="ctr"/>
              <a:lstStyle/>
              <a:p>
                <a:pPr algn="ctr">
                  <a:defRPr/>
                </a:pPr>
                <a:endParaRPr lang="zh-TW" altLang="en-US" kern="0" dirty="0">
                  <a:solidFill>
                    <a:prstClr val="white"/>
                  </a:solidFill>
                  <a:latin typeface="Arial"/>
                  <a:ea typeface="微軟正黑體"/>
                </a:endParaRPr>
              </a:p>
            </p:txBody>
          </p:sp>
          <p:sp>
            <p:nvSpPr>
              <p:cNvPr id="20" name="文字方塊 19">
                <a:extLst>
                  <a:ext uri="{FF2B5EF4-FFF2-40B4-BE49-F238E27FC236}">
                    <a16:creationId xmlns:a16="http://schemas.microsoft.com/office/drawing/2014/main" id="{1782D032-FD4C-5823-3790-507E9CC771C3}"/>
                  </a:ext>
                </a:extLst>
              </p:cNvPr>
              <p:cNvSpPr txBox="1">
                <a:spLocks noChangeAspect="1"/>
              </p:cNvSpPr>
              <p:nvPr/>
            </p:nvSpPr>
            <p:spPr>
              <a:xfrm>
                <a:off x="478582" y="3607224"/>
                <a:ext cx="792088" cy="400110"/>
              </a:xfrm>
              <a:prstGeom prst="rect">
                <a:avLst/>
              </a:prstGeom>
              <a:noFill/>
              <a:ln w="25400" cap="flat" cmpd="sng" algn="ctr">
                <a:solidFill>
                  <a:srgbClr val="2DA324"/>
                </a:solidFill>
                <a:prstDash val="solid"/>
              </a:ln>
              <a:effectLst/>
            </p:spPr>
            <p:txBody>
              <a:bodyPr wrap="square" rtlCol="0">
                <a:spAutoFit/>
              </a:bodyPr>
              <a:lstStyle/>
              <a:p>
                <a:pPr algn="ctr" fontAlgn="base">
                  <a:spcBef>
                    <a:spcPct val="0"/>
                  </a:spcBef>
                  <a:spcAft>
                    <a:spcPct val="0"/>
                  </a:spcAft>
                  <a:defRPr/>
                </a:pPr>
                <a:r>
                  <a:rPr lang="zh-TW" altLang="en-US" sz="2000" b="1" dirty="0">
                    <a:solidFill>
                      <a:prstClr val="black"/>
                    </a:solidFill>
                    <a:latin typeface="DFMingStd-W5"/>
                    <a:ea typeface="微软雅黑"/>
                  </a:rPr>
                  <a:t>效益</a:t>
                </a:r>
              </a:p>
            </p:txBody>
          </p:sp>
        </p:grpSp>
        <p:grpSp>
          <p:nvGrpSpPr>
            <p:cNvPr id="9" name="群組 8">
              <a:extLst>
                <a:ext uri="{FF2B5EF4-FFF2-40B4-BE49-F238E27FC236}">
                  <a16:creationId xmlns:a16="http://schemas.microsoft.com/office/drawing/2014/main" id="{3298264A-D62E-B89D-0A1E-5F41EBFCD663}"/>
                </a:ext>
              </a:extLst>
            </p:cNvPr>
            <p:cNvGrpSpPr/>
            <p:nvPr/>
          </p:nvGrpSpPr>
          <p:grpSpPr>
            <a:xfrm>
              <a:off x="974965" y="4368574"/>
              <a:ext cx="10498578" cy="735344"/>
              <a:chOff x="118543" y="4236252"/>
              <a:chExt cx="10498578" cy="735344"/>
            </a:xfrm>
          </p:grpSpPr>
          <p:sp>
            <p:nvSpPr>
              <p:cNvPr id="17" name="矩形 16">
                <a:extLst>
                  <a:ext uri="{FF2B5EF4-FFF2-40B4-BE49-F238E27FC236}">
                    <a16:creationId xmlns:a16="http://schemas.microsoft.com/office/drawing/2014/main" id="{CF89D437-D2DE-D7BD-11EB-7D1AD0360190}"/>
                  </a:ext>
                </a:extLst>
              </p:cNvPr>
              <p:cNvSpPr/>
              <p:nvPr/>
            </p:nvSpPr>
            <p:spPr>
              <a:xfrm>
                <a:off x="118543" y="4236252"/>
                <a:ext cx="10498578" cy="735344"/>
              </a:xfrm>
              <a:prstGeom prst="rect">
                <a:avLst/>
              </a:prstGeom>
              <a:solidFill>
                <a:srgbClr val="9BBB59">
                  <a:lumMod val="20000"/>
                  <a:lumOff val="80000"/>
                  <a:alpha val="66000"/>
                </a:srgbClr>
              </a:solidFill>
              <a:ln w="25400" cap="flat" cmpd="sng" algn="ctr">
                <a:noFill/>
                <a:prstDash val="solid"/>
              </a:ln>
              <a:effectLst/>
            </p:spPr>
            <p:txBody>
              <a:bodyPr rtlCol="0" anchor="ctr"/>
              <a:lstStyle/>
              <a:p>
                <a:pPr algn="ctr">
                  <a:defRPr/>
                </a:pPr>
                <a:endParaRPr lang="zh-TW" altLang="en-US" kern="0" dirty="0">
                  <a:solidFill>
                    <a:prstClr val="white"/>
                  </a:solidFill>
                  <a:latin typeface="Arial"/>
                  <a:ea typeface="微軟正黑體"/>
                </a:endParaRPr>
              </a:p>
            </p:txBody>
          </p:sp>
          <p:sp>
            <p:nvSpPr>
              <p:cNvPr id="18" name="文字方塊 17">
                <a:extLst>
                  <a:ext uri="{FF2B5EF4-FFF2-40B4-BE49-F238E27FC236}">
                    <a16:creationId xmlns:a16="http://schemas.microsoft.com/office/drawing/2014/main" id="{BD1F73C1-B235-8CE2-040A-0327A82E4FA3}"/>
                  </a:ext>
                </a:extLst>
              </p:cNvPr>
              <p:cNvSpPr txBox="1">
                <a:spLocks noChangeAspect="1"/>
              </p:cNvSpPr>
              <p:nvPr/>
            </p:nvSpPr>
            <p:spPr>
              <a:xfrm>
                <a:off x="478582" y="4403869"/>
                <a:ext cx="792088" cy="400110"/>
              </a:xfrm>
              <a:prstGeom prst="rect">
                <a:avLst/>
              </a:prstGeom>
              <a:noFill/>
              <a:ln w="25400" cap="flat" cmpd="sng" algn="ctr">
                <a:solidFill>
                  <a:srgbClr val="2DA324"/>
                </a:solidFill>
                <a:prstDash val="solid"/>
              </a:ln>
              <a:effectLst/>
            </p:spPr>
            <p:txBody>
              <a:bodyPr wrap="square" rtlCol="0">
                <a:spAutoFit/>
              </a:bodyPr>
              <a:lstStyle/>
              <a:p>
                <a:pPr algn="ctr" fontAlgn="base">
                  <a:spcBef>
                    <a:spcPct val="0"/>
                  </a:spcBef>
                  <a:spcAft>
                    <a:spcPct val="0"/>
                  </a:spcAft>
                  <a:defRPr/>
                </a:pPr>
                <a:r>
                  <a:rPr lang="zh-TW" altLang="en-US" sz="2000" b="1" dirty="0">
                    <a:solidFill>
                      <a:prstClr val="black"/>
                    </a:solidFill>
                    <a:latin typeface="DFMingStd-W5"/>
                    <a:ea typeface="微软雅黑"/>
                  </a:rPr>
                  <a:t>競合</a:t>
                </a:r>
              </a:p>
            </p:txBody>
          </p:sp>
        </p:grpSp>
        <p:sp>
          <p:nvSpPr>
            <p:cNvPr id="10" name="文字方塊 9">
              <a:extLst>
                <a:ext uri="{FF2B5EF4-FFF2-40B4-BE49-F238E27FC236}">
                  <a16:creationId xmlns:a16="http://schemas.microsoft.com/office/drawing/2014/main" id="{3C56692C-A006-EF79-D84A-7FA99B6B97F4}"/>
                </a:ext>
              </a:extLst>
            </p:cNvPr>
            <p:cNvSpPr txBox="1">
              <a:spLocks noChangeAspect="1"/>
            </p:cNvSpPr>
            <p:nvPr/>
          </p:nvSpPr>
          <p:spPr>
            <a:xfrm>
              <a:off x="2230792" y="2636503"/>
              <a:ext cx="8347097" cy="646331"/>
            </a:xfrm>
            <a:prstGeom prst="rect">
              <a:avLst/>
            </a:prstGeom>
            <a:noFill/>
          </p:spPr>
          <p:txBody>
            <a:bodyPr wrap="square" rtlCol="0">
              <a:spAutoFit/>
            </a:bodyPr>
            <a:lstStyle/>
            <a:p>
              <a:pPr marL="285750" indent="-285750">
                <a:buFont typeface="Arial" panose="020B0604020202020204" pitchFamily="34" charset="0"/>
                <a:buChar char="•"/>
              </a:pPr>
              <a:r>
                <a:rPr lang="zh-TW" altLang="en-US" b="1" dirty="0">
                  <a:solidFill>
                    <a:srgbClr val="0070C0"/>
                  </a:solidFill>
                  <a:latin typeface="DFMingStd-W5"/>
                  <a:ea typeface="微软雅黑"/>
                </a:rPr>
                <a:t>是否有足夠的空間場域設置水回收設備</a:t>
              </a:r>
              <a:r>
                <a:rPr lang="en-US" altLang="zh-TW" b="1" dirty="0">
                  <a:solidFill>
                    <a:srgbClr val="0070C0"/>
                  </a:solidFill>
                  <a:latin typeface="DFMingStd-W5"/>
                  <a:ea typeface="微软雅黑"/>
                </a:rPr>
                <a:t>(</a:t>
              </a:r>
              <a:r>
                <a:rPr lang="zh-TW" altLang="en-US" b="1" dirty="0">
                  <a:solidFill>
                    <a:srgbClr val="0070C0"/>
                  </a:solidFill>
                  <a:latin typeface="DFMingStd-W5"/>
                  <a:ea typeface="微软雅黑"/>
                </a:rPr>
                <a:t>系統</a:t>
              </a:r>
              <a:r>
                <a:rPr lang="en-US" altLang="zh-TW" b="1" dirty="0">
                  <a:solidFill>
                    <a:srgbClr val="0070C0"/>
                  </a:solidFill>
                  <a:latin typeface="DFMingStd-W5"/>
                  <a:ea typeface="微软雅黑"/>
                </a:rPr>
                <a:t>)</a:t>
              </a:r>
              <a:r>
                <a:rPr lang="zh-TW" altLang="en-US" b="1" dirty="0">
                  <a:solidFill>
                    <a:srgbClr val="0070C0"/>
                  </a:solidFill>
                  <a:latin typeface="DFMingStd-W5"/>
                  <a:ea typeface="微软雅黑"/>
                </a:rPr>
                <a:t>或管線</a:t>
              </a:r>
              <a:r>
                <a:rPr lang="en-US" altLang="zh-TW" b="1" dirty="0">
                  <a:solidFill>
                    <a:srgbClr val="0070C0"/>
                  </a:solidFill>
                  <a:latin typeface="DFMingStd-W5"/>
                  <a:ea typeface="微软雅黑"/>
                </a:rPr>
                <a:t>?</a:t>
              </a:r>
            </a:p>
            <a:p>
              <a:pPr marL="285750" indent="-285750">
                <a:buFont typeface="Arial" panose="020B0604020202020204" pitchFamily="34" charset="0"/>
                <a:buChar char="•"/>
              </a:pPr>
              <a:r>
                <a:rPr lang="zh-TW" altLang="en-US" dirty="0">
                  <a:solidFill>
                    <a:prstClr val="black"/>
                  </a:solidFill>
                  <a:latin typeface="DFMingStd-W5"/>
                  <a:ea typeface="微软雅黑"/>
                </a:rPr>
                <a:t>考量事項：</a:t>
              </a:r>
              <a:r>
                <a:rPr lang="zh-TW" altLang="en-US" dirty="0">
                  <a:solidFill>
                    <a:srgbClr val="0070C0"/>
                  </a:solidFill>
                  <a:latin typeface="DFMingStd-W5"/>
                  <a:ea typeface="微软雅黑"/>
                </a:rPr>
                <a:t>設備</a:t>
              </a:r>
              <a:r>
                <a:rPr lang="en-US" altLang="zh-TW" dirty="0">
                  <a:solidFill>
                    <a:srgbClr val="0070C0"/>
                  </a:solidFill>
                  <a:latin typeface="DFMingStd-W5"/>
                  <a:ea typeface="微软雅黑"/>
                </a:rPr>
                <a:t>(</a:t>
              </a:r>
              <a:r>
                <a:rPr lang="zh-TW" altLang="en-US" dirty="0">
                  <a:solidFill>
                    <a:srgbClr val="0070C0"/>
                  </a:solidFill>
                  <a:latin typeface="DFMingStd-W5"/>
                  <a:ea typeface="微软雅黑"/>
                </a:rPr>
                <a:t>系統</a:t>
              </a:r>
              <a:r>
                <a:rPr lang="en-US" altLang="zh-TW" dirty="0">
                  <a:solidFill>
                    <a:srgbClr val="0070C0"/>
                  </a:solidFill>
                  <a:latin typeface="DFMingStd-W5"/>
                  <a:ea typeface="微软雅黑"/>
                </a:rPr>
                <a:t>)</a:t>
              </a:r>
              <a:r>
                <a:rPr lang="zh-TW" altLang="en-US" dirty="0">
                  <a:solidFill>
                    <a:srgbClr val="0070C0"/>
                  </a:solidFill>
                  <a:latin typeface="DFMingStd-W5"/>
                  <a:ea typeface="微软雅黑"/>
                </a:rPr>
                <a:t>大小</a:t>
              </a:r>
              <a:r>
                <a:rPr lang="zh-TW" altLang="en-US" dirty="0">
                  <a:solidFill>
                    <a:prstClr val="black"/>
                  </a:solidFill>
                  <a:latin typeface="DFMingStd-W5"/>
                  <a:ea typeface="微软雅黑"/>
                </a:rPr>
                <a:t>、建築物結構強度、管架空間大小、容積率規定。 </a:t>
              </a:r>
            </a:p>
          </p:txBody>
        </p:sp>
        <p:sp>
          <p:nvSpPr>
            <p:cNvPr id="11" name="文字方塊 10">
              <a:extLst>
                <a:ext uri="{FF2B5EF4-FFF2-40B4-BE49-F238E27FC236}">
                  <a16:creationId xmlns:a16="http://schemas.microsoft.com/office/drawing/2014/main" id="{B2DA444A-9582-6C2E-8F05-894328B69912}"/>
                </a:ext>
              </a:extLst>
            </p:cNvPr>
            <p:cNvSpPr txBox="1">
              <a:spLocks noChangeAspect="1"/>
            </p:cNvSpPr>
            <p:nvPr/>
          </p:nvSpPr>
          <p:spPr>
            <a:xfrm>
              <a:off x="2230791" y="3535399"/>
              <a:ext cx="9395151" cy="646331"/>
            </a:xfrm>
            <a:prstGeom prst="rect">
              <a:avLst/>
            </a:prstGeom>
            <a:noFill/>
          </p:spPr>
          <p:txBody>
            <a:bodyPr wrap="square" rtlCol="0">
              <a:spAutoFit/>
            </a:bodyPr>
            <a:lstStyle/>
            <a:p>
              <a:pPr marL="285750" indent="-285750">
                <a:buFont typeface="Arial" panose="020B0604020202020204" pitchFamily="34" charset="0"/>
                <a:buChar char="•"/>
              </a:pPr>
              <a:r>
                <a:rPr lang="zh-TW" altLang="en-US" b="1" dirty="0">
                  <a:solidFill>
                    <a:srgbClr val="0070C0"/>
                  </a:solidFill>
                  <a:latin typeface="DFMingStd-W5"/>
                  <a:ea typeface="微软雅黑"/>
                </a:rPr>
                <a:t>能否突顯節水效益</a:t>
              </a:r>
              <a:r>
                <a:rPr lang="en-US" altLang="zh-TW" b="1" dirty="0">
                  <a:solidFill>
                    <a:srgbClr val="0070C0"/>
                  </a:solidFill>
                  <a:latin typeface="DFMingStd-W5"/>
                  <a:ea typeface="微软雅黑"/>
                </a:rPr>
                <a:t>?</a:t>
              </a:r>
              <a:r>
                <a:rPr lang="zh-TW" altLang="en-US" b="1" dirty="0">
                  <a:solidFill>
                    <a:srgbClr val="0070C0"/>
                  </a:solidFill>
                  <a:latin typeface="DFMingStd-W5"/>
                  <a:ea typeface="微软雅黑"/>
                </a:rPr>
                <a:t>經濟成本效益</a:t>
              </a:r>
              <a:r>
                <a:rPr lang="en-US" altLang="zh-TW" b="1" dirty="0">
                  <a:solidFill>
                    <a:srgbClr val="0070C0"/>
                  </a:solidFill>
                  <a:latin typeface="DFMingStd-W5"/>
                  <a:ea typeface="微软雅黑"/>
                </a:rPr>
                <a:t>?</a:t>
              </a:r>
            </a:p>
            <a:p>
              <a:pPr marL="285750" indent="-285750">
                <a:buFont typeface="Arial" panose="020B0604020202020204" pitchFamily="34" charset="0"/>
                <a:buChar char="•"/>
              </a:pPr>
              <a:r>
                <a:rPr lang="zh-TW" altLang="en-US" dirty="0">
                  <a:solidFill>
                    <a:prstClr val="black"/>
                  </a:solidFill>
                  <a:latin typeface="DFMingStd-W5"/>
                  <a:ea typeface="微软雅黑"/>
                </a:rPr>
                <a:t>考量事項：節水量、</a:t>
              </a:r>
              <a:r>
                <a:rPr lang="zh-TW" altLang="en-US" b="1" dirty="0">
                  <a:solidFill>
                    <a:srgbClr val="FF0000"/>
                  </a:solidFill>
                  <a:latin typeface="DFMingStd-W5"/>
                  <a:ea typeface="微软雅黑"/>
                </a:rPr>
                <a:t>節省費用</a:t>
              </a:r>
              <a:r>
                <a:rPr lang="en-US" altLang="zh-TW" dirty="0">
                  <a:solidFill>
                    <a:prstClr val="black"/>
                  </a:solidFill>
                  <a:latin typeface="DFMingStd-W5"/>
                  <a:ea typeface="微软雅黑"/>
                </a:rPr>
                <a:t>(</a:t>
              </a:r>
              <a:r>
                <a:rPr lang="zh-TW" altLang="en-US" b="1" dirty="0">
                  <a:solidFill>
                    <a:srgbClr val="00B050"/>
                  </a:solidFill>
                  <a:latin typeface="DFMingStd-W5"/>
                  <a:ea typeface="微软雅黑"/>
                </a:rPr>
                <a:t>自來水費</a:t>
              </a:r>
              <a:r>
                <a:rPr lang="zh-TW" altLang="en-US" dirty="0">
                  <a:solidFill>
                    <a:prstClr val="black"/>
                  </a:solidFill>
                  <a:latin typeface="DFMingStd-W5"/>
                  <a:ea typeface="微软雅黑"/>
                </a:rPr>
                <a:t>、</a:t>
              </a:r>
              <a:r>
                <a:rPr lang="zh-TW" altLang="en-US" b="1" dirty="0">
                  <a:solidFill>
                    <a:srgbClr val="00B050"/>
                  </a:solidFill>
                  <a:latin typeface="DFMingStd-W5"/>
                  <a:ea typeface="微软雅黑"/>
                </a:rPr>
                <a:t>納管費</a:t>
              </a:r>
              <a:r>
                <a:rPr lang="zh-TW" altLang="en-US" dirty="0">
                  <a:solidFill>
                    <a:prstClr val="black"/>
                  </a:solidFill>
                  <a:latin typeface="DFMingStd-W5"/>
                  <a:ea typeface="微软雅黑"/>
                </a:rPr>
                <a:t>、</a:t>
              </a:r>
              <a:r>
                <a:rPr lang="zh-TW" altLang="en-US" b="1" dirty="0">
                  <a:solidFill>
                    <a:srgbClr val="00B050"/>
                  </a:solidFill>
                  <a:latin typeface="DFMingStd-W5"/>
                  <a:ea typeface="微软雅黑"/>
                </a:rPr>
                <a:t>耗水費</a:t>
              </a:r>
              <a:r>
                <a:rPr lang="zh-TW" altLang="en-US" dirty="0">
                  <a:solidFill>
                    <a:prstClr val="black"/>
                  </a:solidFill>
                  <a:latin typeface="DFMingStd-W5"/>
                  <a:ea typeface="微软雅黑"/>
                </a:rPr>
                <a:t>、</a:t>
              </a:r>
              <a:r>
                <a:rPr lang="zh-TW" altLang="en-US" b="1" dirty="0">
                  <a:solidFill>
                    <a:srgbClr val="00B050"/>
                  </a:solidFill>
                  <a:latin typeface="DFMingStd-W5"/>
                  <a:ea typeface="微软雅黑"/>
                </a:rPr>
                <a:t>水車載水費</a:t>
              </a:r>
              <a:r>
                <a:rPr lang="zh-TW" altLang="en-US" dirty="0">
                  <a:solidFill>
                    <a:prstClr val="black"/>
                  </a:solidFill>
                  <a:latin typeface="DFMingStd-W5"/>
                  <a:ea typeface="微软雅黑"/>
                </a:rPr>
                <a:t>、</a:t>
              </a:r>
              <a:r>
                <a:rPr lang="zh-TW" altLang="en-US" b="1" dirty="0">
                  <a:solidFill>
                    <a:srgbClr val="00B050"/>
                  </a:solidFill>
                  <a:latin typeface="DFMingStd-W5"/>
                  <a:ea typeface="微软雅黑"/>
                </a:rPr>
                <a:t>產能減少損失</a:t>
              </a:r>
              <a:r>
                <a:rPr lang="en-US" altLang="zh-TW" dirty="0">
                  <a:solidFill>
                    <a:prstClr val="black"/>
                  </a:solidFill>
                  <a:latin typeface="DFMingStd-W5"/>
                  <a:ea typeface="微软雅黑"/>
                </a:rPr>
                <a:t>)</a:t>
              </a:r>
              <a:r>
                <a:rPr lang="zh-TW" altLang="en-US" dirty="0">
                  <a:solidFill>
                    <a:prstClr val="black"/>
                  </a:solidFill>
                  <a:latin typeface="DFMingStd-W5"/>
                  <a:ea typeface="微软雅黑"/>
                </a:rPr>
                <a:t>。 </a:t>
              </a:r>
            </a:p>
          </p:txBody>
        </p:sp>
        <p:sp>
          <p:nvSpPr>
            <p:cNvPr id="13" name="文字方塊 12">
              <a:extLst>
                <a:ext uri="{FF2B5EF4-FFF2-40B4-BE49-F238E27FC236}">
                  <a16:creationId xmlns:a16="http://schemas.microsoft.com/office/drawing/2014/main" id="{AC97761F-2CC9-2065-3F5E-F90334D25E34}"/>
                </a:ext>
              </a:extLst>
            </p:cNvPr>
            <p:cNvSpPr txBox="1">
              <a:spLocks noChangeAspect="1"/>
            </p:cNvSpPr>
            <p:nvPr/>
          </p:nvSpPr>
          <p:spPr>
            <a:xfrm>
              <a:off x="2224650" y="4415550"/>
              <a:ext cx="9395151" cy="646331"/>
            </a:xfrm>
            <a:prstGeom prst="rect">
              <a:avLst/>
            </a:prstGeom>
            <a:noFill/>
          </p:spPr>
          <p:txBody>
            <a:bodyPr wrap="square" rtlCol="0">
              <a:spAutoFit/>
            </a:bodyPr>
            <a:lstStyle/>
            <a:p>
              <a:pPr marL="285750" indent="-285750">
                <a:buFont typeface="Arial" panose="020B0604020202020204" pitchFamily="34" charset="0"/>
                <a:buChar char="•"/>
              </a:pPr>
              <a:r>
                <a:rPr lang="zh-TW" altLang="en-US" b="1" dirty="0">
                  <a:solidFill>
                    <a:srgbClr val="0070C0"/>
                  </a:solidFill>
                  <a:latin typeface="DFMingStd-W5"/>
                  <a:ea typeface="微软雅黑"/>
                </a:rPr>
                <a:t>是否使廢水排放水質劣化</a:t>
              </a:r>
              <a:r>
                <a:rPr lang="en-US" altLang="zh-TW" b="1" dirty="0">
                  <a:solidFill>
                    <a:srgbClr val="0070C0"/>
                  </a:solidFill>
                  <a:latin typeface="DFMingStd-W5"/>
                  <a:ea typeface="微软雅黑"/>
                </a:rPr>
                <a:t>?</a:t>
              </a:r>
            </a:p>
            <a:p>
              <a:pPr marL="285750" indent="-285750">
                <a:buFont typeface="Arial" panose="020B0604020202020204" pitchFamily="34" charset="0"/>
                <a:buChar char="•"/>
              </a:pPr>
              <a:r>
                <a:rPr lang="zh-TW" altLang="en-US" dirty="0">
                  <a:solidFill>
                    <a:prstClr val="black"/>
                  </a:solidFill>
                  <a:latin typeface="DFMingStd-W5"/>
                  <a:ea typeface="微软雅黑"/>
                </a:rPr>
                <a:t>考量事項：因節水減少水量所降低的納管費，大於因節水水質劣化所增加的納管收費 。 </a:t>
              </a:r>
            </a:p>
          </p:txBody>
        </p:sp>
        <p:sp>
          <p:nvSpPr>
            <p:cNvPr id="14" name="矩形 13">
              <a:extLst>
                <a:ext uri="{FF2B5EF4-FFF2-40B4-BE49-F238E27FC236}">
                  <a16:creationId xmlns:a16="http://schemas.microsoft.com/office/drawing/2014/main" id="{F480E7D4-C72D-519F-6113-1C70FF3601BB}"/>
                </a:ext>
              </a:extLst>
            </p:cNvPr>
            <p:cNvSpPr/>
            <p:nvPr/>
          </p:nvSpPr>
          <p:spPr>
            <a:xfrm>
              <a:off x="974965" y="5281416"/>
              <a:ext cx="10498578" cy="735344"/>
            </a:xfrm>
            <a:prstGeom prst="rect">
              <a:avLst/>
            </a:prstGeom>
            <a:solidFill>
              <a:srgbClr val="F79646">
                <a:lumMod val="20000"/>
                <a:lumOff val="80000"/>
                <a:alpha val="66000"/>
              </a:srgbClr>
            </a:solidFill>
            <a:ln w="25400" cap="flat" cmpd="sng" algn="ctr">
              <a:noFill/>
              <a:prstDash val="solid"/>
            </a:ln>
            <a:effectLst/>
          </p:spPr>
          <p:txBody>
            <a:bodyPr rtlCol="0" anchor="ctr"/>
            <a:lstStyle/>
            <a:p>
              <a:pPr algn="ctr">
                <a:defRPr/>
              </a:pPr>
              <a:endParaRPr lang="zh-TW" altLang="en-US" kern="0" dirty="0">
                <a:solidFill>
                  <a:prstClr val="white"/>
                </a:solidFill>
                <a:latin typeface="Arial"/>
                <a:ea typeface="微軟正黑體"/>
              </a:endParaRPr>
            </a:p>
          </p:txBody>
        </p:sp>
        <p:sp>
          <p:nvSpPr>
            <p:cNvPr id="15" name="文字方塊 14">
              <a:extLst>
                <a:ext uri="{FF2B5EF4-FFF2-40B4-BE49-F238E27FC236}">
                  <a16:creationId xmlns:a16="http://schemas.microsoft.com/office/drawing/2014/main" id="{0FC9C447-7B40-B3C5-A522-D74D6791909A}"/>
                </a:ext>
              </a:extLst>
            </p:cNvPr>
            <p:cNvSpPr txBox="1">
              <a:spLocks noChangeAspect="1"/>
            </p:cNvSpPr>
            <p:nvPr/>
          </p:nvSpPr>
          <p:spPr>
            <a:xfrm>
              <a:off x="1335004" y="5442459"/>
              <a:ext cx="792088" cy="400110"/>
            </a:xfrm>
            <a:prstGeom prst="rect">
              <a:avLst/>
            </a:prstGeom>
            <a:noFill/>
            <a:ln w="25400" cap="flat" cmpd="sng" algn="ctr">
              <a:solidFill>
                <a:srgbClr val="2DA324"/>
              </a:solidFill>
              <a:prstDash val="solid"/>
            </a:ln>
            <a:effectLst/>
          </p:spPr>
          <p:txBody>
            <a:bodyPr wrap="square" rtlCol="0">
              <a:spAutoFit/>
            </a:bodyPr>
            <a:lstStyle/>
            <a:p>
              <a:pPr algn="ctr" fontAlgn="base">
                <a:spcBef>
                  <a:spcPct val="0"/>
                </a:spcBef>
                <a:spcAft>
                  <a:spcPct val="0"/>
                </a:spcAft>
                <a:defRPr/>
              </a:pPr>
              <a:r>
                <a:rPr lang="zh-TW" altLang="en-US" sz="2000" b="1" dirty="0">
                  <a:solidFill>
                    <a:prstClr val="black"/>
                  </a:solidFill>
                  <a:latin typeface="DFMingStd-W5"/>
                  <a:ea typeface="微软雅黑"/>
                </a:rPr>
                <a:t>其他</a:t>
              </a:r>
            </a:p>
          </p:txBody>
        </p:sp>
        <p:sp>
          <p:nvSpPr>
            <p:cNvPr id="16" name="文字方塊 15">
              <a:extLst>
                <a:ext uri="{FF2B5EF4-FFF2-40B4-BE49-F238E27FC236}">
                  <a16:creationId xmlns:a16="http://schemas.microsoft.com/office/drawing/2014/main" id="{EC652694-358A-6E4E-9B6C-1B9BDA087949}"/>
                </a:ext>
              </a:extLst>
            </p:cNvPr>
            <p:cNvSpPr txBox="1">
              <a:spLocks noChangeAspect="1"/>
            </p:cNvSpPr>
            <p:nvPr/>
          </p:nvSpPr>
          <p:spPr>
            <a:xfrm>
              <a:off x="2224650" y="5313683"/>
              <a:ext cx="8986412" cy="646331"/>
            </a:xfrm>
            <a:prstGeom prst="rect">
              <a:avLst/>
            </a:prstGeom>
            <a:noFill/>
          </p:spPr>
          <p:txBody>
            <a:bodyPr wrap="square" rtlCol="0">
              <a:spAutoFit/>
            </a:bodyPr>
            <a:lstStyle/>
            <a:p>
              <a:pPr marL="285750" indent="-285750">
                <a:buFont typeface="Arial" panose="020B0604020202020204" pitchFamily="34" charset="0"/>
                <a:buChar char="•"/>
              </a:pPr>
              <a:r>
                <a:rPr lang="zh-TW" altLang="en-US" b="1" dirty="0">
                  <a:solidFill>
                    <a:srgbClr val="0070C0"/>
                  </a:solidFill>
                  <a:latin typeface="DFMingStd-W5"/>
                  <a:ea typeface="微软雅黑"/>
                </a:rPr>
                <a:t>是否清楚各股產水水量與流向</a:t>
              </a:r>
              <a:r>
                <a:rPr lang="en-US" altLang="zh-TW" dirty="0">
                  <a:solidFill>
                    <a:prstClr val="black"/>
                  </a:solidFill>
                  <a:latin typeface="DFMingStd-W5"/>
                  <a:ea typeface="微软雅黑"/>
                </a:rPr>
                <a:t>?(</a:t>
              </a:r>
              <a:r>
                <a:rPr lang="zh-TW" altLang="en-US" b="1" dirty="0">
                  <a:solidFill>
                    <a:srgbClr val="00B050"/>
                  </a:solidFill>
                  <a:latin typeface="DFMingStd-W5"/>
                  <a:ea typeface="微软雅黑"/>
                </a:rPr>
                <a:t>優先運用在低風險用途</a:t>
              </a:r>
              <a:r>
                <a:rPr lang="zh-TW" altLang="en-US" dirty="0">
                  <a:solidFill>
                    <a:prstClr val="black"/>
                  </a:solidFill>
                  <a:latin typeface="DFMingStd-W5"/>
                  <a:ea typeface="微软雅黑"/>
                </a:rPr>
                <a:t>，如冷卻系統補充水</a:t>
              </a:r>
              <a:r>
                <a:rPr lang="en-US" altLang="zh-TW" dirty="0">
                  <a:solidFill>
                    <a:prstClr val="black"/>
                  </a:solidFill>
                  <a:latin typeface="DFMingStd-W5"/>
                  <a:ea typeface="微软雅黑"/>
                </a:rPr>
                <a:t>)</a:t>
              </a:r>
              <a:r>
                <a:rPr lang="zh-TW" altLang="en-US" dirty="0">
                  <a:solidFill>
                    <a:prstClr val="black"/>
                  </a:solidFill>
                  <a:latin typeface="DFMingStd-W5"/>
                  <a:ea typeface="微软雅黑"/>
                </a:rPr>
                <a:t>。 </a:t>
              </a:r>
            </a:p>
            <a:p>
              <a:pPr marL="285750" indent="-285750">
                <a:buFont typeface="Arial" panose="020B0604020202020204" pitchFamily="34" charset="0"/>
                <a:buChar char="•"/>
              </a:pPr>
              <a:r>
                <a:rPr lang="zh-TW" altLang="en-US" b="1" dirty="0">
                  <a:solidFill>
                    <a:srgbClr val="0070C0"/>
                  </a:solidFill>
                  <a:latin typeface="DFMingStd-W5"/>
                  <a:ea typeface="微软雅黑"/>
                </a:rPr>
                <a:t>產水水質是否穩定</a:t>
              </a:r>
              <a:r>
                <a:rPr lang="en-US" altLang="zh-TW" dirty="0">
                  <a:solidFill>
                    <a:prstClr val="black"/>
                  </a:solidFill>
                  <a:latin typeface="DFMingStd-W5"/>
                  <a:ea typeface="微软雅黑"/>
                </a:rPr>
                <a:t>?</a:t>
              </a:r>
              <a:r>
                <a:rPr lang="zh-TW" altLang="en-US" dirty="0">
                  <a:solidFill>
                    <a:prstClr val="black"/>
                  </a:solidFill>
                  <a:latin typeface="DFMingStd-W5"/>
                  <a:ea typeface="微软雅黑"/>
                </a:rPr>
                <a:t> </a:t>
              </a:r>
            </a:p>
          </p:txBody>
        </p:sp>
      </p:grpSp>
    </p:spTree>
    <p:extLst>
      <p:ext uri="{BB962C8B-B14F-4D97-AF65-F5344CB8AC3E}">
        <p14:creationId xmlns:p14="http://schemas.microsoft.com/office/powerpoint/2010/main" val="89490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42</a:t>
            </a:fld>
            <a:endParaRPr lang="en-US" dirty="0"/>
          </a:p>
        </p:txBody>
      </p:sp>
      <p:sp>
        <p:nvSpPr>
          <p:cNvPr id="2" name="TextBox 11">
            <a:extLst>
              <a:ext uri="{FF2B5EF4-FFF2-40B4-BE49-F238E27FC236}">
                <a16:creationId xmlns:a16="http://schemas.microsoft.com/office/drawing/2014/main" id="{F78E43E5-FDB6-6069-D809-630263F31C16}"/>
              </a:ext>
            </a:extLst>
          </p:cNvPr>
          <p:cNvSpPr txBox="1"/>
          <p:nvPr/>
        </p:nvSpPr>
        <p:spPr>
          <a:xfrm>
            <a:off x="959668" y="363644"/>
            <a:ext cx="8667503" cy="492443"/>
          </a:xfrm>
          <a:prstGeom prst="rect">
            <a:avLst/>
          </a:prstGeom>
          <a:noFill/>
        </p:spPr>
        <p:txBody>
          <a:bodyPr wrap="square" lIns="0" tIns="0" rIns="0" bIns="0" rtlCol="0">
            <a:spAutoFit/>
            <a:scene3d>
              <a:camera prst="orthographicFront"/>
              <a:lightRig rig="threePt" dir="t"/>
            </a:scene3d>
            <a:sp3d contourW="12700"/>
          </a:bodyPr>
          <a:lstStyle/>
          <a:p>
            <a:r>
              <a:rPr lang="zh-TW" altLang="en-US" sz="3200" b="1" dirty="0">
                <a:solidFill>
                  <a:prstClr val="black">
                    <a:lumMod val="75000"/>
                    <a:lumOff val="25000"/>
                  </a:prstClr>
                </a:solidFill>
                <a:latin typeface="Arial"/>
                <a:ea typeface="微软雅黑"/>
              </a:rPr>
              <a:t>節水潛力評估步驟</a:t>
            </a:r>
            <a:r>
              <a:rPr lang="en-US" altLang="zh-TW" sz="2400" b="1" dirty="0">
                <a:solidFill>
                  <a:prstClr val="black">
                    <a:lumMod val="75000"/>
                    <a:lumOff val="25000"/>
                  </a:prstClr>
                </a:solidFill>
                <a:latin typeface="Arial"/>
                <a:ea typeface="微软雅黑"/>
              </a:rPr>
              <a:t>(19/20)</a:t>
            </a:r>
            <a:endParaRPr lang="en-US" altLang="zh-TW" sz="2400" b="1" dirty="0">
              <a:solidFill>
                <a:srgbClr val="0070C0"/>
              </a:solidFill>
              <a:latin typeface="Arial"/>
              <a:ea typeface="微软雅黑"/>
            </a:endParaRPr>
          </a:p>
        </p:txBody>
      </p:sp>
      <p:sp>
        <p:nvSpPr>
          <p:cNvPr id="3" name="AutoShape 5">
            <a:extLst>
              <a:ext uri="{FF2B5EF4-FFF2-40B4-BE49-F238E27FC236}">
                <a16:creationId xmlns:a16="http://schemas.microsoft.com/office/drawing/2014/main" id="{73ACFD36-4D61-EC6E-E01D-1A82D4F20345}"/>
              </a:ext>
            </a:extLst>
          </p:cNvPr>
          <p:cNvSpPr>
            <a:spLocks noChangeArrowheads="1"/>
          </p:cNvSpPr>
          <p:nvPr/>
        </p:nvSpPr>
        <p:spPr bwMode="gray">
          <a:xfrm>
            <a:off x="6922226" y="241993"/>
            <a:ext cx="3887342" cy="735747"/>
          </a:xfrm>
          <a:prstGeom prst="roundRect">
            <a:avLst>
              <a:gd name="adj" fmla="val 50000"/>
            </a:avLst>
          </a:prstGeom>
          <a:solidFill>
            <a:srgbClr val="FFC000">
              <a:lumMod val="40000"/>
              <a:lumOff val="60000"/>
            </a:srgbClr>
          </a:solidFill>
        </p:spPr>
        <p:txBody>
          <a:bodyPr wrap="square" rtlCol="0">
            <a:spAutoFit/>
          </a:bodyPr>
          <a:lstStyle/>
          <a:p>
            <a:pPr algn="ctr">
              <a:spcBef>
                <a:spcPts val="600"/>
              </a:spcBef>
              <a:spcAft>
                <a:spcPts val="600"/>
              </a:spcAft>
            </a:pP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6</a:t>
            </a:r>
            <a:r>
              <a:rPr kumimoji="1" lang="en-US" altLang="zh-TW" sz="2800" b="1" baseline="30000"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th </a:t>
            </a:r>
            <a:r>
              <a:rPr kumimoji="1" lang="zh-TW" altLang="en-US"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評估回收年限</a:t>
            </a:r>
            <a:endPar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endParaRPr>
          </a:p>
        </p:txBody>
      </p:sp>
      <p:grpSp>
        <p:nvGrpSpPr>
          <p:cNvPr id="4" name="群組 3">
            <a:extLst>
              <a:ext uri="{FF2B5EF4-FFF2-40B4-BE49-F238E27FC236}">
                <a16:creationId xmlns:a16="http://schemas.microsoft.com/office/drawing/2014/main" id="{5100598C-9BF0-A581-5907-361F5DC2AE4A}"/>
              </a:ext>
            </a:extLst>
          </p:cNvPr>
          <p:cNvGrpSpPr/>
          <p:nvPr/>
        </p:nvGrpSpPr>
        <p:grpSpPr>
          <a:xfrm>
            <a:off x="609601" y="2906486"/>
            <a:ext cx="6117770" cy="3352241"/>
            <a:chOff x="491765" y="1805889"/>
            <a:chExt cx="5557815" cy="2893748"/>
          </a:xfrm>
        </p:grpSpPr>
        <p:pic>
          <p:nvPicPr>
            <p:cNvPr id="6" name="圖片 5">
              <a:extLst>
                <a:ext uri="{FF2B5EF4-FFF2-40B4-BE49-F238E27FC236}">
                  <a16:creationId xmlns:a16="http://schemas.microsoft.com/office/drawing/2014/main" id="{9BE3AD63-4CDB-9624-CA19-3F365F0270E2}"/>
                </a:ext>
              </a:extLst>
            </p:cNvPr>
            <p:cNvPicPr>
              <a:picLocks noChangeAspect="1"/>
            </p:cNvPicPr>
            <p:nvPr/>
          </p:nvPicPr>
          <p:blipFill>
            <a:blip r:embed="rId2"/>
            <a:stretch>
              <a:fillRect/>
            </a:stretch>
          </p:blipFill>
          <p:spPr>
            <a:xfrm>
              <a:off x="1036621" y="1870755"/>
              <a:ext cx="4771794" cy="2340429"/>
            </a:xfrm>
            <a:prstGeom prst="rect">
              <a:avLst/>
            </a:prstGeom>
          </p:spPr>
        </p:pic>
        <p:sp>
          <p:nvSpPr>
            <p:cNvPr id="7" name="TextBox 11">
              <a:extLst>
                <a:ext uri="{FF2B5EF4-FFF2-40B4-BE49-F238E27FC236}">
                  <a16:creationId xmlns:a16="http://schemas.microsoft.com/office/drawing/2014/main" id="{C2AECB1A-5047-C3F5-447C-0993E236E813}"/>
                </a:ext>
              </a:extLst>
            </p:cNvPr>
            <p:cNvSpPr txBox="1"/>
            <p:nvPr/>
          </p:nvSpPr>
          <p:spPr>
            <a:xfrm>
              <a:off x="2738403" y="4484193"/>
              <a:ext cx="1652303" cy="215444"/>
            </a:xfrm>
            <a:prstGeom prst="rect">
              <a:avLst/>
            </a:prstGeom>
            <a:noFill/>
          </p:spPr>
          <p:txBody>
            <a:bodyPr wrap="square" lIns="0" tIns="0" rIns="0" bIns="0" rtlCol="0">
              <a:spAutoFit/>
              <a:scene3d>
                <a:camera prst="orthographicFront"/>
                <a:lightRig rig="threePt" dir="t"/>
              </a:scene3d>
              <a:sp3d contourW="12700"/>
            </a:bodyPr>
            <a:lstStyle/>
            <a:p>
              <a:pPr algn="ctr"/>
              <a:r>
                <a:rPr lang="zh-TW" altLang="en-US" sz="1400" b="1" dirty="0">
                  <a:solidFill>
                    <a:prstClr val="black">
                      <a:lumMod val="75000"/>
                      <a:lumOff val="25000"/>
                    </a:prstClr>
                  </a:solidFill>
                  <a:latin typeface="Times New Roman" panose="02020603050405020304" pitchFamily="18" charset="0"/>
                  <a:ea typeface="微软雅黑"/>
                  <a:cs typeface="Times New Roman" panose="02020603050405020304" pitchFamily="18" charset="0"/>
                </a:rPr>
                <a:t>產水規模</a:t>
              </a:r>
              <a:r>
                <a:rPr lang="en-US" altLang="zh-TW" sz="1400" b="1" dirty="0">
                  <a:solidFill>
                    <a:prstClr val="black">
                      <a:lumMod val="75000"/>
                      <a:lumOff val="25000"/>
                    </a:prstClr>
                  </a:solidFill>
                  <a:latin typeface="Times New Roman" panose="02020603050405020304" pitchFamily="18" charset="0"/>
                  <a:ea typeface="微软雅黑"/>
                  <a:cs typeface="Times New Roman" panose="02020603050405020304" pitchFamily="18" charset="0"/>
                </a:rPr>
                <a:t>(CMD)</a:t>
              </a:r>
              <a:endParaRPr lang="en-US" altLang="zh-TW" sz="1400" b="1" dirty="0">
                <a:solidFill>
                  <a:srgbClr val="0070C0"/>
                </a:solidFill>
                <a:latin typeface="Times New Roman" panose="02020603050405020304" pitchFamily="18" charset="0"/>
                <a:ea typeface="微软雅黑"/>
                <a:cs typeface="Times New Roman" panose="02020603050405020304" pitchFamily="18" charset="0"/>
              </a:endParaRPr>
            </a:p>
          </p:txBody>
        </p:sp>
        <p:sp>
          <p:nvSpPr>
            <p:cNvPr id="8" name="TextBox 11">
              <a:extLst>
                <a:ext uri="{FF2B5EF4-FFF2-40B4-BE49-F238E27FC236}">
                  <a16:creationId xmlns:a16="http://schemas.microsoft.com/office/drawing/2014/main" id="{01BB99D8-C488-0677-A37A-26734D967EDA}"/>
                </a:ext>
              </a:extLst>
            </p:cNvPr>
            <p:cNvSpPr txBox="1"/>
            <p:nvPr/>
          </p:nvSpPr>
          <p:spPr>
            <a:xfrm>
              <a:off x="491765" y="1870755"/>
              <a:ext cx="215444" cy="2340429"/>
            </a:xfrm>
            <a:prstGeom prst="rect">
              <a:avLst/>
            </a:prstGeom>
            <a:noFill/>
          </p:spPr>
          <p:txBody>
            <a:bodyPr vert="eaVert" wrap="square" lIns="0" tIns="0" rIns="0" bIns="0" rtlCol="0">
              <a:spAutoFit/>
              <a:scene3d>
                <a:camera prst="orthographicFront"/>
                <a:lightRig rig="threePt" dir="t"/>
              </a:scene3d>
              <a:sp3d contourW="12700"/>
            </a:bodyPr>
            <a:lstStyle/>
            <a:p>
              <a:pPr algn="ctr"/>
              <a:r>
                <a:rPr lang="zh-TW" altLang="en-US" sz="1400" b="1" dirty="0">
                  <a:solidFill>
                    <a:prstClr val="black">
                      <a:lumMod val="75000"/>
                      <a:lumOff val="25000"/>
                    </a:prstClr>
                  </a:solidFill>
                  <a:latin typeface="Times New Roman" panose="02020603050405020304" pitchFamily="18" charset="0"/>
                  <a:ea typeface="微软雅黑"/>
                  <a:cs typeface="Times New Roman" panose="02020603050405020304" pitchFamily="18" charset="0"/>
                </a:rPr>
                <a:t>單位產水營運維護費</a:t>
              </a:r>
              <a:r>
                <a:rPr lang="en-US" altLang="zh-TW" sz="1400" b="1" dirty="0">
                  <a:solidFill>
                    <a:prstClr val="black">
                      <a:lumMod val="75000"/>
                      <a:lumOff val="25000"/>
                    </a:prstClr>
                  </a:solidFill>
                  <a:latin typeface="Times New Roman" panose="02020603050405020304" pitchFamily="18" charset="0"/>
                  <a:ea typeface="微软雅黑"/>
                  <a:cs typeface="Times New Roman" panose="02020603050405020304" pitchFamily="18" charset="0"/>
                </a:rPr>
                <a:t>(</a:t>
              </a:r>
              <a:r>
                <a:rPr lang="zh-TW" altLang="en-US" sz="1400" b="1" dirty="0">
                  <a:solidFill>
                    <a:prstClr val="black">
                      <a:lumMod val="75000"/>
                      <a:lumOff val="25000"/>
                    </a:prstClr>
                  </a:solidFill>
                  <a:latin typeface="Times New Roman" panose="02020603050405020304" pitchFamily="18" charset="0"/>
                  <a:ea typeface="微软雅黑"/>
                  <a:cs typeface="Times New Roman" panose="02020603050405020304" pitchFamily="18" charset="0"/>
                </a:rPr>
                <a:t>元</a:t>
              </a:r>
              <a:r>
                <a:rPr lang="en-US" altLang="zh-TW" sz="1400" b="1" dirty="0">
                  <a:solidFill>
                    <a:prstClr val="black">
                      <a:lumMod val="75000"/>
                      <a:lumOff val="25000"/>
                    </a:prstClr>
                  </a:solidFill>
                  <a:latin typeface="Times New Roman" panose="02020603050405020304" pitchFamily="18" charset="0"/>
                  <a:ea typeface="微软雅黑"/>
                  <a:cs typeface="Times New Roman" panose="02020603050405020304" pitchFamily="18" charset="0"/>
                </a:rPr>
                <a:t>/m</a:t>
              </a:r>
              <a:r>
                <a:rPr lang="en-US" altLang="zh-TW" sz="1400" b="1" baseline="30000" dirty="0">
                  <a:solidFill>
                    <a:prstClr val="black">
                      <a:lumMod val="75000"/>
                      <a:lumOff val="25000"/>
                    </a:prstClr>
                  </a:solidFill>
                  <a:latin typeface="Times New Roman" panose="02020603050405020304" pitchFamily="18" charset="0"/>
                  <a:ea typeface="微软雅黑"/>
                  <a:cs typeface="Times New Roman" panose="02020603050405020304" pitchFamily="18" charset="0"/>
                </a:rPr>
                <a:t>3</a:t>
              </a:r>
              <a:r>
                <a:rPr lang="en-US" altLang="zh-TW" sz="1400" b="1" dirty="0">
                  <a:solidFill>
                    <a:prstClr val="black">
                      <a:lumMod val="75000"/>
                      <a:lumOff val="25000"/>
                    </a:prstClr>
                  </a:solidFill>
                  <a:latin typeface="Times New Roman" panose="02020603050405020304" pitchFamily="18" charset="0"/>
                  <a:ea typeface="微软雅黑"/>
                  <a:cs typeface="Times New Roman" panose="02020603050405020304" pitchFamily="18" charset="0"/>
                </a:rPr>
                <a:t>)</a:t>
              </a:r>
              <a:endParaRPr lang="en-US" altLang="zh-TW" sz="1400" b="1" dirty="0">
                <a:solidFill>
                  <a:srgbClr val="0070C0"/>
                </a:solidFill>
                <a:latin typeface="Times New Roman" panose="02020603050405020304" pitchFamily="18" charset="0"/>
                <a:ea typeface="微软雅黑"/>
                <a:cs typeface="Times New Roman" panose="02020603050405020304" pitchFamily="18" charset="0"/>
              </a:endParaRPr>
            </a:p>
          </p:txBody>
        </p:sp>
        <p:sp>
          <p:nvSpPr>
            <p:cNvPr id="9" name="TextBox 11">
              <a:extLst>
                <a:ext uri="{FF2B5EF4-FFF2-40B4-BE49-F238E27FC236}">
                  <a16:creationId xmlns:a16="http://schemas.microsoft.com/office/drawing/2014/main" id="{8816E7C2-DC61-C91B-DAD3-4FB52BD5B3D7}"/>
                </a:ext>
              </a:extLst>
            </p:cNvPr>
            <p:cNvSpPr txBox="1"/>
            <p:nvPr/>
          </p:nvSpPr>
          <p:spPr>
            <a:xfrm>
              <a:off x="4132901" y="3467312"/>
              <a:ext cx="1675514" cy="215444"/>
            </a:xfrm>
            <a:prstGeom prst="rect">
              <a:avLst/>
            </a:prstGeom>
            <a:noFill/>
          </p:spPr>
          <p:txBody>
            <a:bodyPr wrap="square" lIns="0" tIns="0" rIns="0" bIns="0" rtlCol="0">
              <a:spAutoFit/>
              <a:scene3d>
                <a:camera prst="orthographicFront"/>
                <a:lightRig rig="threePt" dir="t"/>
              </a:scene3d>
              <a:sp3d contourW="12700"/>
            </a:bodyPr>
            <a:lstStyle/>
            <a:p>
              <a:pPr algn="ctr"/>
              <a:r>
                <a:rPr lang="zh-TW" altLang="en-US" sz="1400" b="1" dirty="0">
                  <a:solidFill>
                    <a:srgbClr val="0070C0"/>
                  </a:solidFill>
                  <a:latin typeface="Times New Roman" panose="02020603050405020304" pitchFamily="18" charset="0"/>
                  <a:ea typeface="微软雅黑"/>
                  <a:cs typeface="Times New Roman" panose="02020603050405020304" pitchFamily="18" charset="0"/>
                </a:rPr>
                <a:t>自來水價</a:t>
              </a:r>
              <a:r>
                <a:rPr lang="en-US" altLang="zh-TW" sz="1400" b="1" dirty="0">
                  <a:solidFill>
                    <a:srgbClr val="0070C0"/>
                  </a:solidFill>
                  <a:latin typeface="Times New Roman" panose="02020603050405020304" pitchFamily="18" charset="0"/>
                  <a:ea typeface="微软雅黑"/>
                  <a:cs typeface="Times New Roman" panose="02020603050405020304" pitchFamily="18" charset="0"/>
                </a:rPr>
                <a:t>11.5</a:t>
              </a:r>
              <a:r>
                <a:rPr lang="zh-TW" altLang="en-US" sz="1400" b="1" dirty="0">
                  <a:solidFill>
                    <a:srgbClr val="0070C0"/>
                  </a:solidFill>
                  <a:latin typeface="Times New Roman" panose="02020603050405020304" pitchFamily="18" charset="0"/>
                  <a:ea typeface="微软雅黑"/>
                  <a:cs typeface="Times New Roman" panose="02020603050405020304" pitchFamily="18" charset="0"/>
                </a:rPr>
                <a:t>元</a:t>
              </a:r>
              <a:r>
                <a:rPr lang="en-US" altLang="zh-TW" sz="1400" b="1" dirty="0">
                  <a:solidFill>
                    <a:srgbClr val="0070C0"/>
                  </a:solidFill>
                  <a:latin typeface="Times New Roman" panose="02020603050405020304" pitchFamily="18" charset="0"/>
                  <a:ea typeface="微软雅黑"/>
                  <a:cs typeface="Times New Roman" panose="02020603050405020304" pitchFamily="18" charset="0"/>
                </a:rPr>
                <a:t>/m</a:t>
              </a:r>
              <a:r>
                <a:rPr lang="en-US" altLang="zh-TW" sz="1400" b="1" baseline="30000" dirty="0">
                  <a:solidFill>
                    <a:srgbClr val="0070C0"/>
                  </a:solidFill>
                  <a:latin typeface="Times New Roman" panose="02020603050405020304" pitchFamily="18" charset="0"/>
                  <a:ea typeface="微软雅黑"/>
                  <a:cs typeface="Times New Roman" panose="02020603050405020304" pitchFamily="18" charset="0"/>
                </a:rPr>
                <a:t>3</a:t>
              </a:r>
            </a:p>
          </p:txBody>
        </p:sp>
        <p:sp>
          <p:nvSpPr>
            <p:cNvPr id="10" name="TextBox 11">
              <a:extLst>
                <a:ext uri="{FF2B5EF4-FFF2-40B4-BE49-F238E27FC236}">
                  <a16:creationId xmlns:a16="http://schemas.microsoft.com/office/drawing/2014/main" id="{A8540270-5185-0E60-E809-8D74122A3841}"/>
                </a:ext>
              </a:extLst>
            </p:cNvPr>
            <p:cNvSpPr txBox="1"/>
            <p:nvPr/>
          </p:nvSpPr>
          <p:spPr>
            <a:xfrm>
              <a:off x="724885" y="4028757"/>
              <a:ext cx="369332" cy="215444"/>
            </a:xfrm>
            <a:prstGeom prst="rect">
              <a:avLst/>
            </a:prstGeom>
            <a:noFill/>
          </p:spPr>
          <p:txBody>
            <a:bodyPr wrap="square" lIns="0" tIns="0" rIns="0" bIns="0" rtlCol="0">
              <a:spAutoFit/>
              <a:scene3d>
                <a:camera prst="orthographicFront"/>
                <a:lightRig rig="threePt" dir="t"/>
              </a:scene3d>
              <a:sp3d contourW="12700"/>
            </a:bodyPr>
            <a:lstStyle/>
            <a:p>
              <a:pPr algn="ctr"/>
              <a:r>
                <a:rPr lang="en-US" altLang="zh-TW" sz="1400" b="1" dirty="0">
                  <a:solidFill>
                    <a:prstClr val="black"/>
                  </a:solidFill>
                  <a:latin typeface="Times New Roman" panose="02020603050405020304" pitchFamily="18" charset="0"/>
                  <a:ea typeface="微软雅黑"/>
                  <a:cs typeface="Times New Roman" panose="02020603050405020304" pitchFamily="18" charset="0"/>
                </a:rPr>
                <a:t>10</a:t>
              </a:r>
            </a:p>
          </p:txBody>
        </p:sp>
        <p:sp>
          <p:nvSpPr>
            <p:cNvPr id="11" name="TextBox 11">
              <a:extLst>
                <a:ext uri="{FF2B5EF4-FFF2-40B4-BE49-F238E27FC236}">
                  <a16:creationId xmlns:a16="http://schemas.microsoft.com/office/drawing/2014/main" id="{5538A1C8-5AA0-AA04-45B6-F6A6C9592A51}"/>
                </a:ext>
              </a:extLst>
            </p:cNvPr>
            <p:cNvSpPr txBox="1"/>
            <p:nvPr/>
          </p:nvSpPr>
          <p:spPr>
            <a:xfrm>
              <a:off x="724885" y="3599224"/>
              <a:ext cx="369332" cy="215444"/>
            </a:xfrm>
            <a:prstGeom prst="rect">
              <a:avLst/>
            </a:prstGeom>
            <a:noFill/>
          </p:spPr>
          <p:txBody>
            <a:bodyPr wrap="square" lIns="0" tIns="0" rIns="0" bIns="0" rtlCol="0">
              <a:spAutoFit/>
              <a:scene3d>
                <a:camera prst="orthographicFront"/>
                <a:lightRig rig="threePt" dir="t"/>
              </a:scene3d>
              <a:sp3d contourW="12700"/>
            </a:bodyPr>
            <a:lstStyle/>
            <a:p>
              <a:pPr algn="ctr"/>
              <a:r>
                <a:rPr lang="en-US" altLang="zh-TW" sz="1400" b="1" dirty="0">
                  <a:solidFill>
                    <a:prstClr val="black"/>
                  </a:solidFill>
                  <a:latin typeface="Times New Roman" panose="02020603050405020304" pitchFamily="18" charset="0"/>
                  <a:ea typeface="微软雅黑"/>
                  <a:cs typeface="Times New Roman" panose="02020603050405020304" pitchFamily="18" charset="0"/>
                </a:rPr>
                <a:t>12</a:t>
              </a:r>
            </a:p>
          </p:txBody>
        </p:sp>
        <p:sp>
          <p:nvSpPr>
            <p:cNvPr id="13" name="TextBox 11">
              <a:extLst>
                <a:ext uri="{FF2B5EF4-FFF2-40B4-BE49-F238E27FC236}">
                  <a16:creationId xmlns:a16="http://schemas.microsoft.com/office/drawing/2014/main" id="{66F0BECC-8907-1069-7CAE-1236C8D9A519}"/>
                </a:ext>
              </a:extLst>
            </p:cNvPr>
            <p:cNvSpPr txBox="1"/>
            <p:nvPr/>
          </p:nvSpPr>
          <p:spPr>
            <a:xfrm>
              <a:off x="724885" y="3169691"/>
              <a:ext cx="369332" cy="215444"/>
            </a:xfrm>
            <a:prstGeom prst="rect">
              <a:avLst/>
            </a:prstGeom>
            <a:noFill/>
          </p:spPr>
          <p:txBody>
            <a:bodyPr wrap="square" lIns="0" tIns="0" rIns="0" bIns="0" rtlCol="0">
              <a:spAutoFit/>
              <a:scene3d>
                <a:camera prst="orthographicFront"/>
                <a:lightRig rig="threePt" dir="t"/>
              </a:scene3d>
              <a:sp3d contourW="12700"/>
            </a:bodyPr>
            <a:lstStyle/>
            <a:p>
              <a:pPr algn="ctr"/>
              <a:r>
                <a:rPr lang="en-US" altLang="zh-TW" sz="1400" b="1" dirty="0">
                  <a:solidFill>
                    <a:prstClr val="black"/>
                  </a:solidFill>
                  <a:latin typeface="Times New Roman" panose="02020603050405020304" pitchFamily="18" charset="0"/>
                  <a:ea typeface="微软雅黑"/>
                  <a:cs typeface="Times New Roman" panose="02020603050405020304" pitchFamily="18" charset="0"/>
                </a:rPr>
                <a:t>14</a:t>
              </a:r>
            </a:p>
          </p:txBody>
        </p:sp>
        <p:sp>
          <p:nvSpPr>
            <p:cNvPr id="14" name="TextBox 11">
              <a:extLst>
                <a:ext uri="{FF2B5EF4-FFF2-40B4-BE49-F238E27FC236}">
                  <a16:creationId xmlns:a16="http://schemas.microsoft.com/office/drawing/2014/main" id="{0D7CD660-EC3E-CB51-4482-051341DD6FCE}"/>
                </a:ext>
              </a:extLst>
            </p:cNvPr>
            <p:cNvSpPr txBox="1"/>
            <p:nvPr/>
          </p:nvSpPr>
          <p:spPr>
            <a:xfrm>
              <a:off x="724885" y="2706757"/>
              <a:ext cx="369332" cy="215444"/>
            </a:xfrm>
            <a:prstGeom prst="rect">
              <a:avLst/>
            </a:prstGeom>
            <a:noFill/>
          </p:spPr>
          <p:txBody>
            <a:bodyPr wrap="square" lIns="0" tIns="0" rIns="0" bIns="0" rtlCol="0">
              <a:spAutoFit/>
              <a:scene3d>
                <a:camera prst="orthographicFront"/>
                <a:lightRig rig="threePt" dir="t"/>
              </a:scene3d>
              <a:sp3d contourW="12700"/>
            </a:bodyPr>
            <a:lstStyle/>
            <a:p>
              <a:pPr algn="ctr"/>
              <a:r>
                <a:rPr lang="en-US" altLang="zh-TW" sz="1400" b="1" dirty="0">
                  <a:solidFill>
                    <a:prstClr val="black"/>
                  </a:solidFill>
                  <a:latin typeface="Times New Roman" panose="02020603050405020304" pitchFamily="18" charset="0"/>
                  <a:ea typeface="微软雅黑"/>
                  <a:cs typeface="Times New Roman" panose="02020603050405020304" pitchFamily="18" charset="0"/>
                </a:rPr>
                <a:t>16</a:t>
              </a:r>
            </a:p>
          </p:txBody>
        </p:sp>
        <p:sp>
          <p:nvSpPr>
            <p:cNvPr id="15" name="TextBox 11">
              <a:extLst>
                <a:ext uri="{FF2B5EF4-FFF2-40B4-BE49-F238E27FC236}">
                  <a16:creationId xmlns:a16="http://schemas.microsoft.com/office/drawing/2014/main" id="{96E24965-EF6B-91AE-8180-95441A23BD98}"/>
                </a:ext>
              </a:extLst>
            </p:cNvPr>
            <p:cNvSpPr txBox="1"/>
            <p:nvPr/>
          </p:nvSpPr>
          <p:spPr>
            <a:xfrm>
              <a:off x="730531" y="2268010"/>
              <a:ext cx="369332" cy="215444"/>
            </a:xfrm>
            <a:prstGeom prst="rect">
              <a:avLst/>
            </a:prstGeom>
            <a:noFill/>
          </p:spPr>
          <p:txBody>
            <a:bodyPr wrap="square" lIns="0" tIns="0" rIns="0" bIns="0" rtlCol="0">
              <a:spAutoFit/>
              <a:scene3d>
                <a:camera prst="orthographicFront"/>
                <a:lightRig rig="threePt" dir="t"/>
              </a:scene3d>
              <a:sp3d contourW="12700"/>
            </a:bodyPr>
            <a:lstStyle/>
            <a:p>
              <a:pPr algn="ctr"/>
              <a:r>
                <a:rPr lang="en-US" altLang="zh-TW" sz="1400" b="1" dirty="0">
                  <a:solidFill>
                    <a:prstClr val="black"/>
                  </a:solidFill>
                  <a:latin typeface="Times New Roman" panose="02020603050405020304" pitchFamily="18" charset="0"/>
                  <a:ea typeface="微软雅黑"/>
                  <a:cs typeface="Times New Roman" panose="02020603050405020304" pitchFamily="18" charset="0"/>
                </a:rPr>
                <a:t>18</a:t>
              </a:r>
            </a:p>
          </p:txBody>
        </p:sp>
        <p:sp>
          <p:nvSpPr>
            <p:cNvPr id="16" name="TextBox 11">
              <a:extLst>
                <a:ext uri="{FF2B5EF4-FFF2-40B4-BE49-F238E27FC236}">
                  <a16:creationId xmlns:a16="http://schemas.microsoft.com/office/drawing/2014/main" id="{F4AB78D4-A7A0-ED08-DE52-E12B2E43C591}"/>
                </a:ext>
              </a:extLst>
            </p:cNvPr>
            <p:cNvSpPr txBox="1"/>
            <p:nvPr/>
          </p:nvSpPr>
          <p:spPr>
            <a:xfrm>
              <a:off x="724885" y="1805889"/>
              <a:ext cx="369332" cy="215444"/>
            </a:xfrm>
            <a:prstGeom prst="rect">
              <a:avLst/>
            </a:prstGeom>
            <a:noFill/>
          </p:spPr>
          <p:txBody>
            <a:bodyPr wrap="square" lIns="0" tIns="0" rIns="0" bIns="0" rtlCol="0">
              <a:spAutoFit/>
              <a:scene3d>
                <a:camera prst="orthographicFront"/>
                <a:lightRig rig="threePt" dir="t"/>
              </a:scene3d>
              <a:sp3d contourW="12700"/>
            </a:bodyPr>
            <a:lstStyle/>
            <a:p>
              <a:pPr algn="ctr"/>
              <a:r>
                <a:rPr lang="en-US" altLang="zh-TW" sz="1400" b="1" dirty="0">
                  <a:solidFill>
                    <a:prstClr val="black"/>
                  </a:solidFill>
                  <a:latin typeface="Times New Roman" panose="02020603050405020304" pitchFamily="18" charset="0"/>
                  <a:ea typeface="微软雅黑"/>
                  <a:cs typeface="Times New Roman" panose="02020603050405020304" pitchFamily="18" charset="0"/>
                </a:rPr>
                <a:t>20</a:t>
              </a:r>
            </a:p>
          </p:txBody>
        </p:sp>
        <p:sp>
          <p:nvSpPr>
            <p:cNvPr id="17" name="TextBox 11">
              <a:extLst>
                <a:ext uri="{FF2B5EF4-FFF2-40B4-BE49-F238E27FC236}">
                  <a16:creationId xmlns:a16="http://schemas.microsoft.com/office/drawing/2014/main" id="{B732432B-BED7-9D94-5A4A-7B4C6FE3DB84}"/>
                </a:ext>
              </a:extLst>
            </p:cNvPr>
            <p:cNvSpPr txBox="1"/>
            <p:nvPr/>
          </p:nvSpPr>
          <p:spPr>
            <a:xfrm>
              <a:off x="904311" y="4212118"/>
              <a:ext cx="369332" cy="215444"/>
            </a:xfrm>
            <a:prstGeom prst="rect">
              <a:avLst/>
            </a:prstGeom>
            <a:noFill/>
          </p:spPr>
          <p:txBody>
            <a:bodyPr wrap="square" lIns="0" tIns="0" rIns="0" bIns="0" rtlCol="0">
              <a:spAutoFit/>
              <a:scene3d>
                <a:camera prst="orthographicFront"/>
                <a:lightRig rig="threePt" dir="t"/>
              </a:scene3d>
              <a:sp3d contourW="12700"/>
            </a:bodyPr>
            <a:lstStyle/>
            <a:p>
              <a:pPr algn="ctr"/>
              <a:r>
                <a:rPr lang="en-US" altLang="zh-TW" sz="1400" b="1" dirty="0">
                  <a:solidFill>
                    <a:prstClr val="black"/>
                  </a:solidFill>
                  <a:latin typeface="Times New Roman" panose="02020603050405020304" pitchFamily="18" charset="0"/>
                  <a:ea typeface="微软雅黑"/>
                  <a:cs typeface="Times New Roman" panose="02020603050405020304" pitchFamily="18" charset="0"/>
                </a:rPr>
                <a:t>0</a:t>
              </a:r>
            </a:p>
          </p:txBody>
        </p:sp>
        <p:sp>
          <p:nvSpPr>
            <p:cNvPr id="18" name="TextBox 11">
              <a:extLst>
                <a:ext uri="{FF2B5EF4-FFF2-40B4-BE49-F238E27FC236}">
                  <a16:creationId xmlns:a16="http://schemas.microsoft.com/office/drawing/2014/main" id="{9ACE47BD-8759-5883-E3AE-8213149C4AC0}"/>
                </a:ext>
              </a:extLst>
            </p:cNvPr>
            <p:cNvSpPr txBox="1"/>
            <p:nvPr/>
          </p:nvSpPr>
          <p:spPr>
            <a:xfrm>
              <a:off x="1634737" y="4202843"/>
              <a:ext cx="369332" cy="215444"/>
            </a:xfrm>
            <a:prstGeom prst="rect">
              <a:avLst/>
            </a:prstGeom>
            <a:noFill/>
          </p:spPr>
          <p:txBody>
            <a:bodyPr wrap="square" lIns="0" tIns="0" rIns="0" bIns="0" rtlCol="0">
              <a:spAutoFit/>
              <a:scene3d>
                <a:camera prst="orthographicFront"/>
                <a:lightRig rig="threePt" dir="t"/>
              </a:scene3d>
              <a:sp3d contourW="12700"/>
            </a:bodyPr>
            <a:lstStyle/>
            <a:p>
              <a:pPr algn="ctr"/>
              <a:r>
                <a:rPr lang="en-US" altLang="zh-TW" sz="1400" b="1" dirty="0">
                  <a:solidFill>
                    <a:prstClr val="black"/>
                  </a:solidFill>
                  <a:latin typeface="Times New Roman" panose="02020603050405020304" pitchFamily="18" charset="0"/>
                  <a:ea typeface="微软雅黑"/>
                  <a:cs typeface="Times New Roman" panose="02020603050405020304" pitchFamily="18" charset="0"/>
                </a:rPr>
                <a:t>2000</a:t>
              </a:r>
            </a:p>
          </p:txBody>
        </p:sp>
        <p:sp>
          <p:nvSpPr>
            <p:cNvPr id="19" name="TextBox 11">
              <a:extLst>
                <a:ext uri="{FF2B5EF4-FFF2-40B4-BE49-F238E27FC236}">
                  <a16:creationId xmlns:a16="http://schemas.microsoft.com/office/drawing/2014/main" id="{F0E7D627-17B7-6F09-4901-C1C693291A12}"/>
                </a:ext>
              </a:extLst>
            </p:cNvPr>
            <p:cNvSpPr txBox="1"/>
            <p:nvPr/>
          </p:nvSpPr>
          <p:spPr>
            <a:xfrm>
              <a:off x="2442392" y="4202843"/>
              <a:ext cx="369332" cy="215444"/>
            </a:xfrm>
            <a:prstGeom prst="rect">
              <a:avLst/>
            </a:prstGeom>
            <a:noFill/>
          </p:spPr>
          <p:txBody>
            <a:bodyPr wrap="square" lIns="0" tIns="0" rIns="0" bIns="0" rtlCol="0">
              <a:spAutoFit/>
              <a:scene3d>
                <a:camera prst="orthographicFront"/>
                <a:lightRig rig="threePt" dir="t"/>
              </a:scene3d>
              <a:sp3d contourW="12700"/>
            </a:bodyPr>
            <a:lstStyle/>
            <a:p>
              <a:pPr algn="ctr"/>
              <a:r>
                <a:rPr lang="en-US" altLang="zh-TW" sz="1400" b="1" dirty="0">
                  <a:solidFill>
                    <a:prstClr val="black"/>
                  </a:solidFill>
                  <a:latin typeface="Times New Roman" panose="02020603050405020304" pitchFamily="18" charset="0"/>
                  <a:ea typeface="微软雅黑"/>
                  <a:cs typeface="Times New Roman" panose="02020603050405020304" pitchFamily="18" charset="0"/>
                </a:rPr>
                <a:t>4000</a:t>
              </a:r>
            </a:p>
          </p:txBody>
        </p:sp>
        <p:sp>
          <p:nvSpPr>
            <p:cNvPr id="20" name="TextBox 11">
              <a:extLst>
                <a:ext uri="{FF2B5EF4-FFF2-40B4-BE49-F238E27FC236}">
                  <a16:creationId xmlns:a16="http://schemas.microsoft.com/office/drawing/2014/main" id="{7D0B2470-5CDB-886F-3448-45A590F70AF1}"/>
                </a:ext>
              </a:extLst>
            </p:cNvPr>
            <p:cNvSpPr txBox="1"/>
            <p:nvPr/>
          </p:nvSpPr>
          <p:spPr>
            <a:xfrm>
              <a:off x="3250047" y="4202843"/>
              <a:ext cx="369332" cy="215444"/>
            </a:xfrm>
            <a:prstGeom prst="rect">
              <a:avLst/>
            </a:prstGeom>
            <a:noFill/>
          </p:spPr>
          <p:txBody>
            <a:bodyPr wrap="square" lIns="0" tIns="0" rIns="0" bIns="0" rtlCol="0">
              <a:spAutoFit/>
              <a:scene3d>
                <a:camera prst="orthographicFront"/>
                <a:lightRig rig="threePt" dir="t"/>
              </a:scene3d>
              <a:sp3d contourW="12700"/>
            </a:bodyPr>
            <a:lstStyle/>
            <a:p>
              <a:pPr algn="ctr"/>
              <a:r>
                <a:rPr lang="en-US" altLang="zh-TW" sz="1400" b="1" dirty="0">
                  <a:solidFill>
                    <a:prstClr val="black"/>
                  </a:solidFill>
                  <a:latin typeface="Times New Roman" panose="02020603050405020304" pitchFamily="18" charset="0"/>
                  <a:ea typeface="微软雅黑"/>
                  <a:cs typeface="Times New Roman" panose="02020603050405020304" pitchFamily="18" charset="0"/>
                </a:rPr>
                <a:t>6000</a:t>
              </a:r>
            </a:p>
          </p:txBody>
        </p:sp>
        <p:sp>
          <p:nvSpPr>
            <p:cNvPr id="21" name="TextBox 11">
              <a:extLst>
                <a:ext uri="{FF2B5EF4-FFF2-40B4-BE49-F238E27FC236}">
                  <a16:creationId xmlns:a16="http://schemas.microsoft.com/office/drawing/2014/main" id="{F850DB84-D050-7933-E1BC-07BC07105E05}"/>
                </a:ext>
              </a:extLst>
            </p:cNvPr>
            <p:cNvSpPr txBox="1"/>
            <p:nvPr/>
          </p:nvSpPr>
          <p:spPr>
            <a:xfrm>
              <a:off x="4021374" y="4199919"/>
              <a:ext cx="369332" cy="215444"/>
            </a:xfrm>
            <a:prstGeom prst="rect">
              <a:avLst/>
            </a:prstGeom>
            <a:noFill/>
          </p:spPr>
          <p:txBody>
            <a:bodyPr wrap="square" lIns="0" tIns="0" rIns="0" bIns="0" rtlCol="0">
              <a:spAutoFit/>
              <a:scene3d>
                <a:camera prst="orthographicFront"/>
                <a:lightRig rig="threePt" dir="t"/>
              </a:scene3d>
              <a:sp3d contourW="12700"/>
            </a:bodyPr>
            <a:lstStyle/>
            <a:p>
              <a:pPr algn="ctr"/>
              <a:r>
                <a:rPr lang="en-US" altLang="zh-TW" sz="1400" b="1" dirty="0">
                  <a:solidFill>
                    <a:prstClr val="black"/>
                  </a:solidFill>
                  <a:latin typeface="Times New Roman" panose="02020603050405020304" pitchFamily="18" charset="0"/>
                  <a:ea typeface="微软雅黑"/>
                  <a:cs typeface="Times New Roman" panose="02020603050405020304" pitchFamily="18" charset="0"/>
                </a:rPr>
                <a:t>8000</a:t>
              </a:r>
            </a:p>
          </p:txBody>
        </p:sp>
        <p:sp>
          <p:nvSpPr>
            <p:cNvPr id="22" name="TextBox 11">
              <a:extLst>
                <a:ext uri="{FF2B5EF4-FFF2-40B4-BE49-F238E27FC236}">
                  <a16:creationId xmlns:a16="http://schemas.microsoft.com/office/drawing/2014/main" id="{8EE456DE-1C24-6CC3-DA62-843F98EB0331}"/>
                </a:ext>
              </a:extLst>
            </p:cNvPr>
            <p:cNvSpPr txBox="1"/>
            <p:nvPr/>
          </p:nvSpPr>
          <p:spPr>
            <a:xfrm>
              <a:off x="4696796" y="4199919"/>
              <a:ext cx="629290" cy="215444"/>
            </a:xfrm>
            <a:prstGeom prst="rect">
              <a:avLst/>
            </a:prstGeom>
            <a:noFill/>
          </p:spPr>
          <p:txBody>
            <a:bodyPr wrap="square" lIns="0" tIns="0" rIns="0" bIns="0" rtlCol="0">
              <a:spAutoFit/>
              <a:scene3d>
                <a:camera prst="orthographicFront"/>
                <a:lightRig rig="threePt" dir="t"/>
              </a:scene3d>
              <a:sp3d contourW="12700"/>
            </a:bodyPr>
            <a:lstStyle/>
            <a:p>
              <a:pPr algn="ctr"/>
              <a:r>
                <a:rPr lang="en-US" altLang="zh-TW" sz="1400" b="1" dirty="0">
                  <a:solidFill>
                    <a:prstClr val="black"/>
                  </a:solidFill>
                  <a:latin typeface="Times New Roman" panose="02020603050405020304" pitchFamily="18" charset="0"/>
                  <a:ea typeface="微软雅黑"/>
                  <a:cs typeface="Times New Roman" panose="02020603050405020304" pitchFamily="18" charset="0"/>
                </a:rPr>
                <a:t>10000</a:t>
              </a:r>
            </a:p>
          </p:txBody>
        </p:sp>
        <p:sp>
          <p:nvSpPr>
            <p:cNvPr id="23" name="TextBox 11">
              <a:extLst>
                <a:ext uri="{FF2B5EF4-FFF2-40B4-BE49-F238E27FC236}">
                  <a16:creationId xmlns:a16="http://schemas.microsoft.com/office/drawing/2014/main" id="{C337B39F-DB92-26F0-55C4-D3310AA48249}"/>
                </a:ext>
              </a:extLst>
            </p:cNvPr>
            <p:cNvSpPr txBox="1"/>
            <p:nvPr/>
          </p:nvSpPr>
          <p:spPr>
            <a:xfrm>
              <a:off x="5420290" y="4212118"/>
              <a:ext cx="629290" cy="215444"/>
            </a:xfrm>
            <a:prstGeom prst="rect">
              <a:avLst/>
            </a:prstGeom>
            <a:noFill/>
          </p:spPr>
          <p:txBody>
            <a:bodyPr wrap="square" lIns="0" tIns="0" rIns="0" bIns="0" rtlCol="0">
              <a:spAutoFit/>
              <a:scene3d>
                <a:camera prst="orthographicFront"/>
                <a:lightRig rig="threePt" dir="t"/>
              </a:scene3d>
              <a:sp3d contourW="12700"/>
            </a:bodyPr>
            <a:lstStyle/>
            <a:p>
              <a:pPr algn="ctr"/>
              <a:r>
                <a:rPr lang="en-US" altLang="zh-TW" sz="1400" b="1" dirty="0">
                  <a:solidFill>
                    <a:prstClr val="black"/>
                  </a:solidFill>
                  <a:latin typeface="Times New Roman" panose="02020603050405020304" pitchFamily="18" charset="0"/>
                  <a:ea typeface="微软雅黑"/>
                  <a:cs typeface="Times New Roman" panose="02020603050405020304" pitchFamily="18" charset="0"/>
                </a:rPr>
                <a:t>12000</a:t>
              </a:r>
            </a:p>
          </p:txBody>
        </p:sp>
      </p:grpSp>
      <p:sp>
        <p:nvSpPr>
          <p:cNvPr id="24" name="矩形 23">
            <a:extLst>
              <a:ext uri="{FF2B5EF4-FFF2-40B4-BE49-F238E27FC236}">
                <a16:creationId xmlns:a16="http://schemas.microsoft.com/office/drawing/2014/main" id="{C97A6A68-7654-40F4-AB7D-ABCD429304A1}"/>
              </a:ext>
            </a:extLst>
          </p:cNvPr>
          <p:cNvSpPr/>
          <p:nvPr/>
        </p:nvSpPr>
        <p:spPr>
          <a:xfrm>
            <a:off x="609601" y="1622427"/>
            <a:ext cx="5799065" cy="879087"/>
          </a:xfrm>
          <a:prstGeom prst="rect">
            <a:avLst/>
          </a:prstGeom>
          <a:solidFill>
            <a:srgbClr val="22374C">
              <a:alpha val="50000"/>
            </a:srgbClr>
          </a:solidFill>
          <a:ln>
            <a:noFill/>
          </a:ln>
          <a:effectLst/>
        </p:spPr>
        <p:txBody>
          <a:bodyPr wrap="square" lIns="0" rIns="0" anchor="ctr">
            <a:spAutoFit/>
          </a:bodyPr>
          <a:ls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white"/>
                </a:solidFill>
                <a:effectLst/>
                <a:uLnTx/>
                <a:uFillTx/>
                <a:latin typeface="DFMingStd-W5"/>
                <a:ea typeface="微软雅黑"/>
                <a:cs typeface="+mn-cs"/>
              </a:rPr>
              <a:t>原則：配水管線與人事費不隨產水規模而變動，產水規模越大，單位產水成本隨之降低，可提高用水廠商使用意願 </a:t>
            </a:r>
          </a:p>
        </p:txBody>
      </p:sp>
      <p:pic>
        <p:nvPicPr>
          <p:cNvPr id="25" name="圖片 24">
            <a:extLst>
              <a:ext uri="{FF2B5EF4-FFF2-40B4-BE49-F238E27FC236}">
                <a16:creationId xmlns:a16="http://schemas.microsoft.com/office/drawing/2014/main" id="{C6861E73-18C8-0EBE-003B-583DC930B927}"/>
              </a:ext>
            </a:extLst>
          </p:cNvPr>
          <p:cNvPicPr>
            <a:picLocks noChangeAspect="1"/>
          </p:cNvPicPr>
          <p:nvPr/>
        </p:nvPicPr>
        <p:blipFill>
          <a:blip r:embed="rId3"/>
          <a:stretch>
            <a:fillRect/>
          </a:stretch>
        </p:blipFill>
        <p:spPr>
          <a:xfrm>
            <a:off x="6771267" y="1888620"/>
            <a:ext cx="5062189" cy="2912583"/>
          </a:xfrm>
          <a:prstGeom prst="rect">
            <a:avLst/>
          </a:prstGeom>
        </p:spPr>
      </p:pic>
      <p:sp>
        <p:nvSpPr>
          <p:cNvPr id="26" name="文字方塊 25">
            <a:extLst>
              <a:ext uri="{FF2B5EF4-FFF2-40B4-BE49-F238E27FC236}">
                <a16:creationId xmlns:a16="http://schemas.microsoft.com/office/drawing/2014/main" id="{1E41F50B-285F-5BF0-D120-928468A23CF6}"/>
              </a:ext>
            </a:extLst>
          </p:cNvPr>
          <p:cNvSpPr txBox="1"/>
          <p:nvPr/>
        </p:nvSpPr>
        <p:spPr>
          <a:xfrm>
            <a:off x="7421189" y="1388027"/>
            <a:ext cx="3762343" cy="400110"/>
          </a:xfrm>
          <a:prstGeom prst="rect">
            <a:avLst/>
          </a:prstGeom>
          <a:noFill/>
        </p:spPr>
        <p:txBody>
          <a:bodyPr wrap="square">
            <a:spAutoFit/>
          </a:bodyPr>
          <a:lstStyle/>
          <a:p>
            <a:pPr algn="ctr"/>
            <a:r>
              <a:rPr lang="zh-TW" altLang="en-US" sz="2000" b="1" dirty="0">
                <a:solidFill>
                  <a:prstClr val="black"/>
                </a:solidFill>
                <a:latin typeface="DFMingStd-W5"/>
                <a:ea typeface="微软雅黑"/>
              </a:rPr>
              <a:t>某鋼鐵廠</a:t>
            </a:r>
            <a:r>
              <a:rPr lang="en-US" altLang="zh-TW" sz="2000" b="1" dirty="0">
                <a:solidFill>
                  <a:prstClr val="black"/>
                </a:solidFill>
                <a:latin typeface="Times New Roman" panose="02020603050405020304" pitchFamily="18" charset="0"/>
                <a:ea typeface="微软雅黑"/>
                <a:cs typeface="Times New Roman" panose="02020603050405020304" pitchFamily="18" charset="0"/>
              </a:rPr>
              <a:t>110</a:t>
            </a:r>
            <a:r>
              <a:rPr lang="zh-TW" altLang="en-US" sz="2000" b="1" dirty="0">
                <a:solidFill>
                  <a:prstClr val="black"/>
                </a:solidFill>
                <a:latin typeface="DFMingStd-W5"/>
                <a:ea typeface="微软雅黑"/>
              </a:rPr>
              <a:t>年節水推動成效</a:t>
            </a:r>
            <a:endParaRPr lang="en-US" altLang="zh-TW" sz="2000" b="1" dirty="0">
              <a:solidFill>
                <a:prstClr val="black"/>
              </a:solidFill>
              <a:latin typeface="DFMingStd-W5"/>
              <a:ea typeface="微软雅黑"/>
            </a:endParaRPr>
          </a:p>
        </p:txBody>
      </p:sp>
      <p:sp>
        <p:nvSpPr>
          <p:cNvPr id="27" name="文字方塊 26">
            <a:extLst>
              <a:ext uri="{FF2B5EF4-FFF2-40B4-BE49-F238E27FC236}">
                <a16:creationId xmlns:a16="http://schemas.microsoft.com/office/drawing/2014/main" id="{6DC4E1A9-B545-9C9A-A6AF-58D87B888012}"/>
              </a:ext>
            </a:extLst>
          </p:cNvPr>
          <p:cNvSpPr txBox="1"/>
          <p:nvPr/>
        </p:nvSpPr>
        <p:spPr>
          <a:xfrm>
            <a:off x="6873366" y="5117130"/>
            <a:ext cx="5035307" cy="1292662"/>
          </a:xfrm>
          <a:custGeom>
            <a:avLst/>
            <a:gdLst>
              <a:gd name="connsiteX0" fmla="*/ 0 w 5035307"/>
              <a:gd name="connsiteY0" fmla="*/ 0 h 1292662"/>
              <a:gd name="connsiteX1" fmla="*/ 509125 w 5035307"/>
              <a:gd name="connsiteY1" fmla="*/ 0 h 1292662"/>
              <a:gd name="connsiteX2" fmla="*/ 1169310 w 5035307"/>
              <a:gd name="connsiteY2" fmla="*/ 0 h 1292662"/>
              <a:gd name="connsiteX3" fmla="*/ 1728789 w 5035307"/>
              <a:gd name="connsiteY3" fmla="*/ 0 h 1292662"/>
              <a:gd name="connsiteX4" fmla="*/ 2288267 w 5035307"/>
              <a:gd name="connsiteY4" fmla="*/ 0 h 1292662"/>
              <a:gd name="connsiteX5" fmla="*/ 2696687 w 5035307"/>
              <a:gd name="connsiteY5" fmla="*/ 0 h 1292662"/>
              <a:gd name="connsiteX6" fmla="*/ 3306518 w 5035307"/>
              <a:gd name="connsiteY6" fmla="*/ 0 h 1292662"/>
              <a:gd name="connsiteX7" fmla="*/ 3865997 w 5035307"/>
              <a:gd name="connsiteY7" fmla="*/ 0 h 1292662"/>
              <a:gd name="connsiteX8" fmla="*/ 4425475 w 5035307"/>
              <a:gd name="connsiteY8" fmla="*/ 0 h 1292662"/>
              <a:gd name="connsiteX9" fmla="*/ 5035307 w 5035307"/>
              <a:gd name="connsiteY9" fmla="*/ 0 h 1292662"/>
              <a:gd name="connsiteX10" fmla="*/ 5035307 w 5035307"/>
              <a:gd name="connsiteY10" fmla="*/ 443814 h 1292662"/>
              <a:gd name="connsiteX11" fmla="*/ 5035307 w 5035307"/>
              <a:gd name="connsiteY11" fmla="*/ 848848 h 1292662"/>
              <a:gd name="connsiteX12" fmla="*/ 5035307 w 5035307"/>
              <a:gd name="connsiteY12" fmla="*/ 1292662 h 1292662"/>
              <a:gd name="connsiteX13" fmla="*/ 4425475 w 5035307"/>
              <a:gd name="connsiteY13" fmla="*/ 1292662 h 1292662"/>
              <a:gd name="connsiteX14" fmla="*/ 3765291 w 5035307"/>
              <a:gd name="connsiteY14" fmla="*/ 1292662 h 1292662"/>
              <a:gd name="connsiteX15" fmla="*/ 3356871 w 5035307"/>
              <a:gd name="connsiteY15" fmla="*/ 1292662 h 1292662"/>
              <a:gd name="connsiteX16" fmla="*/ 2847746 w 5035307"/>
              <a:gd name="connsiteY16" fmla="*/ 1292662 h 1292662"/>
              <a:gd name="connsiteX17" fmla="*/ 2187561 w 5035307"/>
              <a:gd name="connsiteY17" fmla="*/ 1292662 h 1292662"/>
              <a:gd name="connsiteX18" fmla="*/ 1779142 w 5035307"/>
              <a:gd name="connsiteY18" fmla="*/ 1292662 h 1292662"/>
              <a:gd name="connsiteX19" fmla="*/ 1219663 w 5035307"/>
              <a:gd name="connsiteY19" fmla="*/ 1292662 h 1292662"/>
              <a:gd name="connsiteX20" fmla="*/ 811244 w 5035307"/>
              <a:gd name="connsiteY20" fmla="*/ 1292662 h 1292662"/>
              <a:gd name="connsiteX21" fmla="*/ 0 w 5035307"/>
              <a:gd name="connsiteY21" fmla="*/ 1292662 h 1292662"/>
              <a:gd name="connsiteX22" fmla="*/ 0 w 5035307"/>
              <a:gd name="connsiteY22" fmla="*/ 887628 h 1292662"/>
              <a:gd name="connsiteX23" fmla="*/ 0 w 5035307"/>
              <a:gd name="connsiteY23" fmla="*/ 443814 h 1292662"/>
              <a:gd name="connsiteX24" fmla="*/ 0 w 5035307"/>
              <a:gd name="connsiteY24" fmla="*/ 0 h 12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35307" h="1292662" extrusionOk="0">
                <a:moveTo>
                  <a:pt x="0" y="0"/>
                </a:moveTo>
                <a:cubicBezTo>
                  <a:pt x="105682" y="-20518"/>
                  <a:pt x="392752" y="27293"/>
                  <a:pt x="509125" y="0"/>
                </a:cubicBezTo>
                <a:cubicBezTo>
                  <a:pt x="625498" y="-27293"/>
                  <a:pt x="920310" y="61906"/>
                  <a:pt x="1169310" y="0"/>
                </a:cubicBezTo>
                <a:cubicBezTo>
                  <a:pt x="1418310" y="-61906"/>
                  <a:pt x="1515438" y="38605"/>
                  <a:pt x="1728789" y="0"/>
                </a:cubicBezTo>
                <a:cubicBezTo>
                  <a:pt x="1942140" y="-38605"/>
                  <a:pt x="2135330" y="46123"/>
                  <a:pt x="2288267" y="0"/>
                </a:cubicBezTo>
                <a:cubicBezTo>
                  <a:pt x="2441204" y="-46123"/>
                  <a:pt x="2556631" y="23449"/>
                  <a:pt x="2696687" y="0"/>
                </a:cubicBezTo>
                <a:cubicBezTo>
                  <a:pt x="2836743" y="-23449"/>
                  <a:pt x="3132853" y="42720"/>
                  <a:pt x="3306518" y="0"/>
                </a:cubicBezTo>
                <a:cubicBezTo>
                  <a:pt x="3480183" y="-42720"/>
                  <a:pt x="3670518" y="14640"/>
                  <a:pt x="3865997" y="0"/>
                </a:cubicBezTo>
                <a:cubicBezTo>
                  <a:pt x="4061476" y="-14640"/>
                  <a:pt x="4292801" y="50746"/>
                  <a:pt x="4425475" y="0"/>
                </a:cubicBezTo>
                <a:cubicBezTo>
                  <a:pt x="4558149" y="-50746"/>
                  <a:pt x="4767894" y="24611"/>
                  <a:pt x="5035307" y="0"/>
                </a:cubicBezTo>
                <a:cubicBezTo>
                  <a:pt x="5078169" y="159734"/>
                  <a:pt x="5014540" y="301128"/>
                  <a:pt x="5035307" y="443814"/>
                </a:cubicBezTo>
                <a:cubicBezTo>
                  <a:pt x="5056074" y="586500"/>
                  <a:pt x="5033178" y="691916"/>
                  <a:pt x="5035307" y="848848"/>
                </a:cubicBezTo>
                <a:cubicBezTo>
                  <a:pt x="5037436" y="1005780"/>
                  <a:pt x="4995821" y="1101308"/>
                  <a:pt x="5035307" y="1292662"/>
                </a:cubicBezTo>
                <a:cubicBezTo>
                  <a:pt x="4856113" y="1352478"/>
                  <a:pt x="4657248" y="1249692"/>
                  <a:pt x="4425475" y="1292662"/>
                </a:cubicBezTo>
                <a:cubicBezTo>
                  <a:pt x="4193702" y="1335632"/>
                  <a:pt x="3982157" y="1262252"/>
                  <a:pt x="3765291" y="1292662"/>
                </a:cubicBezTo>
                <a:cubicBezTo>
                  <a:pt x="3548425" y="1323072"/>
                  <a:pt x="3475330" y="1280465"/>
                  <a:pt x="3356871" y="1292662"/>
                </a:cubicBezTo>
                <a:cubicBezTo>
                  <a:pt x="3238412" y="1304859"/>
                  <a:pt x="2991666" y="1291554"/>
                  <a:pt x="2847746" y="1292662"/>
                </a:cubicBezTo>
                <a:cubicBezTo>
                  <a:pt x="2703826" y="1293770"/>
                  <a:pt x="2370147" y="1270223"/>
                  <a:pt x="2187561" y="1292662"/>
                </a:cubicBezTo>
                <a:cubicBezTo>
                  <a:pt x="2004975" y="1315101"/>
                  <a:pt x="1938621" y="1249978"/>
                  <a:pt x="1779142" y="1292662"/>
                </a:cubicBezTo>
                <a:cubicBezTo>
                  <a:pt x="1619663" y="1335346"/>
                  <a:pt x="1496639" y="1270459"/>
                  <a:pt x="1219663" y="1292662"/>
                </a:cubicBezTo>
                <a:cubicBezTo>
                  <a:pt x="942687" y="1314865"/>
                  <a:pt x="914860" y="1248776"/>
                  <a:pt x="811244" y="1292662"/>
                </a:cubicBezTo>
                <a:cubicBezTo>
                  <a:pt x="707628" y="1336548"/>
                  <a:pt x="257096" y="1239253"/>
                  <a:pt x="0" y="1292662"/>
                </a:cubicBezTo>
                <a:cubicBezTo>
                  <a:pt x="-27913" y="1143078"/>
                  <a:pt x="43763" y="1018530"/>
                  <a:pt x="0" y="887628"/>
                </a:cubicBezTo>
                <a:cubicBezTo>
                  <a:pt x="-43763" y="756726"/>
                  <a:pt x="37137" y="574328"/>
                  <a:pt x="0" y="443814"/>
                </a:cubicBezTo>
                <a:cubicBezTo>
                  <a:pt x="-37137" y="313300"/>
                  <a:pt x="18029" y="91822"/>
                  <a:pt x="0" y="0"/>
                </a:cubicBezTo>
                <a:close/>
              </a:path>
            </a:pathLst>
          </a:custGeom>
          <a:noFill/>
          <a:ln>
            <a:solidFill>
              <a:srgbClr val="1C7794"/>
            </a:solidFill>
            <a:extLst>
              <a:ext uri="{C807C97D-BFC1-408E-A445-0C87EB9F89A2}">
                <ask:lineSketchStyleProps xmlns:ask="http://schemas.microsoft.com/office/drawing/2018/sketchyshapes" sd="1284775427">
                  <a:prstGeom prst="rect">
                    <a:avLst/>
                  </a:prstGeom>
                  <ask:type>
                    <ask:lineSketchScribble/>
                  </ask:type>
                </ask:lineSketchStyleProps>
              </a:ext>
            </a:extLst>
          </a:ln>
        </p:spPr>
        <p:txBody>
          <a:bodyPr wrap="square">
            <a:spAutoFit/>
          </a:bodyPr>
          <a:lstStyle/>
          <a:p>
            <a:pPr marL="285750" indent="-285750">
              <a:spcBef>
                <a:spcPts val="600"/>
              </a:spcBef>
              <a:spcAft>
                <a:spcPts val="600"/>
              </a:spcAft>
              <a:buFont typeface="Arial" panose="020B0604020202020204" pitchFamily="34" charset="0"/>
              <a:buChar char="•"/>
            </a:pPr>
            <a:r>
              <a:rPr lang="zh-TW" altLang="en-US" sz="2000" b="1" dirty="0">
                <a:solidFill>
                  <a:srgbClr val="0070C0"/>
                </a:solidFill>
                <a:latin typeface="DFMingStd-W5"/>
                <a:ea typeface="微软雅黑"/>
              </a:rPr>
              <a:t>設備投資回收年限：</a:t>
            </a:r>
            <a:r>
              <a:rPr lang="en-US" altLang="zh-TW" sz="2800" b="1" dirty="0">
                <a:solidFill>
                  <a:srgbClr val="FF0000"/>
                </a:solidFill>
                <a:latin typeface="DFMingStd-W5"/>
                <a:ea typeface="微软雅黑"/>
              </a:rPr>
              <a:t>2.2</a:t>
            </a:r>
            <a:r>
              <a:rPr lang="zh-TW" altLang="en-US" sz="2800" b="1" dirty="0">
                <a:solidFill>
                  <a:srgbClr val="FF0000"/>
                </a:solidFill>
                <a:latin typeface="DFMingStd-W5"/>
                <a:ea typeface="微软雅黑"/>
              </a:rPr>
              <a:t>年</a:t>
            </a:r>
            <a:endParaRPr lang="en-US" altLang="zh-TW" sz="2800" b="1" dirty="0">
              <a:solidFill>
                <a:srgbClr val="FF0000"/>
              </a:solidFill>
              <a:latin typeface="DFMingStd-W5"/>
              <a:ea typeface="微软雅黑"/>
            </a:endParaRPr>
          </a:p>
          <a:p>
            <a:pPr marL="285750" indent="-285750">
              <a:spcBef>
                <a:spcPts val="600"/>
              </a:spcBef>
              <a:spcAft>
                <a:spcPts val="600"/>
              </a:spcAft>
              <a:buFont typeface="Arial" panose="020B0604020202020204" pitchFamily="34" charset="0"/>
              <a:buChar char="•"/>
            </a:pPr>
            <a:r>
              <a:rPr lang="zh-TW" altLang="en-US" sz="2000" b="1" dirty="0">
                <a:solidFill>
                  <a:srgbClr val="0070C0"/>
                </a:solidFill>
                <a:latin typeface="DFMingStd-W5"/>
                <a:ea typeface="微软雅黑"/>
              </a:rPr>
              <a:t>獲得</a:t>
            </a:r>
            <a:r>
              <a:rPr lang="en-US" altLang="zh-TW" sz="2000" b="1" dirty="0">
                <a:solidFill>
                  <a:srgbClr val="0070C0"/>
                </a:solidFill>
                <a:latin typeface="DFMingStd-W5"/>
                <a:ea typeface="微软雅黑"/>
              </a:rPr>
              <a:t>110</a:t>
            </a:r>
            <a:r>
              <a:rPr lang="zh-TW" altLang="en-US" sz="2000" b="1" dirty="0">
                <a:solidFill>
                  <a:srgbClr val="0070C0"/>
                </a:solidFill>
                <a:latin typeface="DFMingStd-W5"/>
                <a:ea typeface="微软雅黑"/>
              </a:rPr>
              <a:t>年度經濟部水利署節水績優單位</a:t>
            </a:r>
            <a:r>
              <a:rPr lang="en-US" altLang="zh-TW" sz="2000" b="1" dirty="0">
                <a:solidFill>
                  <a:srgbClr val="0070C0"/>
                </a:solidFill>
                <a:latin typeface="DFMingStd-W5"/>
                <a:ea typeface="微软雅黑"/>
              </a:rPr>
              <a:t>(</a:t>
            </a:r>
            <a:r>
              <a:rPr lang="zh-TW" altLang="en-US" sz="2000" b="1" dirty="0">
                <a:solidFill>
                  <a:srgbClr val="0070C0"/>
                </a:solidFill>
                <a:latin typeface="DFMingStd-W5"/>
                <a:ea typeface="微软雅黑"/>
              </a:rPr>
              <a:t>產業組</a:t>
            </a:r>
            <a:r>
              <a:rPr lang="en-US" altLang="zh-TW" sz="2000" b="1" dirty="0">
                <a:solidFill>
                  <a:srgbClr val="0070C0"/>
                </a:solidFill>
                <a:latin typeface="DFMingStd-W5"/>
                <a:ea typeface="微软雅黑"/>
              </a:rPr>
              <a:t>)</a:t>
            </a:r>
          </a:p>
        </p:txBody>
      </p:sp>
    </p:spTree>
    <p:extLst>
      <p:ext uri="{BB962C8B-B14F-4D97-AF65-F5344CB8AC3E}">
        <p14:creationId xmlns:p14="http://schemas.microsoft.com/office/powerpoint/2010/main" val="125612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43</a:t>
            </a:fld>
            <a:endParaRPr lang="en-US" dirty="0"/>
          </a:p>
        </p:txBody>
      </p:sp>
      <p:sp>
        <p:nvSpPr>
          <p:cNvPr id="2" name="TextBox 11">
            <a:extLst>
              <a:ext uri="{FF2B5EF4-FFF2-40B4-BE49-F238E27FC236}">
                <a16:creationId xmlns:a16="http://schemas.microsoft.com/office/drawing/2014/main" id="{0B484986-4F95-B976-8402-05F4C60B121E}"/>
              </a:ext>
            </a:extLst>
          </p:cNvPr>
          <p:cNvSpPr txBox="1"/>
          <p:nvPr/>
        </p:nvSpPr>
        <p:spPr>
          <a:xfrm>
            <a:off x="959668" y="393745"/>
            <a:ext cx="8667503" cy="492443"/>
          </a:xfrm>
          <a:prstGeom prst="rect">
            <a:avLst/>
          </a:prstGeom>
          <a:noFill/>
        </p:spPr>
        <p:txBody>
          <a:bodyPr wrap="square" lIns="0" tIns="0" rIns="0" bIns="0" rtlCol="0">
            <a:spAutoFit/>
            <a:scene3d>
              <a:camera prst="orthographicFront"/>
              <a:lightRig rig="threePt" dir="t"/>
            </a:scene3d>
            <a:sp3d contourW="12700"/>
          </a:bodyPr>
          <a:lstStyle/>
          <a:p>
            <a:r>
              <a:rPr lang="zh-TW" altLang="en-US" sz="3200" b="1" dirty="0">
                <a:solidFill>
                  <a:prstClr val="black">
                    <a:lumMod val="75000"/>
                    <a:lumOff val="25000"/>
                  </a:prstClr>
                </a:solidFill>
                <a:latin typeface="Arial"/>
                <a:ea typeface="微软雅黑"/>
              </a:rPr>
              <a:t>節水潛力評估步驟</a:t>
            </a:r>
            <a:r>
              <a:rPr lang="en-US" altLang="zh-TW" sz="2400" b="1" dirty="0">
                <a:solidFill>
                  <a:prstClr val="black">
                    <a:lumMod val="75000"/>
                    <a:lumOff val="25000"/>
                  </a:prstClr>
                </a:solidFill>
                <a:latin typeface="Arial"/>
                <a:ea typeface="微软雅黑"/>
              </a:rPr>
              <a:t>(20/20)</a:t>
            </a:r>
            <a:endParaRPr lang="en-US" altLang="zh-TW" sz="2400" b="1" dirty="0">
              <a:solidFill>
                <a:srgbClr val="0070C0"/>
              </a:solidFill>
              <a:latin typeface="Arial"/>
              <a:ea typeface="微软雅黑"/>
            </a:endParaRPr>
          </a:p>
        </p:txBody>
      </p:sp>
      <p:sp>
        <p:nvSpPr>
          <p:cNvPr id="3" name="AutoShape 5">
            <a:extLst>
              <a:ext uri="{FF2B5EF4-FFF2-40B4-BE49-F238E27FC236}">
                <a16:creationId xmlns:a16="http://schemas.microsoft.com/office/drawing/2014/main" id="{30A81E6F-BE02-C15B-5B89-C42EDBC60D12}"/>
              </a:ext>
            </a:extLst>
          </p:cNvPr>
          <p:cNvSpPr>
            <a:spLocks noChangeArrowheads="1"/>
          </p:cNvSpPr>
          <p:nvPr/>
        </p:nvSpPr>
        <p:spPr bwMode="gray">
          <a:xfrm>
            <a:off x="6922226" y="241993"/>
            <a:ext cx="3887342" cy="735747"/>
          </a:xfrm>
          <a:prstGeom prst="roundRect">
            <a:avLst>
              <a:gd name="adj" fmla="val 50000"/>
            </a:avLst>
          </a:prstGeom>
          <a:solidFill>
            <a:srgbClr val="FFC000">
              <a:lumMod val="40000"/>
              <a:lumOff val="60000"/>
            </a:srgbClr>
          </a:solidFill>
        </p:spPr>
        <p:txBody>
          <a:bodyPr wrap="square" rtlCol="0">
            <a:spAutoFit/>
          </a:bodyPr>
          <a:lstStyle/>
          <a:p>
            <a:pPr algn="ctr">
              <a:spcBef>
                <a:spcPts val="600"/>
              </a:spcBef>
              <a:spcAft>
                <a:spcPts val="600"/>
              </a:spcAft>
            </a:pPr>
            <a:r>
              <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6</a:t>
            </a:r>
            <a:r>
              <a:rPr kumimoji="1" lang="en-US" altLang="zh-TW" sz="2800" b="1" baseline="30000"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th </a:t>
            </a:r>
            <a:r>
              <a:rPr kumimoji="1" lang="zh-TW" altLang="en-US"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評估回收年限</a:t>
            </a:r>
            <a:endPar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endParaRPr>
          </a:p>
        </p:txBody>
      </p:sp>
      <p:sp>
        <p:nvSpPr>
          <p:cNvPr id="4" name="＞形箭號 11">
            <a:extLst>
              <a:ext uri="{FF2B5EF4-FFF2-40B4-BE49-F238E27FC236}">
                <a16:creationId xmlns:a16="http://schemas.microsoft.com/office/drawing/2014/main" id="{8F0C039E-52D9-7AFE-EE9D-82E576F6EB1B}"/>
              </a:ext>
            </a:extLst>
          </p:cNvPr>
          <p:cNvSpPr/>
          <p:nvPr/>
        </p:nvSpPr>
        <p:spPr>
          <a:xfrm>
            <a:off x="959668" y="1183965"/>
            <a:ext cx="3075022" cy="551968"/>
          </a:xfrm>
          <a:prstGeom prst="chevron">
            <a:avLst>
              <a:gd name="adj" fmla="val 51820"/>
            </a:avLst>
          </a:prstGeom>
          <a:solidFill>
            <a:srgbClr val="F2A34C"/>
          </a:solidFill>
          <a:ln w="25400" cap="flat" cmpd="sng" algn="ctr">
            <a:noFill/>
            <a:prstDash val="solid"/>
          </a:ln>
          <a:effectLst>
            <a:outerShdw blurRad="254000" dist="76200" algn="l" rotWithShape="0">
              <a:prstClr val="black">
                <a:alpha val="15000"/>
              </a:prstClr>
            </a:outerShdw>
          </a:effectLst>
        </p:spPr>
        <p:txBody>
          <a:bodyPr rtlCol="0" anchor="ctr"/>
          <a:lstStyle/>
          <a:p>
            <a:pPr algn="just">
              <a:defRPr/>
            </a:pPr>
            <a:r>
              <a:rPr lang="zh-TW" altLang="en-US" sz="2800" b="1" kern="0" dirty="0">
                <a:solidFill>
                  <a:prstClr val="white"/>
                </a:solidFill>
                <a:latin typeface="Microsoft YaHei UI" panose="020B0503020204020204" pitchFamily="34" charset="-122"/>
                <a:ea typeface="Microsoft YaHei UI" panose="020B0503020204020204" pitchFamily="34" charset="-122"/>
              </a:rPr>
              <a:t>節水輔導報告</a:t>
            </a:r>
            <a:endParaRPr lang="en-US" altLang="zh-TW" sz="2800" b="1" kern="0" dirty="0">
              <a:solidFill>
                <a:prstClr val="white"/>
              </a:solidFill>
              <a:latin typeface="Microsoft YaHei UI" panose="020B0503020204020204" pitchFamily="34" charset="-122"/>
              <a:ea typeface="Microsoft YaHei UI" panose="020B0503020204020204" pitchFamily="34" charset="-122"/>
            </a:endParaRPr>
          </a:p>
        </p:txBody>
      </p:sp>
      <p:pic>
        <p:nvPicPr>
          <p:cNvPr id="9" name="圖片 8">
            <a:extLst>
              <a:ext uri="{FF2B5EF4-FFF2-40B4-BE49-F238E27FC236}">
                <a16:creationId xmlns:a16="http://schemas.microsoft.com/office/drawing/2014/main" id="{9A5870B4-5E4D-41CB-1E10-F56BF39C58C6}"/>
              </a:ext>
            </a:extLst>
          </p:cNvPr>
          <p:cNvPicPr>
            <a:picLocks noChangeAspect="1"/>
          </p:cNvPicPr>
          <p:nvPr/>
        </p:nvPicPr>
        <p:blipFill>
          <a:blip r:embed="rId2"/>
          <a:stretch>
            <a:fillRect/>
          </a:stretch>
        </p:blipFill>
        <p:spPr>
          <a:xfrm>
            <a:off x="6379029" y="2036805"/>
            <a:ext cx="5736497" cy="4222887"/>
          </a:xfrm>
          <a:prstGeom prst="rect">
            <a:avLst/>
          </a:prstGeom>
        </p:spPr>
      </p:pic>
      <p:sp>
        <p:nvSpPr>
          <p:cNvPr id="11" name="文字方塊 10">
            <a:extLst>
              <a:ext uri="{FF2B5EF4-FFF2-40B4-BE49-F238E27FC236}">
                <a16:creationId xmlns:a16="http://schemas.microsoft.com/office/drawing/2014/main" id="{13C528B9-72C0-5770-D489-2C31049D34FC}"/>
              </a:ext>
            </a:extLst>
          </p:cNvPr>
          <p:cNvSpPr txBox="1"/>
          <p:nvPr/>
        </p:nvSpPr>
        <p:spPr>
          <a:xfrm>
            <a:off x="6825205" y="1590919"/>
            <a:ext cx="4844143" cy="400110"/>
          </a:xfrm>
          <a:prstGeom prst="rect">
            <a:avLst/>
          </a:prstGeom>
          <a:noFill/>
        </p:spPr>
        <p:txBody>
          <a:bodyPr wrap="square">
            <a:spAutoFit/>
          </a:bodyPr>
          <a:lstStyle/>
          <a:p>
            <a:pPr algn="ctr" fontAlgn="base">
              <a:spcBef>
                <a:spcPct val="0"/>
              </a:spcBef>
              <a:spcAft>
                <a:spcPct val="0"/>
              </a:spcAft>
              <a:defRPr/>
            </a:pPr>
            <a:r>
              <a:rPr lang="zh-TW" altLang="zh-TW" sz="2000" b="1" dirty="0">
                <a:solidFill>
                  <a:prstClr val="black"/>
                </a:solidFill>
                <a:latin typeface="DFMingStd-W5"/>
                <a:ea typeface="微软雅黑"/>
              </a:rPr>
              <a:t>水回收方案實施前後用水量及費用比較表</a:t>
            </a:r>
            <a:endParaRPr lang="zh-TW" altLang="en-US" sz="2000" b="1" dirty="0">
              <a:solidFill>
                <a:prstClr val="black"/>
              </a:solidFill>
              <a:latin typeface="DFMingStd-W5"/>
              <a:ea typeface="微软雅黑"/>
            </a:endParaRPr>
          </a:p>
        </p:txBody>
      </p:sp>
      <p:sp>
        <p:nvSpPr>
          <p:cNvPr id="14" name="文字方塊 13">
            <a:extLst>
              <a:ext uri="{FF2B5EF4-FFF2-40B4-BE49-F238E27FC236}">
                <a16:creationId xmlns:a16="http://schemas.microsoft.com/office/drawing/2014/main" id="{F3686455-3450-AE92-6083-072E4E369650}"/>
              </a:ext>
            </a:extLst>
          </p:cNvPr>
          <p:cNvSpPr txBox="1"/>
          <p:nvPr/>
        </p:nvSpPr>
        <p:spPr>
          <a:xfrm>
            <a:off x="1850571" y="1861629"/>
            <a:ext cx="2884714" cy="504882"/>
          </a:xfrm>
          <a:prstGeom prst="rect">
            <a:avLst/>
          </a:prstGeom>
          <a:noFill/>
        </p:spPr>
        <p:txBody>
          <a:bodyPr wrap="square">
            <a:spAutoFit/>
          </a:bodyPr>
          <a:lstStyle/>
          <a:p>
            <a:pPr algn="ctr">
              <a:lnSpc>
                <a:spcPct val="150000"/>
              </a:lnSpc>
            </a:pPr>
            <a:r>
              <a:rPr lang="zh-TW" altLang="zh-TW" sz="2000" b="1" dirty="0">
                <a:solidFill>
                  <a:prstClr val="black"/>
                </a:solidFill>
                <a:latin typeface="DFMingStd-W5"/>
                <a:ea typeface="微软雅黑"/>
              </a:rPr>
              <a:t>水回收設施經費分析</a:t>
            </a:r>
            <a:r>
              <a:rPr lang="zh-TW" altLang="en-US" sz="2000" b="1" dirty="0">
                <a:solidFill>
                  <a:prstClr val="black"/>
                </a:solidFill>
                <a:latin typeface="DFMingStd-W5"/>
                <a:ea typeface="微软雅黑"/>
              </a:rPr>
              <a:t>表</a:t>
            </a:r>
            <a:endParaRPr lang="zh-TW" altLang="zh-TW" sz="2000" b="1" dirty="0">
              <a:solidFill>
                <a:prstClr val="black"/>
              </a:solidFill>
              <a:latin typeface="DFMingStd-W5"/>
              <a:ea typeface="微软雅黑"/>
            </a:endParaRPr>
          </a:p>
        </p:txBody>
      </p:sp>
      <p:pic>
        <p:nvPicPr>
          <p:cNvPr id="16" name="圖片 15">
            <a:extLst>
              <a:ext uri="{FF2B5EF4-FFF2-40B4-BE49-F238E27FC236}">
                <a16:creationId xmlns:a16="http://schemas.microsoft.com/office/drawing/2014/main" id="{B9C827AD-D9E4-4E61-B33E-646F7A860441}"/>
              </a:ext>
            </a:extLst>
          </p:cNvPr>
          <p:cNvPicPr>
            <a:picLocks noChangeAspect="1"/>
          </p:cNvPicPr>
          <p:nvPr/>
        </p:nvPicPr>
        <p:blipFill>
          <a:blip r:embed="rId3"/>
          <a:stretch>
            <a:fillRect/>
          </a:stretch>
        </p:blipFill>
        <p:spPr>
          <a:xfrm>
            <a:off x="76474" y="2384566"/>
            <a:ext cx="6167080" cy="3289469"/>
          </a:xfrm>
          <a:prstGeom prst="rect">
            <a:avLst/>
          </a:prstGeom>
        </p:spPr>
      </p:pic>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C28FA273-3C5E-A6F6-A8AD-2921D5CFCF49}"/>
                  </a:ext>
                </a:extLst>
              </p:cNvPr>
              <p:cNvSpPr txBox="1"/>
              <p:nvPr/>
            </p:nvSpPr>
            <p:spPr>
              <a:xfrm>
                <a:off x="316694" y="5822959"/>
                <a:ext cx="6334477" cy="523220"/>
              </a:xfrm>
              <a:prstGeom prst="rect">
                <a:avLst/>
              </a:prstGeom>
              <a:noFill/>
            </p:spPr>
            <p:txBody>
              <a:bodyPr wrap="square">
                <a:spAutoFit/>
              </a:bodyPr>
              <a:lstStyle/>
              <a:p>
                <a:r>
                  <a:rPr lang="zh-TW" altLang="en-US" sz="1400" kern="100" dirty="0">
                    <a:solidFill>
                      <a:srgbClr val="0070C0"/>
                    </a:solidFill>
                    <a:latin typeface="Arial"/>
                    <a:ea typeface="Microsoft YaHei" panose="020B0503020204020204" pitchFamily="34" charset="-122"/>
                    <a:cs typeface="Times New Roman" panose="02020603050405020304" pitchFamily="18" charset="0"/>
                  </a:rPr>
                  <a:t>回收年限</a:t>
                </a:r>
                <a:r>
                  <a:rPr lang="en-US" altLang="zh-TW" sz="1400" kern="100" dirty="0">
                    <a:solidFill>
                      <a:srgbClr val="0070C0"/>
                    </a:solidFill>
                    <a:latin typeface="Arial"/>
                    <a:ea typeface="Microsoft YaHei" panose="020B0503020204020204" pitchFamily="34" charset="-122"/>
                    <a:cs typeface="Times New Roman" panose="02020603050405020304" pitchFamily="18" charset="0"/>
                  </a:rPr>
                  <a:t> = </a:t>
                </a:r>
                <a14:m>
                  <m:oMath xmlns:m="http://schemas.openxmlformats.org/officeDocument/2006/math">
                    <m:f>
                      <m:fPr>
                        <m:ctrlPr>
                          <a:rPr lang="zh-TW" altLang="zh-TW" sz="1400" i="1" kern="100">
                            <a:solidFill>
                              <a:srgbClr val="0070C0"/>
                            </a:solidFill>
                            <a:latin typeface="Cambria Math" panose="02040503050406030204" pitchFamily="18" charset="0"/>
                            <a:ea typeface="Microsoft YaHei" panose="020B0503020204020204" pitchFamily="34" charset="-122"/>
                            <a:cs typeface="Times New Roman" panose="02020603050405020304" pitchFamily="18" charset="0"/>
                          </a:rPr>
                        </m:ctrlPr>
                      </m:fPr>
                      <m:num>
                        <m:r>
                          <m:rPr>
                            <m:nor/>
                          </m:rPr>
                          <a:rPr lang="en-US" altLang="zh-TW" sz="1400" kern="100" smtClean="0">
                            <a:solidFill>
                              <a:srgbClr val="0070C0"/>
                            </a:solidFill>
                            <a:latin typeface="Cambria Math" panose="02040503050406030204" pitchFamily="18" charset="0"/>
                            <a:ea typeface="Microsoft YaHei" panose="020B0503020204020204" pitchFamily="34" charset="-122"/>
                            <a:cs typeface="Times New Roman" panose="02020603050405020304" pitchFamily="18" charset="0"/>
                          </a:rPr>
                          <m:t> </m:t>
                        </m:r>
                        <m:r>
                          <a:rPr lang="zh-TW" altLang="en-US" sz="1400" i="1" kern="100">
                            <a:solidFill>
                              <a:srgbClr val="0070C0"/>
                            </a:solidFill>
                            <a:latin typeface="Cambria Math" panose="02040503050406030204" pitchFamily="18" charset="0"/>
                            <a:ea typeface="Microsoft YaHei" panose="020B0503020204020204" pitchFamily="34" charset="-122"/>
                            <a:cs typeface="Times New Roman" panose="02020603050405020304" pitchFamily="18" charset="0"/>
                          </a:rPr>
                          <m:t>總建設成本</m:t>
                        </m:r>
                      </m:num>
                      <m:den>
                        <m:r>
                          <a:rPr lang="en-US" altLang="zh-TW" sz="1400" b="0" i="1" kern="100" smtClean="0">
                            <a:solidFill>
                              <a:srgbClr val="0070C0"/>
                            </a:solidFill>
                            <a:latin typeface="Cambria Math" panose="02040503050406030204" pitchFamily="18" charset="0"/>
                            <a:ea typeface="Microsoft YaHei" panose="020B0503020204020204" pitchFamily="34" charset="-122"/>
                            <a:cs typeface="Times New Roman" panose="02020603050405020304" pitchFamily="18" charset="0"/>
                          </a:rPr>
                          <m:t>(</m:t>
                        </m:r>
                        <m:r>
                          <a:rPr lang="zh-TW" altLang="en-US" sz="1400" i="1" kern="100">
                            <a:solidFill>
                              <a:srgbClr val="0070C0"/>
                            </a:solidFill>
                            <a:latin typeface="Cambria Math" panose="02040503050406030204" pitchFamily="18" charset="0"/>
                            <a:ea typeface="Microsoft YaHei" panose="020B0503020204020204" pitchFamily="34" charset="-122"/>
                            <a:cs typeface="Times New Roman" panose="02020603050405020304" pitchFamily="18" charset="0"/>
                          </a:rPr>
                          <m:t>可</m:t>
                        </m:r>
                        <m:r>
                          <a:rPr lang="zh-TW" altLang="en-US" sz="1400" i="1" kern="100" smtClean="0">
                            <a:solidFill>
                              <a:srgbClr val="0070C0"/>
                            </a:solidFill>
                            <a:latin typeface="Cambria Math" panose="02040503050406030204" pitchFamily="18" charset="0"/>
                            <a:ea typeface="Microsoft YaHei" panose="020B0503020204020204" pitchFamily="34" charset="-122"/>
                            <a:cs typeface="Times New Roman" panose="02020603050405020304" pitchFamily="18" charset="0"/>
                          </a:rPr>
                          <m:t>節省</m:t>
                        </m:r>
                        <m:r>
                          <a:rPr lang="zh-TW" altLang="en-US" sz="1400" i="1" kern="100">
                            <a:solidFill>
                              <a:srgbClr val="0070C0"/>
                            </a:solidFill>
                            <a:latin typeface="Cambria Math" panose="02040503050406030204" pitchFamily="18" charset="0"/>
                            <a:ea typeface="Microsoft YaHei" panose="020B0503020204020204" pitchFamily="34" charset="-122"/>
                            <a:cs typeface="Times New Roman" panose="02020603050405020304" pitchFamily="18" charset="0"/>
                          </a:rPr>
                          <m:t>之</m:t>
                        </m:r>
                        <m:r>
                          <a:rPr lang="zh-TW" altLang="en-US" sz="1400" i="1" kern="100" smtClean="0">
                            <a:solidFill>
                              <a:srgbClr val="0070C0"/>
                            </a:solidFill>
                            <a:latin typeface="Cambria Math" panose="02040503050406030204" pitchFamily="18" charset="0"/>
                            <a:ea typeface="Microsoft YaHei" panose="020B0503020204020204" pitchFamily="34" charset="-122"/>
                            <a:cs typeface="Times New Roman" panose="02020603050405020304" pitchFamily="18" charset="0"/>
                          </a:rPr>
                          <m:t>費用</m:t>
                        </m:r>
                        <m:r>
                          <m:rPr>
                            <m:nor/>
                          </m:rPr>
                          <a:rPr lang="en-US" altLang="zh-TW" sz="1400" b="0" i="0" kern="100" smtClean="0">
                            <a:solidFill>
                              <a:srgbClr val="0070C0"/>
                            </a:solidFill>
                            <a:latin typeface="Cambria Math" panose="02040503050406030204" pitchFamily="18" charset="0"/>
                            <a:ea typeface="Microsoft YaHei" panose="020B0503020204020204" pitchFamily="34" charset="-122"/>
                            <a:cs typeface="Times New Roman" panose="02020603050405020304" pitchFamily="18" charset="0"/>
                          </a:rPr>
                          <m:t>−</m:t>
                        </m:r>
                        <m:r>
                          <a:rPr lang="zh-TW" altLang="en-US" sz="1400" i="1" kern="100">
                            <a:solidFill>
                              <a:srgbClr val="0070C0"/>
                            </a:solidFill>
                            <a:latin typeface="Cambria Math" panose="02040503050406030204" pitchFamily="18" charset="0"/>
                            <a:ea typeface="Microsoft YaHei" panose="020B0503020204020204" pitchFamily="34" charset="-122"/>
                            <a:cs typeface="Times New Roman" panose="02020603050405020304" pitchFamily="18" charset="0"/>
                          </a:rPr>
                          <m:t>產水總成本</m:t>
                        </m:r>
                        <m:r>
                          <a:rPr lang="en-US" altLang="zh-TW" sz="1400" i="1" kern="100" smtClean="0">
                            <a:solidFill>
                              <a:srgbClr val="0070C0"/>
                            </a:solidFill>
                            <a:latin typeface="Cambria Math" panose="02040503050406030204" pitchFamily="18" charset="0"/>
                            <a:ea typeface="Microsoft YaHei" panose="020B0503020204020204" pitchFamily="34" charset="-122"/>
                            <a:cs typeface="Times New Roman" panose="02020603050405020304" pitchFamily="18" charset="0"/>
                          </a:rPr>
                          <m:t>)</m:t>
                        </m:r>
                      </m:den>
                    </m:f>
                  </m:oMath>
                </a14:m>
                <a:r>
                  <a:rPr lang="en-US" altLang="zh-TW" sz="1400" dirty="0">
                    <a:solidFill>
                      <a:srgbClr val="0070C0"/>
                    </a:solidFill>
                    <a:latin typeface="Arial"/>
                    <a:ea typeface="微软雅黑"/>
                  </a:rPr>
                  <a:t>=</a:t>
                </a:r>
                <a:r>
                  <a:rPr lang="zh-TW" altLang="zh-TW" sz="1400" kern="100" dirty="0">
                    <a:solidFill>
                      <a:srgbClr val="0070C0"/>
                    </a:solidFill>
                    <a:ea typeface="Microsoft YaHei" panose="020B0503020204020204" pitchFamily="34" charset="-122"/>
                    <a:cs typeface="Times New Roman" panose="02020603050405020304" pitchFamily="18" charset="0"/>
                  </a:rPr>
                  <a:t> </a:t>
                </a:r>
                <a14:m>
                  <m:oMath xmlns:m="http://schemas.openxmlformats.org/officeDocument/2006/math">
                    <m:f>
                      <m:fPr>
                        <m:ctrlPr>
                          <a:rPr lang="zh-TW" altLang="zh-TW" i="1">
                            <a:solidFill>
                              <a:srgbClr val="0070C0"/>
                            </a:solidFill>
                            <a:latin typeface="Cambria Math" panose="02040503050406030204" pitchFamily="18" charset="0"/>
                            <a:ea typeface="微軟正黑體" panose="020B0604030504040204" pitchFamily="34" charset="-120"/>
                          </a:rPr>
                        </m:ctrlPr>
                      </m:fPr>
                      <m:num>
                        <m:r>
                          <m:rPr>
                            <m:nor/>
                          </m:rPr>
                          <a:rPr lang="en-US" altLang="zh-TW">
                            <a:solidFill>
                              <a:srgbClr val="0070C0"/>
                            </a:solidFill>
                            <a:latin typeface="微軟正黑體" panose="020B0604030504040204" pitchFamily="34" charset="-120"/>
                            <a:ea typeface="微軟正黑體" panose="020B0604030504040204" pitchFamily="34" charset="-120"/>
                          </a:rPr>
                          <m:t> </m:t>
                        </m:r>
                        <m:r>
                          <a:rPr lang="en-US" altLang="zh-TW">
                            <a:solidFill>
                              <a:srgbClr val="0070C0"/>
                            </a:solidFill>
                            <a:latin typeface="Cambria Math" panose="02040503050406030204" pitchFamily="18" charset="0"/>
                            <a:ea typeface="微軟正黑體" panose="020B0604030504040204" pitchFamily="34" charset="-120"/>
                          </a:rPr>
                          <m:t>10,200,000</m:t>
                        </m:r>
                      </m:num>
                      <m:den>
                        <m:r>
                          <a:rPr lang="en-US" altLang="zh-TW">
                            <a:solidFill>
                              <a:srgbClr val="0070C0"/>
                            </a:solidFill>
                            <a:latin typeface="Cambria Math" panose="02040503050406030204" pitchFamily="18" charset="0"/>
                            <a:ea typeface="微軟正黑體" panose="020B0604030504040204" pitchFamily="34" charset="-120"/>
                          </a:rPr>
                          <m:t>(6,435,900</m:t>
                        </m:r>
                        <m:r>
                          <m:rPr>
                            <m:nor/>
                          </m:rPr>
                          <a:rPr lang="en-US" altLang="zh-TW" b="0" i="0" smtClean="0">
                            <a:solidFill>
                              <a:srgbClr val="0070C0"/>
                            </a:solidFill>
                            <a:latin typeface="Cambria Math" panose="02040503050406030204" pitchFamily="18" charset="0"/>
                            <a:ea typeface="微軟正黑體" panose="020B0604030504040204" pitchFamily="34" charset="-120"/>
                          </a:rPr>
                          <m:t>−</m:t>
                        </m:r>
                        <m:r>
                          <a:rPr lang="en-US" altLang="zh-TW">
                            <a:solidFill>
                              <a:srgbClr val="0070C0"/>
                            </a:solidFill>
                            <a:latin typeface="Cambria Math" panose="02040503050406030204" pitchFamily="18" charset="0"/>
                            <a:ea typeface="微軟正黑體" panose="020B0604030504040204" pitchFamily="34" charset="-120"/>
                          </a:rPr>
                          <m:t>3,766,800)</m:t>
                        </m:r>
                      </m:den>
                    </m:f>
                  </m:oMath>
                </a14:m>
                <a:r>
                  <a:rPr lang="en-US" altLang="zh-TW" sz="1400" dirty="0">
                    <a:solidFill>
                      <a:srgbClr val="0070C0"/>
                    </a:solidFill>
                    <a:latin typeface="微軟正黑體" panose="020B0604030504040204" pitchFamily="34" charset="-120"/>
                    <a:ea typeface="微軟正黑體" panose="020B0604030504040204" pitchFamily="34" charset="-120"/>
                  </a:rPr>
                  <a:t> </a:t>
                </a:r>
                <a:r>
                  <a:rPr lang="en-US" altLang="zh-TW" sz="1400" i="1" kern="100" dirty="0">
                    <a:solidFill>
                      <a:srgbClr val="0070C0"/>
                    </a:solidFill>
                    <a:latin typeface="Cambria Math" panose="02040503050406030204" pitchFamily="18" charset="0"/>
                    <a:ea typeface="Microsoft YaHei" panose="020B0503020204020204" pitchFamily="34" charset="-122"/>
                    <a:cs typeface="Times New Roman" panose="02020603050405020304" pitchFamily="18" charset="0"/>
                  </a:rPr>
                  <a:t>=</a:t>
                </a:r>
                <a:r>
                  <a:rPr lang="zh-TW" altLang="en-US" sz="1400" i="1" kern="100" dirty="0">
                    <a:solidFill>
                      <a:srgbClr val="0070C0"/>
                    </a:solidFill>
                    <a:latin typeface="Cambria Math" panose="02040503050406030204" pitchFamily="18" charset="0"/>
                    <a:ea typeface="Microsoft YaHei" panose="020B0503020204020204" pitchFamily="34" charset="-122"/>
                    <a:cs typeface="Times New Roman" panose="02020603050405020304" pitchFamily="18" charset="0"/>
                  </a:rPr>
                  <a:t> </a:t>
                </a:r>
                <a:r>
                  <a:rPr lang="en-US" altLang="zh-TW" sz="2800" i="1" kern="100" dirty="0">
                    <a:solidFill>
                      <a:srgbClr val="FF0000"/>
                    </a:solidFill>
                    <a:latin typeface="Cambria Math" panose="02040503050406030204" pitchFamily="18" charset="0"/>
                    <a:ea typeface="Microsoft YaHei" panose="020B0503020204020204" pitchFamily="34" charset="-122"/>
                    <a:cs typeface="Times New Roman" panose="02020603050405020304" pitchFamily="18" charset="0"/>
                  </a:rPr>
                  <a:t>3.8</a:t>
                </a:r>
                <a:r>
                  <a:rPr lang="zh-TW" altLang="en-US" sz="2800" i="1" kern="100" dirty="0">
                    <a:solidFill>
                      <a:srgbClr val="FF0000"/>
                    </a:solidFill>
                    <a:latin typeface="Cambria Math" panose="02040503050406030204" pitchFamily="18" charset="0"/>
                    <a:ea typeface="Microsoft YaHei" panose="020B0503020204020204" pitchFamily="34" charset="-122"/>
                    <a:cs typeface="Times New Roman" panose="02020603050405020304" pitchFamily="18" charset="0"/>
                  </a:rPr>
                  <a:t>年</a:t>
                </a:r>
              </a:p>
            </p:txBody>
          </p:sp>
        </mc:Choice>
        <mc:Fallback xmlns="">
          <p:sp>
            <p:nvSpPr>
              <p:cNvPr id="17" name="文字方塊 16">
                <a:extLst>
                  <a:ext uri="{FF2B5EF4-FFF2-40B4-BE49-F238E27FC236}">
                    <a16:creationId xmlns:a16="http://schemas.microsoft.com/office/drawing/2014/main" id="{C28FA273-3C5E-A6F6-A8AD-2921D5CFCF49}"/>
                  </a:ext>
                </a:extLst>
              </p:cNvPr>
              <p:cNvSpPr txBox="1">
                <a:spLocks noRot="1" noChangeAspect="1" noMove="1" noResize="1" noEditPoints="1" noAdjustHandles="1" noChangeArrowheads="1" noChangeShapeType="1" noTextEdit="1"/>
              </p:cNvSpPr>
              <p:nvPr/>
            </p:nvSpPr>
            <p:spPr>
              <a:xfrm>
                <a:off x="316694" y="5822959"/>
                <a:ext cx="6334477" cy="523220"/>
              </a:xfrm>
              <a:prstGeom prst="rect">
                <a:avLst/>
              </a:prstGeom>
              <a:blipFill>
                <a:blip r:embed="rId4"/>
                <a:stretch>
                  <a:fillRect l="-289" t="-20930" b="-23256"/>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92651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44</a:t>
            </a:fld>
            <a:endParaRPr lang="en-US" dirty="0"/>
          </a:p>
        </p:txBody>
      </p:sp>
      <p:grpSp>
        <p:nvGrpSpPr>
          <p:cNvPr id="5" name="组合 1">
            <a:extLst>
              <a:ext uri="{FF2B5EF4-FFF2-40B4-BE49-F238E27FC236}">
                <a16:creationId xmlns:a16="http://schemas.microsoft.com/office/drawing/2014/main" id="{7FFACF11-5B09-37CF-7FCE-F234FC3EA35E}"/>
              </a:ext>
            </a:extLst>
          </p:cNvPr>
          <p:cNvGrpSpPr/>
          <p:nvPr/>
        </p:nvGrpSpPr>
        <p:grpSpPr>
          <a:xfrm>
            <a:off x="1332489" y="2013228"/>
            <a:ext cx="2324482" cy="1415772"/>
            <a:chOff x="3304038" y="-125467"/>
            <a:chExt cx="2324482" cy="1415772"/>
          </a:xfrm>
        </p:grpSpPr>
        <p:sp>
          <p:nvSpPr>
            <p:cNvPr id="6" name="文本框 2">
              <a:extLst>
                <a:ext uri="{FF2B5EF4-FFF2-40B4-BE49-F238E27FC236}">
                  <a16:creationId xmlns:a16="http://schemas.microsoft.com/office/drawing/2014/main" id="{6C5D9784-2536-42A2-A6D2-27A37BDA992A}"/>
                </a:ext>
              </a:extLst>
            </p:cNvPr>
            <p:cNvSpPr txBox="1"/>
            <p:nvPr/>
          </p:nvSpPr>
          <p:spPr>
            <a:xfrm>
              <a:off x="3304038" y="582419"/>
              <a:ext cx="2236510" cy="707886"/>
            </a:xfrm>
            <a:prstGeom prst="rect">
              <a:avLst/>
            </a:prstGeom>
            <a:noFill/>
          </p:spPr>
          <p:txBody>
            <a:bodyPr wrap="none" rtlCol="0">
              <a:spAutoFit/>
              <a:scene3d>
                <a:camera prst="orthographicFront"/>
                <a:lightRig rig="threePt" dir="t"/>
              </a:scene3d>
              <a:sp3d contourW="12700"/>
            </a:bodyPr>
            <a:lstStyle/>
            <a:p>
              <a:pPr>
                <a:defRPr/>
              </a:pPr>
              <a:r>
                <a:rPr lang="zh-TW" altLang="en-US" sz="4000" b="1" dirty="0">
                  <a:solidFill>
                    <a:prstClr val="black">
                      <a:lumMod val="65000"/>
                      <a:lumOff val="35000"/>
                    </a:prstClr>
                  </a:solidFill>
                  <a:latin typeface="微软雅黑"/>
                  <a:ea typeface="微软雅黑"/>
                </a:rPr>
                <a:t>技術案例</a:t>
              </a:r>
              <a:endParaRPr lang="zh-CN" altLang="en-US" sz="4000" b="1" dirty="0">
                <a:solidFill>
                  <a:prstClr val="black">
                    <a:lumMod val="65000"/>
                    <a:lumOff val="35000"/>
                  </a:prstClr>
                </a:solidFill>
                <a:latin typeface="微软雅黑"/>
                <a:ea typeface="微软雅黑"/>
              </a:endParaRPr>
            </a:p>
          </p:txBody>
        </p:sp>
        <p:sp>
          <p:nvSpPr>
            <p:cNvPr id="7" name="文本框 4">
              <a:extLst>
                <a:ext uri="{FF2B5EF4-FFF2-40B4-BE49-F238E27FC236}">
                  <a16:creationId xmlns:a16="http://schemas.microsoft.com/office/drawing/2014/main" id="{BADC415A-567B-7583-0392-1D5AA0A09FC9}"/>
                </a:ext>
              </a:extLst>
            </p:cNvPr>
            <p:cNvSpPr txBox="1"/>
            <p:nvPr/>
          </p:nvSpPr>
          <p:spPr>
            <a:xfrm>
              <a:off x="3304038" y="-125467"/>
              <a:ext cx="2324482" cy="707886"/>
            </a:xfrm>
            <a:prstGeom prst="rect">
              <a:avLst/>
            </a:prstGeom>
            <a:noFill/>
          </p:spPr>
          <p:txBody>
            <a:bodyPr wrap="none" rtlCol="0">
              <a:spAutoFit/>
              <a:scene3d>
                <a:camera prst="orthographicFront"/>
                <a:lightRig rig="threePt" dir="t"/>
              </a:scene3d>
              <a:sp3d contourW="12700"/>
            </a:bodyPr>
            <a:lstStyle/>
            <a:p>
              <a:pPr>
                <a:defRPr/>
              </a:pPr>
              <a:r>
                <a:rPr lang="en-US" altLang="zh-CN" sz="4000" b="1" dirty="0">
                  <a:solidFill>
                    <a:srgbClr val="FF9900"/>
                  </a:solidFill>
                  <a:latin typeface="微软雅黑"/>
                  <a:ea typeface="微软雅黑"/>
                </a:rPr>
                <a:t>PART 04</a:t>
              </a:r>
              <a:endParaRPr lang="zh-CN" altLang="en-US" sz="4000" b="1" dirty="0">
                <a:solidFill>
                  <a:srgbClr val="FF9900"/>
                </a:solidFill>
                <a:latin typeface="微软雅黑"/>
                <a:ea typeface="微软雅黑"/>
              </a:endParaRPr>
            </a:p>
          </p:txBody>
        </p:sp>
      </p:grpSp>
    </p:spTree>
    <p:extLst>
      <p:ext uri="{BB962C8B-B14F-4D97-AF65-F5344CB8AC3E}">
        <p14:creationId xmlns:p14="http://schemas.microsoft.com/office/powerpoint/2010/main" val="43547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45</a:t>
            </a:fld>
            <a:endParaRPr lang="en-US" dirty="0"/>
          </a:p>
        </p:txBody>
      </p:sp>
      <p:sp>
        <p:nvSpPr>
          <p:cNvPr id="2" name="TextBox 11">
            <a:extLst>
              <a:ext uri="{FF2B5EF4-FFF2-40B4-BE49-F238E27FC236}">
                <a16:creationId xmlns:a16="http://schemas.microsoft.com/office/drawing/2014/main" id="{0B484986-4F95-B976-8402-05F4C60B121E}"/>
              </a:ext>
            </a:extLst>
          </p:cNvPr>
          <p:cNvSpPr txBox="1"/>
          <p:nvPr/>
        </p:nvSpPr>
        <p:spPr>
          <a:xfrm>
            <a:off x="853793" y="345254"/>
            <a:ext cx="9814207" cy="861774"/>
          </a:xfrm>
          <a:prstGeom prst="rect">
            <a:avLst/>
          </a:prstGeom>
          <a:noFill/>
        </p:spPr>
        <p:txBody>
          <a:bodyPr wrap="square" lIns="0" tIns="0" rIns="0" bIns="0" rtlCol="0">
            <a:spAutoFit/>
            <a:scene3d>
              <a:camera prst="orthographicFront"/>
              <a:lightRig rig="threePt" dir="t"/>
            </a:scene3d>
            <a:sp3d contourW="12700"/>
          </a:bodyPr>
          <a:lstStyle/>
          <a:p>
            <a:pPr marL="0" marR="0" lvl="0" indent="0" defTabSz="584200" rtl="0" eaLnBrk="1" fontAlgn="auto" latinLnBrk="0" hangingPunct="0">
              <a:lnSpc>
                <a:spcPct val="100000"/>
              </a:lnSpc>
              <a:spcBef>
                <a:spcPts val="0"/>
              </a:spcBef>
              <a:spcAft>
                <a:spcPts val="0"/>
              </a:spcAft>
              <a:buClrTx/>
              <a:buSzTx/>
              <a:buFontTx/>
              <a:buNone/>
              <a:tabLst/>
              <a:defRPr/>
            </a:pPr>
            <a:r>
              <a:rPr lang="zh-TW" altLang="en-US" sz="3200" b="1" dirty="0">
                <a:solidFill>
                  <a:prstClr val="black">
                    <a:lumMod val="75000"/>
                    <a:lumOff val="25000"/>
                  </a:prstClr>
                </a:solidFill>
                <a:latin typeface="Arial"/>
                <a:ea typeface="微软雅黑"/>
                <a:sym typeface="Helvetica Neue"/>
              </a:rPr>
              <a:t>電容去離子技術</a:t>
            </a:r>
            <a:r>
              <a:rPr lang="en-US" altLang="zh-TW" sz="3200" b="1" dirty="0">
                <a:solidFill>
                  <a:prstClr val="black">
                    <a:lumMod val="75000"/>
                    <a:lumOff val="25000"/>
                  </a:prstClr>
                </a:solidFill>
                <a:latin typeface="Arial"/>
                <a:ea typeface="微软雅黑"/>
                <a:sym typeface="Helvetica Neue"/>
              </a:rPr>
              <a:t> </a:t>
            </a:r>
            <a:r>
              <a:rPr kumimoji="0" lang="en-US" altLang="zh-TW" sz="2400" b="1" i="0" u="none" strike="noStrike" kern="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Arial" panose="020B0604020202020204" pitchFamily="34" charset="0"/>
                <a:sym typeface="Helvetica Neue"/>
              </a:rPr>
              <a:t>C</a:t>
            </a:r>
            <a:r>
              <a:rPr kumimoji="0" lang="en-US" altLang="zh-TW" sz="2400" b="1" i="0" u="none" strike="noStrike" kern="0" cap="none" spc="0" normalizeH="0" baseline="0" noProof="0" dirty="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Helvetica Neue"/>
              </a:rPr>
              <a:t>apacitive </a:t>
            </a:r>
            <a:r>
              <a:rPr kumimoji="0" lang="en-US" altLang="zh-TW" sz="2400" b="1" i="0" u="none" strike="noStrike" kern="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Arial" panose="020B0604020202020204" pitchFamily="34" charset="0"/>
                <a:sym typeface="Helvetica Neue"/>
              </a:rPr>
              <a:t>D</a:t>
            </a:r>
            <a:r>
              <a:rPr kumimoji="0" lang="en-US" altLang="zh-TW" sz="2400" b="1" i="0" u="none" strike="noStrike" kern="0" cap="none" spc="0" normalizeH="0" baseline="0" noProof="0" dirty="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Helvetica Neue"/>
              </a:rPr>
              <a:t>e</a:t>
            </a:r>
            <a:r>
              <a:rPr kumimoji="0" lang="en-US" altLang="zh-TW" sz="2400" b="1" i="0" u="none" strike="noStrike" kern="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Arial" panose="020B0604020202020204" pitchFamily="34" charset="0"/>
                <a:sym typeface="Helvetica Neue"/>
              </a:rPr>
              <a:t>i</a:t>
            </a:r>
            <a:r>
              <a:rPr kumimoji="0" lang="en-US" altLang="zh-TW" sz="2400" b="1" i="0" u="none" strike="noStrike" kern="0" cap="none" spc="0" normalizeH="0" baseline="0" noProof="0" dirty="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Helvetica Neue"/>
              </a:rPr>
              <a:t>onization, CDI</a:t>
            </a:r>
            <a:endParaRPr kumimoji="0" lang="zh-TW" altLang="en-US" sz="2400" b="1" i="0" u="none" strike="noStrike" kern="0" cap="none" spc="0" normalizeH="0" baseline="0" noProof="0" dirty="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Helvetica Neue"/>
            </a:endParaRPr>
          </a:p>
          <a:p>
            <a:endParaRPr lang="en-US" altLang="zh-TW" sz="2400" b="1" dirty="0">
              <a:solidFill>
                <a:srgbClr val="0070C0"/>
              </a:solidFill>
              <a:latin typeface="Arial"/>
              <a:ea typeface="微软雅黑"/>
            </a:endParaRPr>
          </a:p>
        </p:txBody>
      </p:sp>
      <p:grpSp>
        <p:nvGrpSpPr>
          <p:cNvPr id="6" name="群組 5">
            <a:extLst>
              <a:ext uri="{FF2B5EF4-FFF2-40B4-BE49-F238E27FC236}">
                <a16:creationId xmlns:a16="http://schemas.microsoft.com/office/drawing/2014/main" id="{889ECF96-36B4-9D7E-72C5-70D5D1E89125}"/>
              </a:ext>
            </a:extLst>
          </p:cNvPr>
          <p:cNvGrpSpPr/>
          <p:nvPr/>
        </p:nvGrpSpPr>
        <p:grpSpPr>
          <a:xfrm>
            <a:off x="857787" y="1586003"/>
            <a:ext cx="2206124" cy="2170726"/>
            <a:chOff x="6965471" y="3784235"/>
            <a:chExt cx="2394413" cy="2378566"/>
          </a:xfrm>
        </p:grpSpPr>
        <p:pic>
          <p:nvPicPr>
            <p:cNvPr id="7" name="圖片 6">
              <a:extLst>
                <a:ext uri="{FF2B5EF4-FFF2-40B4-BE49-F238E27FC236}">
                  <a16:creationId xmlns:a16="http://schemas.microsoft.com/office/drawing/2014/main" id="{B9E3512E-2FD2-C2F0-17C3-1527E36841DD}"/>
                </a:ext>
              </a:extLst>
            </p:cNvPr>
            <p:cNvPicPr>
              <a:picLocks noChangeAspect="1"/>
            </p:cNvPicPr>
            <p:nvPr/>
          </p:nvPicPr>
          <p:blipFill rotWithShape="1">
            <a:blip r:embed="rId2"/>
            <a:srcRect b="51338"/>
            <a:stretch/>
          </p:blipFill>
          <p:spPr>
            <a:xfrm>
              <a:off x="6965471" y="3784235"/>
              <a:ext cx="2381350" cy="1153244"/>
            </a:xfrm>
            <a:prstGeom prst="rect">
              <a:avLst/>
            </a:prstGeom>
          </p:spPr>
        </p:pic>
        <p:pic>
          <p:nvPicPr>
            <p:cNvPr id="8" name="圖片 7">
              <a:extLst>
                <a:ext uri="{FF2B5EF4-FFF2-40B4-BE49-F238E27FC236}">
                  <a16:creationId xmlns:a16="http://schemas.microsoft.com/office/drawing/2014/main" id="{98EF95FB-0D0B-39E7-3307-5FD4C1E3645C}"/>
                </a:ext>
              </a:extLst>
            </p:cNvPr>
            <p:cNvPicPr>
              <a:picLocks/>
            </p:cNvPicPr>
            <p:nvPr/>
          </p:nvPicPr>
          <p:blipFill rotWithShape="1">
            <a:blip r:embed="rId2"/>
            <a:srcRect l="49422" t="49240"/>
            <a:stretch/>
          </p:blipFill>
          <p:spPr>
            <a:xfrm>
              <a:off x="8155201" y="4987548"/>
              <a:ext cx="1204683" cy="1175253"/>
            </a:xfrm>
            <a:prstGeom prst="rect">
              <a:avLst/>
            </a:prstGeom>
          </p:spPr>
        </p:pic>
        <p:pic>
          <p:nvPicPr>
            <p:cNvPr id="10" name="圖片 9">
              <a:extLst>
                <a:ext uri="{FF2B5EF4-FFF2-40B4-BE49-F238E27FC236}">
                  <a16:creationId xmlns:a16="http://schemas.microsoft.com/office/drawing/2014/main" id="{513BABF5-E247-7DFD-ACA7-AA349776C932}"/>
                </a:ext>
              </a:extLst>
            </p:cNvPr>
            <p:cNvPicPr>
              <a:picLocks/>
            </p:cNvPicPr>
            <p:nvPr/>
          </p:nvPicPr>
          <p:blipFill rotWithShape="1">
            <a:blip r:embed="rId2"/>
            <a:srcRect t="49240" r="49748"/>
            <a:stretch/>
          </p:blipFill>
          <p:spPr>
            <a:xfrm>
              <a:off x="7003646" y="4984918"/>
              <a:ext cx="1188000" cy="1176667"/>
            </a:xfrm>
            <a:prstGeom prst="rect">
              <a:avLst/>
            </a:prstGeom>
          </p:spPr>
        </p:pic>
      </p:grpSp>
      <p:grpSp>
        <p:nvGrpSpPr>
          <p:cNvPr id="13" name="群組 12">
            <a:extLst>
              <a:ext uri="{FF2B5EF4-FFF2-40B4-BE49-F238E27FC236}">
                <a16:creationId xmlns:a16="http://schemas.microsoft.com/office/drawing/2014/main" id="{5CC7A75B-FDAB-E5B8-DAB8-90AF27429BD6}"/>
              </a:ext>
            </a:extLst>
          </p:cNvPr>
          <p:cNvGrpSpPr/>
          <p:nvPr/>
        </p:nvGrpSpPr>
        <p:grpSpPr>
          <a:xfrm>
            <a:off x="795742" y="3892552"/>
            <a:ext cx="2347179" cy="2025599"/>
            <a:chOff x="9211120" y="4089306"/>
            <a:chExt cx="2828480" cy="2365704"/>
          </a:xfrm>
        </p:grpSpPr>
        <p:pic>
          <p:nvPicPr>
            <p:cNvPr id="15" name="圖片 14">
              <a:extLst>
                <a:ext uri="{FF2B5EF4-FFF2-40B4-BE49-F238E27FC236}">
                  <a16:creationId xmlns:a16="http://schemas.microsoft.com/office/drawing/2014/main" id="{EA5EBF2A-0DE4-B451-8BF3-019C355A8961}"/>
                </a:ext>
              </a:extLst>
            </p:cNvPr>
            <p:cNvPicPr/>
            <p:nvPr/>
          </p:nvPicPr>
          <p:blipFill rotWithShape="1">
            <a:blip r:embed="rId3" cstate="print">
              <a:extLst>
                <a:ext uri="{28A0092B-C50C-407E-A947-70E740481C1C}">
                  <a14:useLocalDpi xmlns:a14="http://schemas.microsoft.com/office/drawing/2010/main" val="0"/>
                </a:ext>
              </a:extLst>
            </a:blip>
            <a:srcRect l="68208" t="27346" r="4918" b="36148"/>
            <a:stretch/>
          </p:blipFill>
          <p:spPr bwMode="auto">
            <a:xfrm>
              <a:off x="9211120" y="4089306"/>
              <a:ext cx="2676524" cy="1774575"/>
            </a:xfrm>
            <a:prstGeom prst="rect">
              <a:avLst/>
            </a:prstGeom>
            <a:noFill/>
            <a:ln>
              <a:noFill/>
            </a:ln>
          </p:spPr>
        </p:pic>
        <p:sp>
          <p:nvSpPr>
            <p:cNvPr id="18" name="文字方塊 17">
              <a:extLst>
                <a:ext uri="{FF2B5EF4-FFF2-40B4-BE49-F238E27FC236}">
                  <a16:creationId xmlns:a16="http://schemas.microsoft.com/office/drawing/2014/main" id="{4A0119A9-2378-672C-45EA-D491CBB6DC9D}"/>
                </a:ext>
              </a:extLst>
            </p:cNvPr>
            <p:cNvSpPr txBox="1"/>
            <p:nvPr/>
          </p:nvSpPr>
          <p:spPr>
            <a:xfrm>
              <a:off x="9211120" y="5951776"/>
              <a:ext cx="2828480" cy="5032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200" b="1"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Electrosorption </a:t>
              </a:r>
            </a:p>
          </p:txBody>
        </p:sp>
      </p:grpSp>
      <p:pic>
        <p:nvPicPr>
          <p:cNvPr id="19" name="圖片 18">
            <a:extLst>
              <a:ext uri="{FF2B5EF4-FFF2-40B4-BE49-F238E27FC236}">
                <a16:creationId xmlns:a16="http://schemas.microsoft.com/office/drawing/2014/main" id="{CC3B83E3-FDD9-ACFE-004A-39437655C43C}"/>
              </a:ext>
            </a:extLst>
          </p:cNvPr>
          <p:cNvPicPr>
            <a:picLocks noChangeAspect="1"/>
          </p:cNvPicPr>
          <p:nvPr/>
        </p:nvPicPr>
        <p:blipFill>
          <a:blip r:embed="rId4"/>
          <a:stretch>
            <a:fillRect/>
          </a:stretch>
        </p:blipFill>
        <p:spPr>
          <a:xfrm>
            <a:off x="3636161" y="2284246"/>
            <a:ext cx="7596171" cy="4380861"/>
          </a:xfrm>
          <a:prstGeom prst="rect">
            <a:avLst/>
          </a:prstGeom>
        </p:spPr>
      </p:pic>
      <p:sp>
        <p:nvSpPr>
          <p:cNvPr id="20" name="矩形 19">
            <a:extLst>
              <a:ext uri="{FF2B5EF4-FFF2-40B4-BE49-F238E27FC236}">
                <a16:creationId xmlns:a16="http://schemas.microsoft.com/office/drawing/2014/main" id="{2A34BDFF-4F6E-07D9-6877-8A155E714866}"/>
              </a:ext>
            </a:extLst>
          </p:cNvPr>
          <p:cNvSpPr/>
          <p:nvPr/>
        </p:nvSpPr>
        <p:spPr>
          <a:xfrm>
            <a:off x="4522575" y="1207028"/>
            <a:ext cx="1762021" cy="107721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Charging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Desalination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Deionization</a:t>
            </a:r>
            <a:endParaRPr kumimoji="0" lang="zh-TW" altLang="en-US" sz="1800" b="1"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21" name="矩形 20">
            <a:extLst>
              <a:ext uri="{FF2B5EF4-FFF2-40B4-BE49-F238E27FC236}">
                <a16:creationId xmlns:a16="http://schemas.microsoft.com/office/drawing/2014/main" id="{0B492006-1985-2069-757E-BE803E781F2C}"/>
              </a:ext>
            </a:extLst>
          </p:cNvPr>
          <p:cNvSpPr/>
          <p:nvPr/>
        </p:nvSpPr>
        <p:spPr>
          <a:xfrm>
            <a:off x="8431532" y="1229599"/>
            <a:ext cx="2262158" cy="107721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Discharging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Regeneration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Enrichment</a:t>
            </a:r>
            <a:endParaRPr kumimoji="0" lang="zh-TW" altLang="en-US" sz="1800" b="1"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567012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46</a:t>
            </a:fld>
            <a:endParaRPr lang="en-US" dirty="0"/>
          </a:p>
        </p:txBody>
      </p:sp>
      <p:sp>
        <p:nvSpPr>
          <p:cNvPr id="2" name="TextBox 11">
            <a:extLst>
              <a:ext uri="{FF2B5EF4-FFF2-40B4-BE49-F238E27FC236}">
                <a16:creationId xmlns:a16="http://schemas.microsoft.com/office/drawing/2014/main" id="{0B484986-4F95-B976-8402-05F4C60B121E}"/>
              </a:ext>
            </a:extLst>
          </p:cNvPr>
          <p:cNvSpPr txBox="1"/>
          <p:nvPr/>
        </p:nvSpPr>
        <p:spPr>
          <a:xfrm>
            <a:off x="853793" y="345254"/>
            <a:ext cx="9814207" cy="861774"/>
          </a:xfrm>
          <a:prstGeom prst="rect">
            <a:avLst/>
          </a:prstGeom>
          <a:noFill/>
        </p:spPr>
        <p:txBody>
          <a:bodyPr wrap="square" lIns="0" tIns="0" rIns="0" bIns="0" rtlCol="0">
            <a:spAutoFit/>
            <a:scene3d>
              <a:camera prst="orthographicFront"/>
              <a:lightRig rig="threePt" dir="t"/>
            </a:scene3d>
            <a:sp3d contourW="12700"/>
          </a:bodyPr>
          <a:lstStyle/>
          <a:p>
            <a:pPr marL="0" marR="0" lvl="0" indent="0" defTabSz="584200" rtl="0" eaLnBrk="1" fontAlgn="auto" latinLnBrk="0" hangingPunct="0">
              <a:lnSpc>
                <a:spcPct val="100000"/>
              </a:lnSpc>
              <a:spcBef>
                <a:spcPts val="0"/>
              </a:spcBef>
              <a:spcAft>
                <a:spcPts val="0"/>
              </a:spcAft>
              <a:buClrTx/>
              <a:buSzTx/>
              <a:buFontTx/>
              <a:buNone/>
              <a:tabLst/>
              <a:defRPr/>
            </a:pPr>
            <a:r>
              <a:rPr lang="zh-TW" altLang="en-US" sz="3200" b="1" dirty="0">
                <a:solidFill>
                  <a:prstClr val="black">
                    <a:lumMod val="75000"/>
                    <a:lumOff val="25000"/>
                  </a:prstClr>
                </a:solidFill>
                <a:latin typeface="Arial"/>
                <a:ea typeface="微软雅黑"/>
                <a:sym typeface="Helvetica Neue"/>
              </a:rPr>
              <a:t>電容去離子技術優勢</a:t>
            </a:r>
            <a:endParaRPr kumimoji="0" lang="zh-TW" altLang="en-US" sz="2400" b="1" i="0" u="none" strike="noStrike" kern="0" cap="none" spc="0" normalizeH="0" baseline="0" noProof="0" dirty="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Helvetica Neue"/>
            </a:endParaRPr>
          </a:p>
          <a:p>
            <a:endParaRPr lang="en-US" altLang="zh-TW" sz="2400" b="1" dirty="0">
              <a:solidFill>
                <a:srgbClr val="0070C0"/>
              </a:solidFill>
              <a:latin typeface="Arial"/>
              <a:ea typeface="微软雅黑"/>
            </a:endParaRPr>
          </a:p>
        </p:txBody>
      </p:sp>
      <p:cxnSp>
        <p:nvCxnSpPr>
          <p:cNvPr id="3" name="Straight Connector 4">
            <a:extLst>
              <a:ext uri="{FF2B5EF4-FFF2-40B4-BE49-F238E27FC236}">
                <a16:creationId xmlns:a16="http://schemas.microsoft.com/office/drawing/2014/main" id="{94F30909-2711-AA2F-97E7-9C28A776DACE}"/>
              </a:ext>
            </a:extLst>
          </p:cNvPr>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 name="AutoShape 3">
            <a:extLst>
              <a:ext uri="{FF2B5EF4-FFF2-40B4-BE49-F238E27FC236}">
                <a16:creationId xmlns:a16="http://schemas.microsoft.com/office/drawing/2014/main" id="{D77EE377-188F-B3E7-BDF9-CB2809C8AB74}"/>
              </a:ext>
            </a:extLst>
          </p:cNvPr>
          <p:cNvSpPr>
            <a:spLocks noChangeArrowheads="1"/>
          </p:cNvSpPr>
          <p:nvPr/>
        </p:nvSpPr>
        <p:spPr bwMode="gray">
          <a:xfrm rot="10800000">
            <a:off x="2928965" y="1525519"/>
            <a:ext cx="5530850" cy="722198"/>
          </a:xfrm>
          <a:prstGeom prst="upArrow">
            <a:avLst>
              <a:gd name="adj1" fmla="val 57824"/>
              <a:gd name="adj2" fmla="val 54398"/>
            </a:avLst>
          </a:prstGeom>
          <a:gradFill rotWithShape="1">
            <a:gsLst>
              <a:gs pos="0">
                <a:srgbClr val="5B9BD5"/>
              </a:gs>
              <a:gs pos="100000">
                <a:srgbClr val="5B9BD5">
                  <a:gamma/>
                  <a:tint val="0"/>
                  <a:invGamma/>
                </a:srgbClr>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353">
              <a:defRPr/>
            </a:pPr>
            <a:endParaRPr lang="zh-TW" altLang="en-US">
              <a:solidFill>
                <a:prstClr val="black"/>
              </a:solidFill>
              <a:latin typeface="Calibri" panose="020F0502020204030204"/>
              <a:ea typeface="新細明體" panose="02020500000000000000" pitchFamily="18" charset="-120"/>
            </a:endParaRPr>
          </a:p>
        </p:txBody>
      </p:sp>
      <p:sp>
        <p:nvSpPr>
          <p:cNvPr id="9" name="標題 1">
            <a:extLst>
              <a:ext uri="{FF2B5EF4-FFF2-40B4-BE49-F238E27FC236}">
                <a16:creationId xmlns:a16="http://schemas.microsoft.com/office/drawing/2014/main" id="{F0102029-E875-45C7-D0B9-D70FA056C621}"/>
              </a:ext>
            </a:extLst>
          </p:cNvPr>
          <p:cNvSpPr txBox="1">
            <a:spLocks/>
          </p:cNvSpPr>
          <p:nvPr/>
        </p:nvSpPr>
        <p:spPr>
          <a:xfrm>
            <a:off x="1894170" y="1317794"/>
            <a:ext cx="7804547" cy="1204531"/>
          </a:xfrm>
          <a:prstGeom prst="rect">
            <a:avLst/>
          </a:prstGeom>
        </p:spPr>
        <p:txBody>
          <a:bodyPr vert="horz" lIns="91440" tIns="45720" rIns="91440" bIns="45720" rtlCol="0" anchor="ctr">
            <a:normAutofit fontScale="97500" lnSpcReduction="10000"/>
          </a:bodyPr>
          <a:lstStyle>
            <a:lvl1pPr algn="ctr" defTabSz="914400" rtl="0" eaLnBrk="1" latinLnBrk="0" hangingPunct="1">
              <a:lnSpc>
                <a:spcPct val="90000"/>
              </a:lnSpc>
              <a:spcBef>
                <a:spcPct val="0"/>
              </a:spcBef>
              <a:buNone/>
              <a:defRPr sz="4400" b="1" kern="1200">
                <a:solidFill>
                  <a:schemeClr val="bg1"/>
                </a:solidFill>
                <a:effectLst>
                  <a:outerShdw blurRad="50800" dist="38100" dir="2700000" algn="tl" rotWithShape="0">
                    <a:prstClr val="black">
                      <a:alpha val="40000"/>
                    </a:prstClr>
                  </a:outerShdw>
                </a:effectLst>
                <a:latin typeface="Arial" panose="020B0604020202020204" pitchFamily="34" charset="0"/>
                <a:ea typeface="Microsoft JhengHei" panose="020B0604030504040204" pitchFamily="34" charset="-120"/>
                <a:cs typeface="Arial" panose="020B0604020202020204" pitchFamily="34" charset="0"/>
              </a:defRPr>
            </a:lvl1pPr>
          </a:lstStyle>
          <a:p>
            <a:r>
              <a:rPr lang="zh-TW" altLang="en-US" dirty="0">
                <a:solidFill>
                  <a:srgbClr val="004679"/>
                </a:solidFill>
                <a:latin typeface="微軟正黑體" panose="020B0604030504040204" pitchFamily="34" charset="-120"/>
                <a:ea typeface="微軟正黑體" panose="020B0604030504040204" pitchFamily="34" charset="-120"/>
              </a:rPr>
              <a:t>新穎電化學水處理技術</a:t>
            </a:r>
            <a:br>
              <a:rPr lang="en-US" altLang="zh-TW" dirty="0">
                <a:solidFill>
                  <a:srgbClr val="004679"/>
                </a:solidFill>
                <a:latin typeface="微軟正黑體" panose="020B0604030504040204" pitchFamily="34" charset="-120"/>
                <a:ea typeface="微軟正黑體" panose="020B0604030504040204" pitchFamily="34" charset="-120"/>
              </a:rPr>
            </a:br>
            <a:endParaRPr lang="zh-TW" altLang="en-US" dirty="0">
              <a:solidFill>
                <a:srgbClr val="004679"/>
              </a:solidFill>
            </a:endParaRPr>
          </a:p>
        </p:txBody>
      </p:sp>
      <p:sp>
        <p:nvSpPr>
          <p:cNvPr id="11" name="AutoShape 3">
            <a:extLst>
              <a:ext uri="{FF2B5EF4-FFF2-40B4-BE49-F238E27FC236}">
                <a16:creationId xmlns:a16="http://schemas.microsoft.com/office/drawing/2014/main" id="{668CE7DF-5CDA-28CF-60E7-8FEB42553095}"/>
              </a:ext>
            </a:extLst>
          </p:cNvPr>
          <p:cNvSpPr>
            <a:spLocks noChangeArrowheads="1"/>
          </p:cNvSpPr>
          <p:nvPr/>
        </p:nvSpPr>
        <p:spPr bwMode="gray">
          <a:xfrm>
            <a:off x="2982092" y="3573720"/>
            <a:ext cx="5530850" cy="1912823"/>
          </a:xfrm>
          <a:prstGeom prst="upArrow">
            <a:avLst>
              <a:gd name="adj1" fmla="val 57824"/>
              <a:gd name="adj2" fmla="val 54398"/>
            </a:avLst>
          </a:prstGeom>
          <a:gradFill rotWithShape="1">
            <a:gsLst>
              <a:gs pos="0">
                <a:srgbClr val="5B9BD5"/>
              </a:gs>
              <a:gs pos="100000">
                <a:srgbClr val="5B9BD5">
                  <a:gamma/>
                  <a:tint val="0"/>
                  <a:invGamma/>
                </a:srgbClr>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353">
              <a:defRPr/>
            </a:pPr>
            <a:endParaRPr lang="zh-TW" altLang="en-US">
              <a:solidFill>
                <a:prstClr val="black"/>
              </a:solidFill>
              <a:latin typeface="Calibri" panose="020F0502020204030204"/>
              <a:ea typeface="新細明體" panose="02020500000000000000" pitchFamily="18" charset="-120"/>
            </a:endParaRPr>
          </a:p>
        </p:txBody>
      </p:sp>
      <p:sp>
        <p:nvSpPr>
          <p:cNvPr id="14" name="AutoShape 4">
            <a:extLst>
              <a:ext uri="{FF2B5EF4-FFF2-40B4-BE49-F238E27FC236}">
                <a16:creationId xmlns:a16="http://schemas.microsoft.com/office/drawing/2014/main" id="{CC52A100-FCC1-7751-4853-330FC56FA987}"/>
              </a:ext>
            </a:extLst>
          </p:cNvPr>
          <p:cNvSpPr>
            <a:spLocks noChangeArrowheads="1"/>
          </p:cNvSpPr>
          <p:nvPr/>
        </p:nvSpPr>
        <p:spPr bwMode="gray">
          <a:xfrm>
            <a:off x="2092949" y="2219224"/>
            <a:ext cx="7112286" cy="1514157"/>
          </a:xfrm>
          <a:prstGeom prst="roundRect">
            <a:avLst>
              <a:gd name="adj" fmla="val 50000"/>
            </a:avLst>
          </a:prstGeom>
          <a:solidFill>
            <a:srgbClr val="FFC000">
              <a:lumMod val="60000"/>
              <a:lumOff val="40000"/>
            </a:srgbClr>
          </a:solidFill>
          <a:ln w="38100" algn="ctr">
            <a:solidFill>
              <a:srgbClr val="FFFFFF"/>
            </a:solidFill>
            <a:round/>
            <a:headEnd/>
            <a:tailEnd/>
          </a:ln>
          <a:effectLst>
            <a:outerShdw dist="63500" dir="3187806" algn="ctr" rotWithShape="0">
              <a:srgbClr val="001D3A"/>
            </a:outerShdw>
          </a:effectLst>
        </p:spPr>
        <p:txBody>
          <a:bodyPr wrap="none" anchor="ctr"/>
          <a:lstStyle/>
          <a:p>
            <a:pPr algn="ctr" defTabSz="914353" eaLnBrk="0">
              <a:defRPr/>
            </a:pPr>
            <a:r>
              <a:rPr lang="zh-TW" altLang="en-US" sz="4800" dirty="0">
                <a:solidFill>
                  <a:prstClr val="black"/>
                </a:solidFill>
                <a:latin typeface="微軟正黑體" panose="020B0604030504040204" pitchFamily="34" charset="-120"/>
                <a:ea typeface="微軟正黑體" panose="020B0604030504040204" pitchFamily="34" charset="-120"/>
              </a:rPr>
              <a:t>電容去離子技術</a:t>
            </a:r>
            <a:endParaRPr lang="en-US" altLang="zh-TW" sz="4800" dirty="0">
              <a:solidFill>
                <a:prstClr val="black"/>
              </a:solidFill>
              <a:latin typeface="微軟正黑體" panose="020B0604030504040204" pitchFamily="34" charset="-120"/>
              <a:ea typeface="微軟正黑體" panose="020B0604030504040204" pitchFamily="34" charset="-120"/>
            </a:endParaRPr>
          </a:p>
          <a:p>
            <a:pPr algn="ctr" defTabSz="914353" eaLnBrk="0">
              <a:defRPr/>
            </a:pPr>
            <a:r>
              <a:rPr lang="en-US" altLang="zh-TW" sz="2400" dirty="0">
                <a:solidFill>
                  <a:prstClr val="black"/>
                </a:solidFill>
                <a:latin typeface="微軟正黑體" panose="020B0604030504040204" pitchFamily="34" charset="-120"/>
                <a:ea typeface="微軟正黑體" panose="020B0604030504040204" pitchFamily="34" charset="-120"/>
              </a:rPr>
              <a:t>Capacitive Deionization,</a:t>
            </a:r>
            <a:r>
              <a:rPr lang="zh-TW" altLang="en-US" sz="2400" dirty="0">
                <a:solidFill>
                  <a:prstClr val="black"/>
                </a:solidFill>
                <a:latin typeface="微軟正黑體" panose="020B0604030504040204" pitchFamily="34" charset="-120"/>
                <a:ea typeface="微軟正黑體" panose="020B0604030504040204" pitchFamily="34" charset="-120"/>
              </a:rPr>
              <a:t> </a:t>
            </a:r>
            <a:r>
              <a:rPr lang="en-US" altLang="zh-TW" sz="2400" dirty="0">
                <a:solidFill>
                  <a:prstClr val="black"/>
                </a:solidFill>
                <a:latin typeface="微軟正黑體" panose="020B0604030504040204" pitchFamily="34" charset="-120"/>
                <a:ea typeface="微軟正黑體" panose="020B0604030504040204" pitchFamily="34" charset="-120"/>
              </a:rPr>
              <a:t>CDI</a:t>
            </a:r>
          </a:p>
        </p:txBody>
      </p:sp>
      <p:grpSp>
        <p:nvGrpSpPr>
          <p:cNvPr id="16" name="Group 7">
            <a:extLst>
              <a:ext uri="{FF2B5EF4-FFF2-40B4-BE49-F238E27FC236}">
                <a16:creationId xmlns:a16="http://schemas.microsoft.com/office/drawing/2014/main" id="{260FBFB7-2303-60F3-1217-2B0C3DA835E0}"/>
              </a:ext>
            </a:extLst>
          </p:cNvPr>
          <p:cNvGrpSpPr>
            <a:grpSpLocks/>
          </p:cNvGrpSpPr>
          <p:nvPr/>
        </p:nvGrpSpPr>
        <p:grpSpPr bwMode="auto">
          <a:xfrm>
            <a:off x="1801727" y="4516293"/>
            <a:ext cx="1754707" cy="1834952"/>
            <a:chOff x="624" y="1584"/>
            <a:chExt cx="1248" cy="1296"/>
          </a:xfrm>
        </p:grpSpPr>
        <p:grpSp>
          <p:nvGrpSpPr>
            <p:cNvPr id="17" name="Group 8">
              <a:extLst>
                <a:ext uri="{FF2B5EF4-FFF2-40B4-BE49-F238E27FC236}">
                  <a16:creationId xmlns:a16="http://schemas.microsoft.com/office/drawing/2014/main" id="{4BFD25A6-B895-6B31-05F3-EBEAF884CDCA}"/>
                </a:ext>
              </a:extLst>
            </p:cNvPr>
            <p:cNvGrpSpPr>
              <a:grpSpLocks/>
            </p:cNvGrpSpPr>
            <p:nvPr/>
          </p:nvGrpSpPr>
          <p:grpSpPr bwMode="auto">
            <a:xfrm>
              <a:off x="624" y="1584"/>
              <a:ext cx="1248" cy="1296"/>
              <a:chOff x="2016" y="1920"/>
              <a:chExt cx="1680" cy="1680"/>
            </a:xfrm>
          </p:grpSpPr>
          <p:sp>
            <p:nvSpPr>
              <p:cNvPr id="23" name="Oval 9">
                <a:extLst>
                  <a:ext uri="{FF2B5EF4-FFF2-40B4-BE49-F238E27FC236}">
                    <a16:creationId xmlns:a16="http://schemas.microsoft.com/office/drawing/2014/main" id="{682296BC-ED27-DB2C-BD7D-C1FC7734F582}"/>
                  </a:ext>
                </a:extLst>
              </p:cNvPr>
              <p:cNvSpPr>
                <a:spLocks noChangeArrowheads="1"/>
              </p:cNvSpPr>
              <p:nvPr/>
            </p:nvSpPr>
            <p:spPr bwMode="gray">
              <a:xfrm>
                <a:off x="2016" y="1920"/>
                <a:ext cx="1680" cy="1680"/>
              </a:xfrm>
              <a:prstGeom prst="ellipse">
                <a:avLst/>
              </a:prstGeom>
              <a:gradFill rotWithShape="1">
                <a:gsLst>
                  <a:gs pos="0">
                    <a:srgbClr val="ED7D31"/>
                  </a:gs>
                  <a:gs pos="100000">
                    <a:srgbClr val="ED7D31">
                      <a:gamma/>
                      <a:shade val="63529"/>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353">
                  <a:defRPr/>
                </a:pPr>
                <a:endParaRPr lang="zh-TW" altLang="en-US">
                  <a:solidFill>
                    <a:prstClr val="black"/>
                  </a:solidFill>
                  <a:latin typeface="Calibri" panose="020F0502020204030204"/>
                  <a:ea typeface="新細明體" panose="02020500000000000000" pitchFamily="18" charset="-120"/>
                </a:endParaRPr>
              </a:p>
            </p:txBody>
          </p:sp>
          <p:sp>
            <p:nvSpPr>
              <p:cNvPr id="24" name="Freeform 10">
                <a:extLst>
                  <a:ext uri="{FF2B5EF4-FFF2-40B4-BE49-F238E27FC236}">
                    <a16:creationId xmlns:a16="http://schemas.microsoft.com/office/drawing/2014/main" id="{8D90A38D-629B-25B7-52EE-B89617595321}"/>
                  </a:ext>
                </a:extLst>
              </p:cNvPr>
              <p:cNvSpPr>
                <a:spLocks/>
              </p:cNvSpPr>
              <p:nvPr/>
            </p:nvSpPr>
            <p:spPr bwMode="gray">
              <a:xfrm>
                <a:off x="2206"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ED7D31"/>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pPr algn="ctr" defTabSz="914353">
                  <a:defRPr/>
                </a:pPr>
                <a:endParaRPr lang="zh-TW" altLang="en-US">
                  <a:solidFill>
                    <a:prstClr val="black"/>
                  </a:solidFill>
                  <a:latin typeface="Calibri" panose="020F0502020204030204"/>
                  <a:ea typeface="新細明體" panose="02020500000000000000" pitchFamily="18" charset="-120"/>
                </a:endParaRPr>
              </a:p>
            </p:txBody>
          </p:sp>
        </p:grpSp>
        <p:sp>
          <p:nvSpPr>
            <p:cNvPr id="22" name="Text Box 11">
              <a:extLst>
                <a:ext uri="{FF2B5EF4-FFF2-40B4-BE49-F238E27FC236}">
                  <a16:creationId xmlns:a16="http://schemas.microsoft.com/office/drawing/2014/main" id="{78F64F12-9203-904E-63CB-C6A9A3AD2E84}"/>
                </a:ext>
              </a:extLst>
            </p:cNvPr>
            <p:cNvSpPr txBox="1">
              <a:spLocks noChangeArrowheads="1"/>
            </p:cNvSpPr>
            <p:nvPr/>
          </p:nvSpPr>
          <p:spPr bwMode="gray">
            <a:xfrm>
              <a:off x="1056" y="1693"/>
              <a:ext cx="423" cy="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353" eaLnBrk="0">
                <a:defRPr/>
              </a:pPr>
              <a:r>
                <a:rPr lang="zh-TW" altLang="en-US" sz="3200" dirty="0">
                  <a:solidFill>
                    <a:prstClr val="black"/>
                  </a:solidFill>
                  <a:latin typeface="微軟正黑體" panose="020B0604030504040204" pitchFamily="34" charset="-120"/>
                  <a:ea typeface="微軟正黑體" panose="020B0604030504040204" pitchFamily="34" charset="-120"/>
                </a:rPr>
                <a:t>低</a:t>
              </a:r>
              <a:endParaRPr lang="en-US" altLang="zh-TW" sz="3200" dirty="0">
                <a:solidFill>
                  <a:prstClr val="black"/>
                </a:solidFill>
                <a:latin typeface="微軟正黑體" panose="020B0604030504040204" pitchFamily="34" charset="-120"/>
                <a:ea typeface="微軟正黑體" panose="020B0604030504040204" pitchFamily="34" charset="-120"/>
              </a:endParaRPr>
            </a:p>
          </p:txBody>
        </p:sp>
      </p:grpSp>
      <p:grpSp>
        <p:nvGrpSpPr>
          <p:cNvPr id="25" name="Group 13">
            <a:extLst>
              <a:ext uri="{FF2B5EF4-FFF2-40B4-BE49-F238E27FC236}">
                <a16:creationId xmlns:a16="http://schemas.microsoft.com/office/drawing/2014/main" id="{509A9A4E-CC4A-A19B-BFAE-A6DB6D76F74D}"/>
              </a:ext>
            </a:extLst>
          </p:cNvPr>
          <p:cNvGrpSpPr>
            <a:grpSpLocks/>
          </p:cNvGrpSpPr>
          <p:nvPr/>
        </p:nvGrpSpPr>
        <p:grpSpPr bwMode="auto">
          <a:xfrm>
            <a:off x="3699835" y="4516294"/>
            <a:ext cx="1799699" cy="1842646"/>
            <a:chOff x="1776" y="2476"/>
            <a:chExt cx="960" cy="958"/>
          </a:xfrm>
        </p:grpSpPr>
        <p:grpSp>
          <p:nvGrpSpPr>
            <p:cNvPr id="26" name="Group 14">
              <a:extLst>
                <a:ext uri="{FF2B5EF4-FFF2-40B4-BE49-F238E27FC236}">
                  <a16:creationId xmlns:a16="http://schemas.microsoft.com/office/drawing/2014/main" id="{4BC22F05-EE5A-8E95-C415-8FA99A745AAF}"/>
                </a:ext>
              </a:extLst>
            </p:cNvPr>
            <p:cNvGrpSpPr>
              <a:grpSpLocks/>
            </p:cNvGrpSpPr>
            <p:nvPr/>
          </p:nvGrpSpPr>
          <p:grpSpPr bwMode="auto">
            <a:xfrm>
              <a:off x="1776" y="2476"/>
              <a:ext cx="960" cy="958"/>
              <a:chOff x="2016" y="1920"/>
              <a:chExt cx="1680" cy="1680"/>
            </a:xfrm>
          </p:grpSpPr>
          <p:sp>
            <p:nvSpPr>
              <p:cNvPr id="28" name="Oval 15">
                <a:extLst>
                  <a:ext uri="{FF2B5EF4-FFF2-40B4-BE49-F238E27FC236}">
                    <a16:creationId xmlns:a16="http://schemas.microsoft.com/office/drawing/2014/main" id="{DDDA377F-DA19-3639-4F6B-3248EF9BD0EA}"/>
                  </a:ext>
                </a:extLst>
              </p:cNvPr>
              <p:cNvSpPr>
                <a:spLocks noChangeArrowheads="1"/>
              </p:cNvSpPr>
              <p:nvPr/>
            </p:nvSpPr>
            <p:spPr bwMode="gray">
              <a:xfrm>
                <a:off x="2016" y="1920"/>
                <a:ext cx="1680" cy="1680"/>
              </a:xfrm>
              <a:prstGeom prst="ellipse">
                <a:avLst/>
              </a:prstGeom>
              <a:gradFill rotWithShape="1">
                <a:gsLst>
                  <a:gs pos="0">
                    <a:srgbClr val="0563C1"/>
                  </a:gs>
                  <a:gs pos="100000">
                    <a:srgbClr val="0563C1">
                      <a:gamma/>
                      <a:shade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sy="50000" kx="-2453608" rotWithShape="0">
                        <a:schemeClr val="bg2">
                          <a:alpha val="50000"/>
                        </a:schemeClr>
                      </a:outerShdw>
                    </a:effectLst>
                  </a14:hiddenEffects>
                </a:ext>
              </a:extLst>
            </p:spPr>
            <p:txBody>
              <a:bodyPr wrap="none" anchor="ctr"/>
              <a:lstStyle/>
              <a:p>
                <a:pPr algn="ctr" defTabSz="914353">
                  <a:defRPr/>
                </a:pPr>
                <a:endParaRPr lang="zh-TW" altLang="en-US">
                  <a:solidFill>
                    <a:prstClr val="black"/>
                  </a:solidFill>
                  <a:latin typeface="Calibri" panose="020F0502020204030204"/>
                  <a:ea typeface="新細明體" panose="02020500000000000000" pitchFamily="18" charset="-120"/>
                </a:endParaRPr>
              </a:p>
            </p:txBody>
          </p:sp>
          <p:sp>
            <p:nvSpPr>
              <p:cNvPr id="29" name="Freeform 16">
                <a:extLst>
                  <a:ext uri="{FF2B5EF4-FFF2-40B4-BE49-F238E27FC236}">
                    <a16:creationId xmlns:a16="http://schemas.microsoft.com/office/drawing/2014/main" id="{1968DBDC-7E9F-EB3B-D54C-80655553A0D4}"/>
                  </a:ext>
                </a:extLst>
              </p:cNvPr>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0563C1">
                      <a:gamma/>
                      <a:tint val="0"/>
                      <a:invGamma/>
                    </a:srgbClr>
                  </a:gs>
                  <a:gs pos="100000">
                    <a:srgbClr val="0563C1"/>
                  </a:gs>
                </a:gsLst>
                <a:lin ang="5400000" scaled="1"/>
              </a:gradFill>
              <a:ln>
                <a:noFill/>
              </a:ln>
              <a:effectLst/>
              <a:extLst>
                <a:ext uri="{91240B29-F687-4F45-9708-019B960494DF}">
                  <a14:hiddenLine xmlns:a14="http://schemas.microsoft.com/office/drawing/2010/main" w="0">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defTabSz="914353">
                  <a:defRPr/>
                </a:pPr>
                <a:endParaRPr lang="zh-TW" altLang="en-US">
                  <a:solidFill>
                    <a:prstClr val="black"/>
                  </a:solidFill>
                  <a:latin typeface="Calibri" panose="020F0502020204030204"/>
                  <a:ea typeface="新細明體" panose="02020500000000000000" pitchFamily="18" charset="-120"/>
                </a:endParaRPr>
              </a:p>
            </p:txBody>
          </p:sp>
        </p:grpSp>
        <p:sp>
          <p:nvSpPr>
            <p:cNvPr id="27" name="Text Box 17">
              <a:extLst>
                <a:ext uri="{FF2B5EF4-FFF2-40B4-BE49-F238E27FC236}">
                  <a16:creationId xmlns:a16="http://schemas.microsoft.com/office/drawing/2014/main" id="{D1CB017E-D2C9-DF21-853C-80E20C954CF1}"/>
                </a:ext>
              </a:extLst>
            </p:cNvPr>
            <p:cNvSpPr txBox="1">
              <a:spLocks noChangeArrowheads="1"/>
            </p:cNvSpPr>
            <p:nvPr/>
          </p:nvSpPr>
          <p:spPr bwMode="gray">
            <a:xfrm>
              <a:off x="1831" y="2531"/>
              <a:ext cx="864"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353" eaLnBrk="0">
                <a:defRPr/>
              </a:pPr>
              <a:r>
                <a:rPr lang="zh-TW" altLang="en-US" sz="3200" dirty="0">
                  <a:solidFill>
                    <a:prstClr val="black"/>
                  </a:solidFill>
                  <a:latin typeface="微軟正黑體" panose="020B0604030504040204" pitchFamily="34" charset="-120"/>
                  <a:ea typeface="微軟正黑體" panose="020B0604030504040204" pitchFamily="34" charset="-120"/>
                </a:rPr>
                <a:t>高</a:t>
              </a:r>
              <a:endParaRPr lang="en-US" altLang="zh-TW" sz="3200" dirty="0">
                <a:solidFill>
                  <a:prstClr val="black"/>
                </a:solidFill>
                <a:latin typeface="微軟正黑體" panose="020B0604030504040204" pitchFamily="34" charset="-120"/>
                <a:ea typeface="微軟正黑體" panose="020B0604030504040204" pitchFamily="34" charset="-120"/>
              </a:endParaRPr>
            </a:p>
            <a:p>
              <a:pPr algn="ctr" defTabSz="914353" eaLnBrk="0">
                <a:defRPr/>
              </a:pPr>
              <a:endParaRPr lang="en-US" altLang="zh-TW" sz="2800" dirty="0">
                <a:solidFill>
                  <a:prstClr val="black"/>
                </a:solidFill>
                <a:latin typeface="微軟正黑體" panose="020B0604030504040204" pitchFamily="34" charset="-120"/>
                <a:ea typeface="微軟正黑體" panose="020B0604030504040204" pitchFamily="34" charset="-120"/>
              </a:endParaRPr>
            </a:p>
          </p:txBody>
        </p:sp>
      </p:grpSp>
      <p:grpSp>
        <p:nvGrpSpPr>
          <p:cNvPr id="30" name="Group 19">
            <a:extLst>
              <a:ext uri="{FF2B5EF4-FFF2-40B4-BE49-F238E27FC236}">
                <a16:creationId xmlns:a16="http://schemas.microsoft.com/office/drawing/2014/main" id="{29B64ED2-389D-4FBE-976B-C9069DA54E3B}"/>
              </a:ext>
            </a:extLst>
          </p:cNvPr>
          <p:cNvGrpSpPr>
            <a:grpSpLocks/>
          </p:cNvGrpSpPr>
          <p:nvPr/>
        </p:nvGrpSpPr>
        <p:grpSpPr bwMode="auto">
          <a:xfrm>
            <a:off x="5779728" y="4536064"/>
            <a:ext cx="1805322" cy="1842646"/>
            <a:chOff x="3072" y="2448"/>
            <a:chExt cx="963" cy="958"/>
          </a:xfrm>
        </p:grpSpPr>
        <p:grpSp>
          <p:nvGrpSpPr>
            <p:cNvPr id="31" name="Group 20">
              <a:extLst>
                <a:ext uri="{FF2B5EF4-FFF2-40B4-BE49-F238E27FC236}">
                  <a16:creationId xmlns:a16="http://schemas.microsoft.com/office/drawing/2014/main" id="{816D9B8E-FD1A-B194-E0BC-49A460595E44}"/>
                </a:ext>
              </a:extLst>
            </p:cNvPr>
            <p:cNvGrpSpPr>
              <a:grpSpLocks/>
            </p:cNvGrpSpPr>
            <p:nvPr/>
          </p:nvGrpSpPr>
          <p:grpSpPr bwMode="auto">
            <a:xfrm>
              <a:off x="3072" y="2448"/>
              <a:ext cx="960" cy="958"/>
              <a:chOff x="2016" y="1920"/>
              <a:chExt cx="1680" cy="1680"/>
            </a:xfrm>
          </p:grpSpPr>
          <p:sp>
            <p:nvSpPr>
              <p:cNvPr id="33" name="Oval 21">
                <a:extLst>
                  <a:ext uri="{FF2B5EF4-FFF2-40B4-BE49-F238E27FC236}">
                    <a16:creationId xmlns:a16="http://schemas.microsoft.com/office/drawing/2014/main" id="{56555E35-5E8A-FE75-B35E-A2F1BEB99BFD}"/>
                  </a:ext>
                </a:extLst>
              </p:cNvPr>
              <p:cNvSpPr>
                <a:spLocks noChangeArrowheads="1"/>
              </p:cNvSpPr>
              <p:nvPr/>
            </p:nvSpPr>
            <p:spPr bwMode="gray">
              <a:xfrm>
                <a:off x="2016" y="1920"/>
                <a:ext cx="1680" cy="1680"/>
              </a:xfrm>
              <a:prstGeom prst="ellipse">
                <a:avLst/>
              </a:prstGeom>
              <a:gradFill rotWithShape="1">
                <a:gsLst>
                  <a:gs pos="0">
                    <a:srgbClr val="5B9BD5"/>
                  </a:gs>
                  <a:gs pos="100000">
                    <a:srgbClr val="5B9BD5">
                      <a:gamma/>
                      <a:shade val="51373"/>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sy="50000" kx="-2453608" rotWithShape="0">
                        <a:schemeClr val="bg2">
                          <a:alpha val="50000"/>
                        </a:schemeClr>
                      </a:outerShdw>
                    </a:effectLst>
                  </a14:hiddenEffects>
                </a:ext>
              </a:extLst>
            </p:spPr>
            <p:txBody>
              <a:bodyPr wrap="none" anchor="ctr"/>
              <a:lstStyle/>
              <a:p>
                <a:pPr algn="ctr" defTabSz="914353">
                  <a:defRPr/>
                </a:pPr>
                <a:endParaRPr lang="zh-TW" altLang="en-US">
                  <a:solidFill>
                    <a:prstClr val="black"/>
                  </a:solidFill>
                  <a:latin typeface="Calibri" panose="020F0502020204030204"/>
                  <a:ea typeface="新細明體" panose="02020500000000000000" pitchFamily="18" charset="-120"/>
                </a:endParaRPr>
              </a:p>
            </p:txBody>
          </p:sp>
          <p:sp>
            <p:nvSpPr>
              <p:cNvPr id="34" name="Freeform 22">
                <a:extLst>
                  <a:ext uri="{FF2B5EF4-FFF2-40B4-BE49-F238E27FC236}">
                    <a16:creationId xmlns:a16="http://schemas.microsoft.com/office/drawing/2014/main" id="{F6666B28-FB74-9E15-43CB-B458511B46BC}"/>
                  </a:ext>
                </a:extLst>
              </p:cNvPr>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5B9BD5">
                      <a:gamma/>
                      <a:tint val="0"/>
                      <a:invGamma/>
                    </a:srgbClr>
                  </a:gs>
                  <a:gs pos="100000">
                    <a:srgbClr val="5B9BD5"/>
                  </a:gs>
                </a:gsLst>
                <a:lin ang="5400000" scaled="1"/>
              </a:gradFill>
              <a:ln>
                <a:noFill/>
              </a:ln>
              <a:effectLst/>
              <a:extLst>
                <a:ext uri="{91240B29-F687-4F45-9708-019B960494DF}">
                  <a14:hiddenLine xmlns:a14="http://schemas.microsoft.com/office/drawing/2010/main" w="0">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defTabSz="914353">
                  <a:defRPr/>
                </a:pPr>
                <a:endParaRPr lang="zh-TW" altLang="en-US" dirty="0">
                  <a:solidFill>
                    <a:prstClr val="black"/>
                  </a:solidFill>
                  <a:latin typeface="Calibri" panose="020F0502020204030204"/>
                  <a:ea typeface="新細明體" panose="02020500000000000000" pitchFamily="18" charset="-120"/>
                </a:endParaRPr>
              </a:p>
            </p:txBody>
          </p:sp>
        </p:grpSp>
        <p:sp>
          <p:nvSpPr>
            <p:cNvPr id="32" name="Text Box 23">
              <a:extLst>
                <a:ext uri="{FF2B5EF4-FFF2-40B4-BE49-F238E27FC236}">
                  <a16:creationId xmlns:a16="http://schemas.microsoft.com/office/drawing/2014/main" id="{CC0090C1-D7A8-FCBA-98EB-5331C206C750}"/>
                </a:ext>
              </a:extLst>
            </p:cNvPr>
            <p:cNvSpPr txBox="1">
              <a:spLocks noChangeArrowheads="1"/>
            </p:cNvSpPr>
            <p:nvPr/>
          </p:nvSpPr>
          <p:spPr bwMode="gray">
            <a:xfrm>
              <a:off x="3095" y="2534"/>
              <a:ext cx="940" cy="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353" eaLnBrk="0">
                <a:defRPr/>
              </a:pPr>
              <a:r>
                <a:rPr lang="zh-TW" altLang="en-US" sz="3200" dirty="0">
                  <a:solidFill>
                    <a:prstClr val="black"/>
                  </a:solidFill>
                  <a:latin typeface="微軟正黑體" panose="020B0604030504040204" pitchFamily="34" charset="-120"/>
                  <a:ea typeface="微軟正黑體" panose="020B0604030504040204" pitchFamily="34" charset="-120"/>
                </a:rPr>
                <a:t>高</a:t>
              </a:r>
              <a:endParaRPr lang="en-US" altLang="zh-TW" sz="3200" dirty="0">
                <a:solidFill>
                  <a:prstClr val="black"/>
                </a:solidFill>
                <a:latin typeface="微軟正黑體" panose="020B0604030504040204" pitchFamily="34" charset="-120"/>
                <a:ea typeface="微軟正黑體" panose="020B0604030504040204" pitchFamily="34" charset="-120"/>
              </a:endParaRPr>
            </a:p>
          </p:txBody>
        </p:sp>
      </p:grpSp>
      <p:grpSp>
        <p:nvGrpSpPr>
          <p:cNvPr id="35" name="Group 26">
            <a:extLst>
              <a:ext uri="{FF2B5EF4-FFF2-40B4-BE49-F238E27FC236}">
                <a16:creationId xmlns:a16="http://schemas.microsoft.com/office/drawing/2014/main" id="{147C553F-5207-973F-9DEC-1D4AE197A519}"/>
              </a:ext>
            </a:extLst>
          </p:cNvPr>
          <p:cNvGrpSpPr>
            <a:grpSpLocks/>
          </p:cNvGrpSpPr>
          <p:nvPr/>
        </p:nvGrpSpPr>
        <p:grpSpPr bwMode="auto">
          <a:xfrm>
            <a:off x="7858891" y="4580098"/>
            <a:ext cx="1836414" cy="1875120"/>
            <a:chOff x="2400" y="1488"/>
            <a:chExt cx="1152" cy="1221"/>
          </a:xfrm>
        </p:grpSpPr>
        <p:grpSp>
          <p:nvGrpSpPr>
            <p:cNvPr id="36" name="Group 27">
              <a:extLst>
                <a:ext uri="{FF2B5EF4-FFF2-40B4-BE49-F238E27FC236}">
                  <a16:creationId xmlns:a16="http://schemas.microsoft.com/office/drawing/2014/main" id="{2ED852D9-C8AA-0186-CF40-25E048E1EF95}"/>
                </a:ext>
              </a:extLst>
            </p:cNvPr>
            <p:cNvGrpSpPr>
              <a:grpSpLocks/>
            </p:cNvGrpSpPr>
            <p:nvPr/>
          </p:nvGrpSpPr>
          <p:grpSpPr bwMode="auto">
            <a:xfrm>
              <a:off x="2400" y="1488"/>
              <a:ext cx="1152" cy="1221"/>
              <a:chOff x="2016" y="1920"/>
              <a:chExt cx="1680" cy="1780"/>
            </a:xfrm>
          </p:grpSpPr>
          <p:sp>
            <p:nvSpPr>
              <p:cNvPr id="38" name="Oval 28">
                <a:extLst>
                  <a:ext uri="{FF2B5EF4-FFF2-40B4-BE49-F238E27FC236}">
                    <a16:creationId xmlns:a16="http://schemas.microsoft.com/office/drawing/2014/main" id="{A5FFE095-4E5D-3A40-A834-712700F59E43}"/>
                  </a:ext>
                </a:extLst>
              </p:cNvPr>
              <p:cNvSpPr>
                <a:spLocks noChangeArrowheads="1"/>
              </p:cNvSpPr>
              <p:nvPr/>
            </p:nvSpPr>
            <p:spPr bwMode="gray">
              <a:xfrm>
                <a:off x="2016" y="1920"/>
                <a:ext cx="1680" cy="1780"/>
              </a:xfrm>
              <a:prstGeom prst="ellipse">
                <a:avLst/>
              </a:prstGeom>
              <a:gradFill rotWithShape="1">
                <a:gsLst>
                  <a:gs pos="0">
                    <a:srgbClr val="954F72"/>
                  </a:gs>
                  <a:gs pos="100000">
                    <a:srgbClr val="954F72">
                      <a:gamma/>
                      <a:shade val="24314"/>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353">
                  <a:defRPr/>
                </a:pPr>
                <a:endParaRPr lang="zh-TW" altLang="en-US">
                  <a:solidFill>
                    <a:prstClr val="black"/>
                  </a:solidFill>
                  <a:latin typeface="Calibri" panose="020F0502020204030204"/>
                  <a:ea typeface="新細明體" panose="02020500000000000000" pitchFamily="18" charset="-120"/>
                </a:endParaRPr>
              </a:p>
            </p:txBody>
          </p:sp>
          <p:sp>
            <p:nvSpPr>
              <p:cNvPr id="39" name="Freeform 29">
                <a:extLst>
                  <a:ext uri="{FF2B5EF4-FFF2-40B4-BE49-F238E27FC236}">
                    <a16:creationId xmlns:a16="http://schemas.microsoft.com/office/drawing/2014/main" id="{D0292D15-8D77-0979-E90F-45220F34CA3D}"/>
                  </a:ext>
                </a:extLst>
              </p:cNvPr>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954F72"/>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pPr algn="ctr" defTabSz="914353">
                  <a:defRPr/>
                </a:pPr>
                <a:endParaRPr lang="zh-TW" altLang="en-US">
                  <a:solidFill>
                    <a:prstClr val="black"/>
                  </a:solidFill>
                  <a:latin typeface="Calibri" panose="020F0502020204030204"/>
                  <a:ea typeface="新細明體" panose="02020500000000000000" pitchFamily="18" charset="-120"/>
                </a:endParaRPr>
              </a:p>
            </p:txBody>
          </p:sp>
        </p:grpSp>
        <p:sp>
          <p:nvSpPr>
            <p:cNvPr id="37" name="Text Box 30">
              <a:extLst>
                <a:ext uri="{FF2B5EF4-FFF2-40B4-BE49-F238E27FC236}">
                  <a16:creationId xmlns:a16="http://schemas.microsoft.com/office/drawing/2014/main" id="{79EB0C9C-D4C4-C80D-6C6C-AE73536A0C48}"/>
                </a:ext>
              </a:extLst>
            </p:cNvPr>
            <p:cNvSpPr txBox="1">
              <a:spLocks noChangeArrowheads="1"/>
            </p:cNvSpPr>
            <p:nvPr/>
          </p:nvSpPr>
          <p:spPr bwMode="gray">
            <a:xfrm>
              <a:off x="2687" y="1558"/>
              <a:ext cx="631" cy="1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353" eaLnBrk="0">
                <a:defRPr/>
              </a:pPr>
              <a:r>
                <a:rPr lang="zh-TW" altLang="en-US" sz="3200" dirty="0">
                  <a:solidFill>
                    <a:prstClr val="black"/>
                  </a:solidFill>
                  <a:latin typeface="微軟正黑體" panose="020B0604030504040204" pitchFamily="34" charset="-120"/>
                  <a:ea typeface="微軟正黑體" panose="020B0604030504040204" pitchFamily="34" charset="-120"/>
                </a:rPr>
                <a:t>無</a:t>
              </a:r>
              <a:endParaRPr lang="en-US" altLang="zh-TW" sz="3200" dirty="0">
                <a:solidFill>
                  <a:prstClr val="black"/>
                </a:solidFill>
                <a:latin typeface="微軟正黑體" panose="020B0604030504040204" pitchFamily="34" charset="-120"/>
                <a:ea typeface="微軟正黑體" panose="020B0604030504040204" pitchFamily="34" charset="-120"/>
              </a:endParaRPr>
            </a:p>
            <a:p>
              <a:pPr algn="ctr" defTabSz="914353" eaLnBrk="0">
                <a:defRPr/>
              </a:pPr>
              <a:r>
                <a:rPr lang="zh-TW" altLang="en-US" sz="3200" dirty="0">
                  <a:solidFill>
                    <a:srgbClr val="FFFFFF"/>
                  </a:solidFill>
                  <a:latin typeface="微軟正黑體" panose="020B0604030504040204" pitchFamily="34" charset="-120"/>
                  <a:ea typeface="微軟正黑體" panose="020B0604030504040204" pitchFamily="34" charset="-120"/>
                </a:rPr>
                <a:t>二次</a:t>
              </a:r>
              <a:endParaRPr lang="en-US" altLang="zh-TW" sz="3200" dirty="0">
                <a:solidFill>
                  <a:srgbClr val="FFFFFF"/>
                </a:solidFill>
                <a:latin typeface="微軟正黑體" panose="020B0604030504040204" pitchFamily="34" charset="-120"/>
                <a:ea typeface="微軟正黑體" panose="020B0604030504040204" pitchFamily="34" charset="-120"/>
              </a:endParaRPr>
            </a:p>
            <a:p>
              <a:pPr algn="ctr" defTabSz="914353" eaLnBrk="0">
                <a:defRPr/>
              </a:pPr>
              <a:r>
                <a:rPr lang="zh-TW" altLang="en-US" sz="3200" dirty="0">
                  <a:solidFill>
                    <a:srgbClr val="FFFFFF"/>
                  </a:solidFill>
                  <a:latin typeface="微軟正黑體" panose="020B0604030504040204" pitchFamily="34" charset="-120"/>
                  <a:ea typeface="微軟正黑體" panose="020B0604030504040204" pitchFamily="34" charset="-120"/>
                </a:rPr>
                <a:t>污染</a:t>
              </a:r>
              <a:endParaRPr lang="en-US" altLang="zh-TW" sz="3200" dirty="0">
                <a:solidFill>
                  <a:srgbClr val="FFFFFF"/>
                </a:solidFill>
                <a:latin typeface="微軟正黑體" panose="020B0604030504040204" pitchFamily="34" charset="-120"/>
                <a:ea typeface="微軟正黑體" panose="020B0604030504040204" pitchFamily="34" charset="-120"/>
              </a:endParaRPr>
            </a:p>
          </p:txBody>
        </p:sp>
      </p:grpSp>
      <p:sp>
        <p:nvSpPr>
          <p:cNvPr id="40" name="矩形 39">
            <a:extLst>
              <a:ext uri="{FF2B5EF4-FFF2-40B4-BE49-F238E27FC236}">
                <a16:creationId xmlns:a16="http://schemas.microsoft.com/office/drawing/2014/main" id="{87ACE396-0ADF-2370-2298-84A532C84254}"/>
              </a:ext>
            </a:extLst>
          </p:cNvPr>
          <p:cNvSpPr/>
          <p:nvPr/>
        </p:nvSpPr>
        <p:spPr>
          <a:xfrm>
            <a:off x="2208817" y="5321781"/>
            <a:ext cx="1005403" cy="584775"/>
          </a:xfrm>
          <a:prstGeom prst="rect">
            <a:avLst/>
          </a:prstGeom>
        </p:spPr>
        <p:txBody>
          <a:bodyPr wrap="none">
            <a:spAutoFit/>
          </a:bodyPr>
          <a:lstStyle/>
          <a:p>
            <a:pPr algn="ctr" defTabSz="914353" eaLnBrk="0"/>
            <a:r>
              <a:rPr lang="zh-TW" altLang="en-US" sz="3200" dirty="0">
                <a:solidFill>
                  <a:srgbClr val="FFFFFF"/>
                </a:solidFill>
                <a:latin typeface="微軟正黑體" panose="020B0604030504040204" pitchFamily="34" charset="-120"/>
                <a:ea typeface="微軟正黑體" panose="020B0604030504040204" pitchFamily="34" charset="-120"/>
              </a:rPr>
              <a:t>能耗</a:t>
            </a:r>
            <a:endParaRPr lang="en-US" altLang="zh-TW" sz="2400" dirty="0">
              <a:solidFill>
                <a:srgbClr val="FFFFFF"/>
              </a:solidFill>
              <a:latin typeface="微軟正黑體" panose="020B0604030504040204" pitchFamily="34" charset="-120"/>
              <a:ea typeface="微軟正黑體" panose="020B0604030504040204" pitchFamily="34" charset="-120"/>
            </a:endParaRPr>
          </a:p>
        </p:txBody>
      </p:sp>
      <p:sp>
        <p:nvSpPr>
          <p:cNvPr id="41" name="矩形 40">
            <a:extLst>
              <a:ext uri="{FF2B5EF4-FFF2-40B4-BE49-F238E27FC236}">
                <a16:creationId xmlns:a16="http://schemas.microsoft.com/office/drawing/2014/main" id="{7B74344D-CBA8-8D37-7BA5-4D8022EE590C}"/>
              </a:ext>
            </a:extLst>
          </p:cNvPr>
          <p:cNvSpPr/>
          <p:nvPr/>
        </p:nvSpPr>
        <p:spPr>
          <a:xfrm>
            <a:off x="6228701" y="5161417"/>
            <a:ext cx="1005403" cy="1077218"/>
          </a:xfrm>
          <a:prstGeom prst="rect">
            <a:avLst/>
          </a:prstGeom>
        </p:spPr>
        <p:txBody>
          <a:bodyPr wrap="none">
            <a:spAutoFit/>
          </a:bodyPr>
          <a:lstStyle/>
          <a:p>
            <a:pPr algn="ctr" defTabSz="914353" eaLnBrk="0"/>
            <a:r>
              <a:rPr lang="zh-TW" altLang="en-US" sz="3200" dirty="0">
                <a:solidFill>
                  <a:srgbClr val="FFFFFF"/>
                </a:solidFill>
                <a:latin typeface="微軟正黑體" panose="020B0604030504040204" pitchFamily="34" charset="-120"/>
                <a:ea typeface="微軟正黑體" panose="020B0604030504040204" pitchFamily="34" charset="-120"/>
              </a:rPr>
              <a:t>環境</a:t>
            </a:r>
            <a:endParaRPr lang="en-US" altLang="zh-TW" sz="3200" dirty="0">
              <a:solidFill>
                <a:srgbClr val="FFFFFF"/>
              </a:solidFill>
              <a:latin typeface="微軟正黑體" panose="020B0604030504040204" pitchFamily="34" charset="-120"/>
              <a:ea typeface="微軟正黑體" panose="020B0604030504040204" pitchFamily="34" charset="-120"/>
            </a:endParaRPr>
          </a:p>
          <a:p>
            <a:pPr algn="ctr" defTabSz="914353" eaLnBrk="0"/>
            <a:r>
              <a:rPr lang="zh-TW" altLang="en-US" sz="3200" dirty="0">
                <a:solidFill>
                  <a:srgbClr val="FFFFFF"/>
                </a:solidFill>
                <a:latin typeface="微軟正黑體" panose="020B0604030504040204" pitchFamily="34" charset="-120"/>
                <a:ea typeface="微軟正黑體" panose="020B0604030504040204" pitchFamily="34" charset="-120"/>
              </a:rPr>
              <a:t>友善</a:t>
            </a:r>
            <a:endParaRPr lang="en-US" altLang="zh-TW" sz="3200" dirty="0">
              <a:solidFill>
                <a:srgbClr val="FFFFFF"/>
              </a:solidFill>
              <a:latin typeface="微軟正黑體" panose="020B0604030504040204" pitchFamily="34" charset="-120"/>
              <a:ea typeface="微軟正黑體" panose="020B0604030504040204" pitchFamily="34" charset="-120"/>
            </a:endParaRPr>
          </a:p>
        </p:txBody>
      </p:sp>
      <p:sp>
        <p:nvSpPr>
          <p:cNvPr id="42" name="矩形 41">
            <a:extLst>
              <a:ext uri="{FF2B5EF4-FFF2-40B4-BE49-F238E27FC236}">
                <a16:creationId xmlns:a16="http://schemas.microsoft.com/office/drawing/2014/main" id="{A98C44D6-D7E9-076A-FDAE-4010CCE16491}"/>
              </a:ext>
            </a:extLst>
          </p:cNvPr>
          <p:cNvSpPr/>
          <p:nvPr/>
        </p:nvSpPr>
        <p:spPr>
          <a:xfrm>
            <a:off x="3969134" y="5307900"/>
            <a:ext cx="1415772" cy="584775"/>
          </a:xfrm>
          <a:prstGeom prst="rect">
            <a:avLst/>
          </a:prstGeom>
        </p:spPr>
        <p:txBody>
          <a:bodyPr wrap="none">
            <a:spAutoFit/>
          </a:bodyPr>
          <a:lstStyle/>
          <a:p>
            <a:pPr algn="ctr" defTabSz="914353" eaLnBrk="0"/>
            <a:r>
              <a:rPr lang="zh-TW" altLang="en-US" sz="3200" dirty="0">
                <a:solidFill>
                  <a:srgbClr val="FFFFFF"/>
                </a:solidFill>
                <a:latin typeface="微軟正黑體" panose="020B0604030504040204" pitchFamily="34" charset="-120"/>
                <a:ea typeface="微軟正黑體" panose="020B0604030504040204" pitchFamily="34" charset="-120"/>
              </a:rPr>
              <a:t>產水率</a:t>
            </a:r>
            <a:endParaRPr lang="en-US" altLang="zh-TW" sz="3200" dirty="0">
              <a:solidFill>
                <a:srgbClr val="FFFF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5381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47</a:t>
            </a:fld>
            <a:endParaRPr lang="en-US" dirty="0"/>
          </a:p>
        </p:txBody>
      </p:sp>
      <p:sp>
        <p:nvSpPr>
          <p:cNvPr id="2" name="TextBox 11">
            <a:extLst>
              <a:ext uri="{FF2B5EF4-FFF2-40B4-BE49-F238E27FC236}">
                <a16:creationId xmlns:a16="http://schemas.microsoft.com/office/drawing/2014/main" id="{0B484986-4F95-B976-8402-05F4C60B121E}"/>
              </a:ext>
            </a:extLst>
          </p:cNvPr>
          <p:cNvSpPr txBox="1"/>
          <p:nvPr/>
        </p:nvSpPr>
        <p:spPr>
          <a:xfrm>
            <a:off x="853793" y="345254"/>
            <a:ext cx="9814207" cy="861774"/>
          </a:xfrm>
          <a:prstGeom prst="rect">
            <a:avLst/>
          </a:prstGeom>
          <a:noFill/>
        </p:spPr>
        <p:txBody>
          <a:bodyPr wrap="square" lIns="0" tIns="0" rIns="0" bIns="0" rtlCol="0">
            <a:spAutoFit/>
            <a:scene3d>
              <a:camera prst="orthographicFront"/>
              <a:lightRig rig="threePt" dir="t"/>
            </a:scene3d>
            <a:sp3d contourW="12700"/>
          </a:bodyPr>
          <a:lstStyle/>
          <a:p>
            <a:pPr marL="0" marR="0" lvl="0" indent="0" defTabSz="584200" rtl="0" eaLnBrk="1" fontAlgn="auto" latinLnBrk="0" hangingPunct="0">
              <a:lnSpc>
                <a:spcPct val="100000"/>
              </a:lnSpc>
              <a:spcBef>
                <a:spcPts val="0"/>
              </a:spcBef>
              <a:spcAft>
                <a:spcPts val="0"/>
              </a:spcAft>
              <a:buClrTx/>
              <a:buSzTx/>
              <a:buFontTx/>
              <a:buNone/>
              <a:tabLst/>
              <a:defRPr/>
            </a:pPr>
            <a:r>
              <a:rPr lang="zh-TW" altLang="en-US" sz="3200" b="1" dirty="0">
                <a:solidFill>
                  <a:prstClr val="black">
                    <a:lumMod val="75000"/>
                    <a:lumOff val="25000"/>
                  </a:prstClr>
                </a:solidFill>
                <a:latin typeface="Arial"/>
                <a:ea typeface="微软雅黑"/>
                <a:sym typeface="Helvetica Neue"/>
              </a:rPr>
              <a:t>電容去離子技術應用方向</a:t>
            </a:r>
            <a:endParaRPr kumimoji="0" lang="zh-TW" altLang="en-US" sz="2400" b="1" i="0" u="none" strike="noStrike" kern="0" cap="none" spc="0" normalizeH="0" baseline="0" noProof="0" dirty="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Helvetica Neue"/>
            </a:endParaRPr>
          </a:p>
          <a:p>
            <a:endParaRPr lang="en-US" altLang="zh-TW" sz="2400" b="1" dirty="0">
              <a:solidFill>
                <a:srgbClr val="0070C0"/>
              </a:solidFill>
              <a:latin typeface="Arial"/>
              <a:ea typeface="微软雅黑"/>
            </a:endParaRPr>
          </a:p>
        </p:txBody>
      </p:sp>
      <p:cxnSp>
        <p:nvCxnSpPr>
          <p:cNvPr id="3" name="Straight Connector 4">
            <a:extLst>
              <a:ext uri="{FF2B5EF4-FFF2-40B4-BE49-F238E27FC236}">
                <a16:creationId xmlns:a16="http://schemas.microsoft.com/office/drawing/2014/main" id="{94F30909-2711-AA2F-97E7-9C28A776DACE}"/>
              </a:ext>
            </a:extLst>
          </p:cNvPr>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 name="＞形箭號 4">
            <a:extLst>
              <a:ext uri="{FF2B5EF4-FFF2-40B4-BE49-F238E27FC236}">
                <a16:creationId xmlns:a16="http://schemas.microsoft.com/office/drawing/2014/main" id="{E0BE8775-8D6E-6BBA-9B59-542041942AE0}"/>
              </a:ext>
            </a:extLst>
          </p:cNvPr>
          <p:cNvSpPr/>
          <p:nvPr/>
        </p:nvSpPr>
        <p:spPr>
          <a:xfrm>
            <a:off x="2598686" y="2087599"/>
            <a:ext cx="1419703" cy="658965"/>
          </a:xfrm>
          <a:prstGeom prst="chevron">
            <a:avLst>
              <a:gd name="adj" fmla="val 16779"/>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icrosoft JhengHei" panose="020B0604030504040204" pitchFamily="34" charset="-120"/>
                <a:cs typeface="Arial" panose="020B0604020202020204" pitchFamily="34" charset="0"/>
              </a:rPr>
              <a:t>Water Softening</a:t>
            </a:r>
            <a:endParaRPr kumimoji="1" lang="zh-TW" alt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icrosoft JhengHei" panose="020B0604030504040204" pitchFamily="34" charset="-120"/>
              <a:cs typeface="Arial" panose="020B0604020202020204" pitchFamily="34" charset="0"/>
            </a:endParaRPr>
          </a:p>
        </p:txBody>
      </p:sp>
      <p:sp>
        <p:nvSpPr>
          <p:cNvPr id="6" name="＞形箭號 54">
            <a:extLst>
              <a:ext uri="{FF2B5EF4-FFF2-40B4-BE49-F238E27FC236}">
                <a16:creationId xmlns:a16="http://schemas.microsoft.com/office/drawing/2014/main" id="{E3E328DC-ED07-06E3-D4A7-1AB4D71D0D85}"/>
              </a:ext>
            </a:extLst>
          </p:cNvPr>
          <p:cNvSpPr/>
          <p:nvPr/>
        </p:nvSpPr>
        <p:spPr>
          <a:xfrm>
            <a:off x="3673818" y="1580892"/>
            <a:ext cx="4615961" cy="498842"/>
          </a:xfrm>
          <a:prstGeom prst="chevron">
            <a:avLst>
              <a:gd name="adj" fmla="val 16779"/>
            </a:avLst>
          </a:prstGeom>
          <a:solidFill>
            <a:srgbClr val="00919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20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icrosoft JhengHei" panose="020B0604030504040204" pitchFamily="34" charset="-120"/>
                <a:cs typeface="Arial" panose="020B0604020202020204" pitchFamily="34" charset="0"/>
              </a:rPr>
              <a:t>Present </a:t>
            </a:r>
            <a:endParaRPr kumimoji="1" lang="zh-TW" altLang="en-US" sz="20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icrosoft JhengHei" panose="020B0604030504040204" pitchFamily="34" charset="-120"/>
              <a:cs typeface="Arial" panose="020B0604020202020204" pitchFamily="34" charset="0"/>
            </a:endParaRPr>
          </a:p>
        </p:txBody>
      </p:sp>
      <p:sp>
        <p:nvSpPr>
          <p:cNvPr id="7" name="＞形箭號 57">
            <a:extLst>
              <a:ext uri="{FF2B5EF4-FFF2-40B4-BE49-F238E27FC236}">
                <a16:creationId xmlns:a16="http://schemas.microsoft.com/office/drawing/2014/main" id="{1E10E440-1C66-D634-786F-8D5E45A41383}"/>
              </a:ext>
            </a:extLst>
          </p:cNvPr>
          <p:cNvSpPr/>
          <p:nvPr/>
        </p:nvSpPr>
        <p:spPr>
          <a:xfrm>
            <a:off x="8063280" y="1587859"/>
            <a:ext cx="3976622" cy="498842"/>
          </a:xfrm>
          <a:prstGeom prst="chevron">
            <a:avLst>
              <a:gd name="adj" fmla="val 16779"/>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20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icrosoft JhengHei" panose="020B0604030504040204" pitchFamily="34" charset="-120"/>
                <a:cs typeface="Arial" panose="020B0604020202020204" pitchFamily="34" charset="0"/>
              </a:rPr>
              <a:t>Future</a:t>
            </a:r>
            <a:endParaRPr kumimoji="1" lang="zh-TW" altLang="en-US" sz="20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icrosoft JhengHei" panose="020B0604030504040204" pitchFamily="34" charset="-120"/>
              <a:cs typeface="Arial" panose="020B0604020202020204" pitchFamily="34" charset="0"/>
            </a:endParaRPr>
          </a:p>
        </p:txBody>
      </p:sp>
      <p:sp>
        <p:nvSpPr>
          <p:cNvPr id="8" name="＞形箭號 4">
            <a:extLst>
              <a:ext uri="{FF2B5EF4-FFF2-40B4-BE49-F238E27FC236}">
                <a16:creationId xmlns:a16="http://schemas.microsoft.com/office/drawing/2014/main" id="{3462CA05-8C31-6D1E-1355-14E60CC5669D}"/>
              </a:ext>
            </a:extLst>
          </p:cNvPr>
          <p:cNvSpPr/>
          <p:nvPr/>
        </p:nvSpPr>
        <p:spPr>
          <a:xfrm>
            <a:off x="0" y="2090534"/>
            <a:ext cx="1722324" cy="658964"/>
          </a:xfrm>
          <a:prstGeom prst="chevron">
            <a:avLst>
              <a:gd name="adj" fmla="val 16779"/>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icrosoft JhengHei" panose="020B0604030504040204" pitchFamily="34" charset="-120"/>
                <a:cs typeface="Arial" panose="020B0604020202020204" pitchFamily="34" charset="0"/>
              </a:rPr>
              <a:t>Seawater Desalination</a:t>
            </a:r>
            <a:endParaRPr kumimoji="1" lang="zh-TW" alt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icrosoft JhengHei" panose="020B0604030504040204" pitchFamily="34" charset="-120"/>
              <a:cs typeface="Arial" panose="020B0604020202020204" pitchFamily="34" charset="0"/>
            </a:endParaRPr>
          </a:p>
        </p:txBody>
      </p:sp>
      <p:sp>
        <p:nvSpPr>
          <p:cNvPr id="10" name="＞形箭號 54">
            <a:extLst>
              <a:ext uri="{FF2B5EF4-FFF2-40B4-BE49-F238E27FC236}">
                <a16:creationId xmlns:a16="http://schemas.microsoft.com/office/drawing/2014/main" id="{700A56E4-97CF-B4CF-AEA7-3D99EDD67037}"/>
              </a:ext>
            </a:extLst>
          </p:cNvPr>
          <p:cNvSpPr/>
          <p:nvPr/>
        </p:nvSpPr>
        <p:spPr>
          <a:xfrm>
            <a:off x="1463765" y="2090532"/>
            <a:ext cx="1333690" cy="658965"/>
          </a:xfrm>
          <a:prstGeom prst="chevron">
            <a:avLst>
              <a:gd name="adj" fmla="val 16779"/>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icrosoft JhengHei" panose="020B0604030504040204" pitchFamily="34" charset="-120"/>
                <a:cs typeface="Arial" panose="020B0604020202020204" pitchFamily="34" charset="0"/>
              </a:rPr>
              <a:t>Brackish water</a:t>
            </a:r>
            <a:endParaRPr kumimoji="1" lang="zh-TW" alt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icrosoft JhengHei" panose="020B0604030504040204" pitchFamily="34" charset="-120"/>
              <a:cs typeface="Arial" panose="020B0604020202020204" pitchFamily="34" charset="0"/>
            </a:endParaRPr>
          </a:p>
        </p:txBody>
      </p:sp>
      <p:sp>
        <p:nvSpPr>
          <p:cNvPr id="13" name="＞形箭號 56">
            <a:extLst>
              <a:ext uri="{FF2B5EF4-FFF2-40B4-BE49-F238E27FC236}">
                <a16:creationId xmlns:a16="http://schemas.microsoft.com/office/drawing/2014/main" id="{3A8D6F0F-05B9-6115-CCF6-1EE55FC5F7C0}"/>
              </a:ext>
            </a:extLst>
          </p:cNvPr>
          <p:cNvSpPr/>
          <p:nvPr/>
        </p:nvSpPr>
        <p:spPr>
          <a:xfrm>
            <a:off x="6641864" y="2090533"/>
            <a:ext cx="1637565" cy="658965"/>
          </a:xfrm>
          <a:prstGeom prst="chevron">
            <a:avLst>
              <a:gd name="adj" fmla="val 16779"/>
            </a:avLst>
          </a:prstGeom>
          <a:solidFill>
            <a:srgbClr val="00919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icrosoft JhengHei" panose="020B0604030504040204" pitchFamily="34" charset="-120"/>
                <a:cs typeface="Arial" panose="020B0604020202020204" pitchFamily="34" charset="0"/>
              </a:rPr>
              <a:t>Wastewater treatment</a:t>
            </a:r>
            <a:endParaRPr kumimoji="1" lang="zh-TW" alt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icrosoft JhengHei" panose="020B0604030504040204" pitchFamily="34" charset="-120"/>
              <a:cs typeface="Arial" panose="020B0604020202020204" pitchFamily="34" charset="0"/>
            </a:endParaRPr>
          </a:p>
        </p:txBody>
      </p:sp>
      <p:sp>
        <p:nvSpPr>
          <p:cNvPr id="15" name="＞形箭號 57">
            <a:extLst>
              <a:ext uri="{FF2B5EF4-FFF2-40B4-BE49-F238E27FC236}">
                <a16:creationId xmlns:a16="http://schemas.microsoft.com/office/drawing/2014/main" id="{0FF9B80A-F7DC-B080-3D56-6E79057F388F}"/>
              </a:ext>
            </a:extLst>
          </p:cNvPr>
          <p:cNvSpPr/>
          <p:nvPr/>
        </p:nvSpPr>
        <p:spPr>
          <a:xfrm>
            <a:off x="5509106" y="2092938"/>
            <a:ext cx="1375148" cy="658965"/>
          </a:xfrm>
          <a:prstGeom prst="chevron">
            <a:avLst>
              <a:gd name="adj" fmla="val 16779"/>
            </a:avLst>
          </a:prstGeom>
          <a:solidFill>
            <a:srgbClr val="00919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icrosoft JhengHei" panose="020B0604030504040204" pitchFamily="34" charset="-120"/>
                <a:cs typeface="Arial" panose="020B0604020202020204" pitchFamily="34" charset="0"/>
              </a:rPr>
              <a:t>Circular</a:t>
            </a:r>
            <a:r>
              <a:rPr kumimoji="1" lang="zh-TW" alt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icrosoft JhengHei" panose="020B0604030504040204" pitchFamily="34" charset="-120"/>
                <a:cs typeface="Arial" panose="020B0604020202020204" pitchFamily="34" charset="0"/>
              </a:rPr>
              <a:t> </a:t>
            </a:r>
            <a:r>
              <a:rPr kumimoji="1" lang="en-US" altLang="zh-TW"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icrosoft JhengHei" panose="020B0604030504040204" pitchFamily="34" charset="-120"/>
                <a:cs typeface="Arial" panose="020B0604020202020204" pitchFamily="34" charset="0"/>
              </a:rPr>
              <a:t>water</a:t>
            </a:r>
            <a:endParaRPr kumimoji="1" lang="zh-TW" alt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icrosoft JhengHei" panose="020B0604030504040204" pitchFamily="34" charset="-120"/>
              <a:cs typeface="Arial" panose="020B0604020202020204" pitchFamily="34" charset="0"/>
            </a:endParaRPr>
          </a:p>
        </p:txBody>
      </p:sp>
      <p:sp>
        <p:nvSpPr>
          <p:cNvPr id="18" name="＞形箭號 72">
            <a:extLst>
              <a:ext uri="{FF2B5EF4-FFF2-40B4-BE49-F238E27FC236}">
                <a16:creationId xmlns:a16="http://schemas.microsoft.com/office/drawing/2014/main" id="{4B49FE55-8CF9-AAB6-359C-CC1FC76632C7}"/>
              </a:ext>
            </a:extLst>
          </p:cNvPr>
          <p:cNvSpPr/>
          <p:nvPr/>
        </p:nvSpPr>
        <p:spPr>
          <a:xfrm>
            <a:off x="3790708" y="2087581"/>
            <a:ext cx="1828187" cy="658965"/>
          </a:xfrm>
          <a:prstGeom prst="chevron">
            <a:avLst>
              <a:gd name="adj" fmla="val 16779"/>
            </a:avLst>
          </a:prstGeom>
          <a:solidFill>
            <a:srgbClr val="00919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icrosoft JhengHei" panose="020B0604030504040204" pitchFamily="34" charset="-120"/>
                <a:cs typeface="Arial" panose="020B0604020202020204" pitchFamily="34" charset="0"/>
              </a:rPr>
              <a:t>R</a:t>
            </a:r>
            <a:r>
              <a:rPr kumimoji="1" lang="en-US" altLang="zh-TW" sz="1600" b="1" i="0" u="none" strike="noStrike" kern="1200" cap="none" spc="0" normalizeH="0" baseline="0" noProof="0" dirty="0" err="1">
                <a:ln>
                  <a:noFill/>
                </a:ln>
                <a:solidFill>
                  <a:prstClr val="white">
                    <a:lumMod val="95000"/>
                  </a:prstClr>
                </a:solidFill>
                <a:effectLst/>
                <a:uLnTx/>
                <a:uFillTx/>
                <a:latin typeface="Arial" panose="020B0604020202020204" pitchFamily="34" charset="0"/>
                <a:ea typeface="Microsoft JhengHei" panose="020B0604030504040204" pitchFamily="34" charset="-120"/>
                <a:cs typeface="Arial" panose="020B0604020202020204" pitchFamily="34" charset="0"/>
              </a:rPr>
              <a:t>eclamation</a:t>
            </a:r>
            <a:endParaRPr kumimoji="1" lang="zh-TW" alt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icrosoft JhengHei" panose="020B0604030504040204" pitchFamily="34" charset="-120"/>
              <a:cs typeface="Arial" panose="020B0604020202020204" pitchFamily="34" charset="0"/>
            </a:endParaRPr>
          </a:p>
        </p:txBody>
      </p:sp>
      <p:sp>
        <p:nvSpPr>
          <p:cNvPr id="19" name="＞形箭號 72">
            <a:extLst>
              <a:ext uri="{FF2B5EF4-FFF2-40B4-BE49-F238E27FC236}">
                <a16:creationId xmlns:a16="http://schemas.microsoft.com/office/drawing/2014/main" id="{EA027B8B-C4FA-8367-C2FA-B211413F66A9}"/>
              </a:ext>
            </a:extLst>
          </p:cNvPr>
          <p:cNvSpPr/>
          <p:nvPr/>
        </p:nvSpPr>
        <p:spPr>
          <a:xfrm>
            <a:off x="10911616" y="2086700"/>
            <a:ext cx="1166952" cy="658965"/>
          </a:xfrm>
          <a:prstGeom prst="chevron">
            <a:avLst>
              <a:gd name="adj" fmla="val 16779"/>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icrosoft JhengHei" panose="020B0604030504040204" pitchFamily="34" charset="-120"/>
                <a:cs typeface="Arial" panose="020B0604020202020204" pitchFamily="34" charset="0"/>
              </a:rPr>
              <a:t>Liquid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icrosoft JhengHei" panose="020B0604030504040204" pitchFamily="34" charset="-120"/>
                <a:cs typeface="Arial" panose="020B0604020202020204" pitchFamily="34" charset="0"/>
              </a:rPr>
              <a:t>Mining</a:t>
            </a:r>
            <a:endParaRPr kumimoji="1" lang="zh-TW" alt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icrosoft JhengHei" panose="020B0604030504040204" pitchFamily="34" charset="-120"/>
              <a:cs typeface="Arial" panose="020B0604020202020204" pitchFamily="34" charset="0"/>
            </a:endParaRPr>
          </a:p>
        </p:txBody>
      </p:sp>
      <p:sp>
        <p:nvSpPr>
          <p:cNvPr id="20" name="＞形箭號 56">
            <a:extLst>
              <a:ext uri="{FF2B5EF4-FFF2-40B4-BE49-F238E27FC236}">
                <a16:creationId xmlns:a16="http://schemas.microsoft.com/office/drawing/2014/main" id="{1CC101FB-C716-CCA0-EF9D-5C7EABFC73D5}"/>
              </a:ext>
            </a:extLst>
          </p:cNvPr>
          <p:cNvSpPr/>
          <p:nvPr/>
        </p:nvSpPr>
        <p:spPr>
          <a:xfrm>
            <a:off x="8052533" y="2091158"/>
            <a:ext cx="1874461" cy="658965"/>
          </a:xfrm>
          <a:prstGeom prst="chevron">
            <a:avLst>
              <a:gd name="adj" fmla="val 16779"/>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icrosoft JhengHei" panose="020B0604030504040204" pitchFamily="34" charset="-120"/>
                <a:cs typeface="Arial" panose="020B0604020202020204" pitchFamily="34" charset="0"/>
              </a:rPr>
              <a:t>Enrichment/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icrosoft JhengHei" panose="020B0604030504040204" pitchFamily="34" charset="-120"/>
                <a:cs typeface="Arial" panose="020B0604020202020204" pitchFamily="34" charset="0"/>
              </a:rPr>
              <a:t>Condensation</a:t>
            </a:r>
            <a:endParaRPr kumimoji="1" lang="zh-TW" alt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icrosoft JhengHei" panose="020B0604030504040204" pitchFamily="34" charset="-120"/>
              <a:cs typeface="Arial" panose="020B0604020202020204" pitchFamily="34" charset="0"/>
            </a:endParaRPr>
          </a:p>
        </p:txBody>
      </p:sp>
      <p:sp>
        <p:nvSpPr>
          <p:cNvPr id="21" name="＞形箭號 57">
            <a:extLst>
              <a:ext uri="{FF2B5EF4-FFF2-40B4-BE49-F238E27FC236}">
                <a16:creationId xmlns:a16="http://schemas.microsoft.com/office/drawing/2014/main" id="{03ACB430-545F-9A06-6CC0-6E147524DCA7}"/>
              </a:ext>
            </a:extLst>
          </p:cNvPr>
          <p:cNvSpPr/>
          <p:nvPr/>
        </p:nvSpPr>
        <p:spPr>
          <a:xfrm>
            <a:off x="29613" y="1590329"/>
            <a:ext cx="3831252" cy="493903"/>
          </a:xfrm>
          <a:prstGeom prst="chevron">
            <a:avLst>
              <a:gd name="adj" fmla="val 16779"/>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20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icrosoft JhengHei" panose="020B0604030504040204" pitchFamily="34" charset="-120"/>
                <a:cs typeface="Arial" panose="020B0604020202020204" pitchFamily="34" charset="0"/>
              </a:rPr>
              <a:t>Past</a:t>
            </a:r>
            <a:endParaRPr kumimoji="1" lang="zh-TW" altLang="en-US" sz="20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icrosoft JhengHei" panose="020B0604030504040204" pitchFamily="34" charset="-120"/>
              <a:cs typeface="Arial" panose="020B0604020202020204" pitchFamily="34" charset="0"/>
            </a:endParaRPr>
          </a:p>
        </p:txBody>
      </p:sp>
      <p:sp>
        <p:nvSpPr>
          <p:cNvPr id="43" name="＞形箭號 72">
            <a:extLst>
              <a:ext uri="{FF2B5EF4-FFF2-40B4-BE49-F238E27FC236}">
                <a16:creationId xmlns:a16="http://schemas.microsoft.com/office/drawing/2014/main" id="{C646338D-317E-25AF-4485-DBF2E8705CBD}"/>
              </a:ext>
            </a:extLst>
          </p:cNvPr>
          <p:cNvSpPr/>
          <p:nvPr/>
        </p:nvSpPr>
        <p:spPr>
          <a:xfrm>
            <a:off x="9694125" y="2094419"/>
            <a:ext cx="1412012" cy="658965"/>
          </a:xfrm>
          <a:prstGeom prst="chevron">
            <a:avLst>
              <a:gd name="adj" fmla="val 16779"/>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icrosoft JhengHei" panose="020B0604030504040204" pitchFamily="34" charset="-120"/>
                <a:cs typeface="Arial" panose="020B0604020202020204" pitchFamily="34" charset="0"/>
              </a:rPr>
              <a:t>Carbon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icrosoft JhengHei" panose="020B0604030504040204" pitchFamily="34" charset="-120"/>
                <a:cs typeface="Arial" panose="020B0604020202020204" pitchFamily="34" charset="0"/>
              </a:rPr>
              <a:t>Capture</a:t>
            </a:r>
          </a:p>
        </p:txBody>
      </p:sp>
      <p:pic>
        <p:nvPicPr>
          <p:cNvPr id="44" name="圖片 43">
            <a:extLst>
              <a:ext uri="{FF2B5EF4-FFF2-40B4-BE49-F238E27FC236}">
                <a16:creationId xmlns:a16="http://schemas.microsoft.com/office/drawing/2014/main" id="{C537ED4B-8360-AFA6-6FB1-3B133FF94A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9389" y="3869523"/>
            <a:ext cx="1661084" cy="2215779"/>
          </a:xfrm>
          <a:prstGeom prst="rect">
            <a:avLst/>
          </a:prstGeom>
          <a:ln w="41275">
            <a:noFill/>
          </a:ln>
        </p:spPr>
      </p:pic>
      <p:pic>
        <p:nvPicPr>
          <p:cNvPr id="45" name="圖片 44">
            <a:extLst>
              <a:ext uri="{FF2B5EF4-FFF2-40B4-BE49-F238E27FC236}">
                <a16:creationId xmlns:a16="http://schemas.microsoft.com/office/drawing/2014/main" id="{B344AA39-991D-B811-C2A5-8A23C7C09F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888"/>
          <a:stretch/>
        </p:blipFill>
        <p:spPr>
          <a:xfrm>
            <a:off x="5615506" y="3860183"/>
            <a:ext cx="2539606" cy="2236862"/>
          </a:xfrm>
          <a:prstGeom prst="rect">
            <a:avLst/>
          </a:prstGeom>
        </p:spPr>
      </p:pic>
      <p:pic>
        <p:nvPicPr>
          <p:cNvPr id="46" name="圖片 45">
            <a:extLst>
              <a:ext uri="{FF2B5EF4-FFF2-40B4-BE49-F238E27FC236}">
                <a16:creationId xmlns:a16="http://schemas.microsoft.com/office/drawing/2014/main" id="{1BBB6219-23FA-BC9B-1B78-AE5FAD5133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063" r="9488" b="2036"/>
          <a:stretch/>
        </p:blipFill>
        <p:spPr>
          <a:xfrm>
            <a:off x="8232028" y="3842883"/>
            <a:ext cx="1512759" cy="2254161"/>
          </a:xfrm>
          <a:prstGeom prst="rect">
            <a:avLst/>
          </a:prstGeom>
        </p:spPr>
      </p:pic>
      <p:pic>
        <p:nvPicPr>
          <p:cNvPr id="47" name="圖片 46">
            <a:extLst>
              <a:ext uri="{FF2B5EF4-FFF2-40B4-BE49-F238E27FC236}">
                <a16:creationId xmlns:a16="http://schemas.microsoft.com/office/drawing/2014/main" id="{1F92073A-3B46-0F8C-7919-6529E68B566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003" t="15906" r="25760" b="9809"/>
          <a:stretch/>
        </p:blipFill>
        <p:spPr>
          <a:xfrm>
            <a:off x="9787729" y="3867023"/>
            <a:ext cx="1922642" cy="2230021"/>
          </a:xfrm>
          <a:prstGeom prst="rect">
            <a:avLst/>
          </a:prstGeom>
        </p:spPr>
      </p:pic>
      <p:pic>
        <p:nvPicPr>
          <p:cNvPr id="48" name="圖片 47">
            <a:extLst>
              <a:ext uri="{FF2B5EF4-FFF2-40B4-BE49-F238E27FC236}">
                <a16:creationId xmlns:a16="http://schemas.microsoft.com/office/drawing/2014/main" id="{6CFD1543-364E-AB83-064C-9D9C9CBEB46F}"/>
              </a:ext>
            </a:extLst>
          </p:cNvPr>
          <p:cNvPicPr>
            <a:picLocks noChangeAspect="1"/>
          </p:cNvPicPr>
          <p:nvPr/>
        </p:nvPicPr>
        <p:blipFill rotWithShape="1">
          <a:blip r:embed="rId6" cstate="print">
            <a:clrChange>
              <a:clrFrom>
                <a:srgbClr val="FEFFFF"/>
              </a:clrFrom>
              <a:clrTo>
                <a:srgbClr val="FEFFFF">
                  <a:alpha val="0"/>
                </a:srgbClr>
              </a:clrTo>
            </a:clrChange>
            <a:extLst>
              <a:ext uri="{28A0092B-C50C-407E-A947-70E740481C1C}">
                <a14:useLocalDpi xmlns:a14="http://schemas.microsoft.com/office/drawing/2010/main" val="0"/>
              </a:ext>
            </a:extLst>
          </a:blip>
          <a:srcRect l="11935" t="4586" r="8681" b="1990"/>
          <a:stretch/>
        </p:blipFill>
        <p:spPr>
          <a:xfrm rot="-120000">
            <a:off x="501760" y="4029942"/>
            <a:ext cx="1597521" cy="1880042"/>
          </a:xfrm>
          <a:prstGeom prst="rect">
            <a:avLst/>
          </a:prstGeom>
        </p:spPr>
      </p:pic>
      <p:sp>
        <p:nvSpPr>
          <p:cNvPr id="49" name="＞形箭號 54">
            <a:extLst>
              <a:ext uri="{FF2B5EF4-FFF2-40B4-BE49-F238E27FC236}">
                <a16:creationId xmlns:a16="http://schemas.microsoft.com/office/drawing/2014/main" id="{9126DB03-CAC2-D561-1BA0-853D68F5F1E6}"/>
              </a:ext>
            </a:extLst>
          </p:cNvPr>
          <p:cNvSpPr/>
          <p:nvPr/>
        </p:nvSpPr>
        <p:spPr>
          <a:xfrm>
            <a:off x="3673818" y="2752503"/>
            <a:ext cx="4615962" cy="498842"/>
          </a:xfrm>
          <a:prstGeom prst="chevron">
            <a:avLst>
              <a:gd name="adj" fmla="val 16779"/>
            </a:avLst>
          </a:prstGeom>
          <a:solidFill>
            <a:srgbClr val="00919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icrosoft JhengHei" panose="020B0604030504040204" pitchFamily="34" charset="-120"/>
                <a:cs typeface="Arial" panose="020B0604020202020204" pitchFamily="34" charset="0"/>
              </a:rPr>
              <a:t>污水再生、循環水、廢水處理</a:t>
            </a:r>
          </a:p>
        </p:txBody>
      </p:sp>
      <p:sp>
        <p:nvSpPr>
          <p:cNvPr id="50" name="＞形箭號 57">
            <a:extLst>
              <a:ext uri="{FF2B5EF4-FFF2-40B4-BE49-F238E27FC236}">
                <a16:creationId xmlns:a16="http://schemas.microsoft.com/office/drawing/2014/main" id="{ACF87897-8226-02AD-DCF8-92698A71C161}"/>
              </a:ext>
            </a:extLst>
          </p:cNvPr>
          <p:cNvSpPr/>
          <p:nvPr/>
        </p:nvSpPr>
        <p:spPr>
          <a:xfrm>
            <a:off x="8063280" y="2759470"/>
            <a:ext cx="3976622" cy="498842"/>
          </a:xfrm>
          <a:prstGeom prst="chevron">
            <a:avLst>
              <a:gd name="adj" fmla="val 16779"/>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icrosoft JhengHei" panose="020B0604030504040204" pitchFamily="34" charset="-120"/>
                <a:cs typeface="Arial" panose="020B0604020202020204" pitchFamily="34" charset="0"/>
              </a:rPr>
              <a:t>富集濃縮、碳捕捉、採礦技術</a:t>
            </a:r>
          </a:p>
        </p:txBody>
      </p:sp>
      <p:sp>
        <p:nvSpPr>
          <p:cNvPr id="51" name="＞形箭號 57">
            <a:extLst>
              <a:ext uri="{FF2B5EF4-FFF2-40B4-BE49-F238E27FC236}">
                <a16:creationId xmlns:a16="http://schemas.microsoft.com/office/drawing/2014/main" id="{538C7078-BD33-71AF-CDC2-9284342F1F70}"/>
              </a:ext>
            </a:extLst>
          </p:cNvPr>
          <p:cNvSpPr/>
          <p:nvPr/>
        </p:nvSpPr>
        <p:spPr>
          <a:xfrm>
            <a:off x="22118" y="2761940"/>
            <a:ext cx="3838747" cy="493903"/>
          </a:xfrm>
          <a:prstGeom prst="chevron">
            <a:avLst>
              <a:gd name="adj" fmla="val 16779"/>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icrosoft JhengHei" panose="020B0604030504040204" pitchFamily="34" charset="-120"/>
                <a:cs typeface="Arial" panose="020B0604020202020204" pitchFamily="34" charset="0"/>
              </a:rPr>
              <a:t>海水、半鹹水淡化、軟化</a:t>
            </a:r>
          </a:p>
        </p:txBody>
      </p:sp>
      <p:pic>
        <p:nvPicPr>
          <p:cNvPr id="52" name="圖片 51">
            <a:extLst>
              <a:ext uri="{FF2B5EF4-FFF2-40B4-BE49-F238E27FC236}">
                <a16:creationId xmlns:a16="http://schemas.microsoft.com/office/drawing/2014/main" id="{B2ED063B-73CF-2DF2-9B86-F41E253147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15448" y="3553912"/>
            <a:ext cx="1845417" cy="2460556"/>
          </a:xfrm>
          <a:prstGeom prst="rect">
            <a:avLst/>
          </a:prstGeom>
        </p:spPr>
      </p:pic>
      <p:sp>
        <p:nvSpPr>
          <p:cNvPr id="53" name="＞形箭號 57">
            <a:extLst>
              <a:ext uri="{FF2B5EF4-FFF2-40B4-BE49-F238E27FC236}">
                <a16:creationId xmlns:a16="http://schemas.microsoft.com/office/drawing/2014/main" id="{231C69F8-EF5C-278F-3A23-51C2E7593588}"/>
              </a:ext>
            </a:extLst>
          </p:cNvPr>
          <p:cNvSpPr/>
          <p:nvPr/>
        </p:nvSpPr>
        <p:spPr>
          <a:xfrm>
            <a:off x="8279430" y="3265123"/>
            <a:ext cx="3750122" cy="498842"/>
          </a:xfrm>
          <a:prstGeom prst="chevron">
            <a:avLst>
              <a:gd name="adj" fmla="val 16779"/>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icrosoft JhengHei" panose="020B0604030504040204" pitchFamily="34" charset="-120"/>
                <a:cs typeface="Arial" panose="020B0604020202020204" pitchFamily="34" charset="0"/>
              </a:rPr>
              <a:t>資源循環、淨零碳排</a:t>
            </a:r>
          </a:p>
        </p:txBody>
      </p:sp>
      <p:sp>
        <p:nvSpPr>
          <p:cNvPr id="54" name="＞形箭號 57">
            <a:extLst>
              <a:ext uri="{FF2B5EF4-FFF2-40B4-BE49-F238E27FC236}">
                <a16:creationId xmlns:a16="http://schemas.microsoft.com/office/drawing/2014/main" id="{3ABE23F9-76F0-187A-90BC-3AF761108FC6}"/>
              </a:ext>
            </a:extLst>
          </p:cNvPr>
          <p:cNvSpPr/>
          <p:nvPr/>
        </p:nvSpPr>
        <p:spPr>
          <a:xfrm>
            <a:off x="11768" y="3267593"/>
            <a:ext cx="3400456" cy="493903"/>
          </a:xfrm>
          <a:prstGeom prst="chevron">
            <a:avLst>
              <a:gd name="adj" fmla="val 16779"/>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icrosoft JhengHei" panose="020B0604030504040204" pitchFamily="34" charset="-120"/>
                <a:cs typeface="Arial" panose="020B0604020202020204" pitchFamily="34" charset="0"/>
              </a:rPr>
              <a:t>脫鹽處理</a:t>
            </a:r>
          </a:p>
        </p:txBody>
      </p:sp>
      <p:sp>
        <p:nvSpPr>
          <p:cNvPr id="55" name="＞形箭號 54">
            <a:extLst>
              <a:ext uri="{FF2B5EF4-FFF2-40B4-BE49-F238E27FC236}">
                <a16:creationId xmlns:a16="http://schemas.microsoft.com/office/drawing/2014/main" id="{B070142F-F2B5-32A8-874E-AE6047149391}"/>
              </a:ext>
            </a:extLst>
          </p:cNvPr>
          <p:cNvSpPr/>
          <p:nvPr/>
        </p:nvSpPr>
        <p:spPr>
          <a:xfrm>
            <a:off x="3308537" y="3266861"/>
            <a:ext cx="5226969" cy="498842"/>
          </a:xfrm>
          <a:prstGeom prst="chevron">
            <a:avLst>
              <a:gd name="adj" fmla="val 16779"/>
            </a:avLst>
          </a:prstGeom>
          <a:solidFill>
            <a:srgbClr val="00919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icrosoft JhengHei" panose="020B0604030504040204" pitchFamily="34" charset="-120"/>
                <a:cs typeface="Arial" panose="020B0604020202020204" pitchFamily="34" charset="0"/>
              </a:rPr>
              <a:t>純水製程改善、水資源循環再生、系統整合</a:t>
            </a:r>
          </a:p>
        </p:txBody>
      </p:sp>
      <p:sp>
        <p:nvSpPr>
          <p:cNvPr id="56" name="矩形 55">
            <a:extLst>
              <a:ext uri="{FF2B5EF4-FFF2-40B4-BE49-F238E27FC236}">
                <a16:creationId xmlns:a16="http://schemas.microsoft.com/office/drawing/2014/main" id="{A4AC5F7E-99B5-31FA-CEA4-1D607B047AB3}"/>
              </a:ext>
            </a:extLst>
          </p:cNvPr>
          <p:cNvSpPr/>
          <p:nvPr/>
        </p:nvSpPr>
        <p:spPr>
          <a:xfrm>
            <a:off x="3714174" y="1977733"/>
            <a:ext cx="6212820" cy="851619"/>
          </a:xfrm>
          <a:prstGeom prst="rect">
            <a:avLst/>
          </a:prstGeom>
          <a:solidFill>
            <a:srgbClr val="FF0000">
              <a:alpha val="12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268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48</a:t>
            </a:fld>
            <a:endParaRPr lang="en-US" dirty="0"/>
          </a:p>
        </p:txBody>
      </p:sp>
      <p:sp>
        <p:nvSpPr>
          <p:cNvPr id="2" name="TextBox 11">
            <a:extLst>
              <a:ext uri="{FF2B5EF4-FFF2-40B4-BE49-F238E27FC236}">
                <a16:creationId xmlns:a16="http://schemas.microsoft.com/office/drawing/2014/main" id="{0B484986-4F95-B976-8402-05F4C60B121E}"/>
              </a:ext>
            </a:extLst>
          </p:cNvPr>
          <p:cNvSpPr txBox="1"/>
          <p:nvPr/>
        </p:nvSpPr>
        <p:spPr>
          <a:xfrm>
            <a:off x="853793" y="401752"/>
            <a:ext cx="9814207" cy="492443"/>
          </a:xfrm>
          <a:prstGeom prst="rect">
            <a:avLst/>
          </a:prstGeom>
          <a:noFill/>
        </p:spPr>
        <p:txBody>
          <a:bodyPr wrap="square" lIns="0" tIns="0" rIns="0" bIns="0" rtlCol="0">
            <a:spAutoFit/>
            <a:scene3d>
              <a:camera prst="orthographicFront"/>
              <a:lightRig rig="threePt" dir="t"/>
            </a:scene3d>
            <a:sp3d contourW="12700"/>
          </a:bodyPr>
          <a:lstStyle/>
          <a:p>
            <a:pPr marL="0" marR="0" lvl="0" indent="0" defTabSz="584200" rtl="0" eaLnBrk="1" fontAlgn="auto" latinLnBrk="0" hangingPunct="0">
              <a:lnSpc>
                <a:spcPct val="100000"/>
              </a:lnSpc>
              <a:spcBef>
                <a:spcPts val="0"/>
              </a:spcBef>
              <a:spcAft>
                <a:spcPts val="0"/>
              </a:spcAft>
              <a:buClrTx/>
              <a:buSzTx/>
              <a:buFontTx/>
              <a:buNone/>
              <a:tabLst/>
              <a:defRPr/>
            </a:pPr>
            <a:r>
              <a:rPr lang="zh-TW" altLang="en-US" sz="3200" b="1" dirty="0">
                <a:solidFill>
                  <a:prstClr val="black">
                    <a:lumMod val="75000"/>
                    <a:lumOff val="25000"/>
                  </a:prstClr>
                </a:solidFill>
                <a:latin typeface="Arial"/>
                <a:ea typeface="微软雅黑"/>
                <a:sym typeface="Helvetica Neue"/>
              </a:rPr>
              <a:t>電容去離子技術應用案例</a:t>
            </a:r>
            <a:r>
              <a:rPr lang="en-US" altLang="zh-TW" sz="2400" b="1" dirty="0">
                <a:solidFill>
                  <a:prstClr val="black">
                    <a:lumMod val="75000"/>
                    <a:lumOff val="25000"/>
                  </a:prstClr>
                </a:solidFill>
                <a:latin typeface="Arial"/>
                <a:ea typeface="微软雅黑"/>
              </a:rPr>
              <a:t>(1/3)</a:t>
            </a:r>
            <a:endParaRPr lang="en-US" altLang="zh-TW" sz="2400" b="1" dirty="0">
              <a:solidFill>
                <a:srgbClr val="0070C0"/>
              </a:solidFill>
              <a:latin typeface="Arial"/>
              <a:ea typeface="微软雅黑"/>
            </a:endParaRPr>
          </a:p>
        </p:txBody>
      </p:sp>
      <p:cxnSp>
        <p:nvCxnSpPr>
          <p:cNvPr id="3" name="Straight Connector 4">
            <a:extLst>
              <a:ext uri="{FF2B5EF4-FFF2-40B4-BE49-F238E27FC236}">
                <a16:creationId xmlns:a16="http://schemas.microsoft.com/office/drawing/2014/main" id="{94F30909-2711-AA2F-97E7-9C28A776DACE}"/>
              </a:ext>
            </a:extLst>
          </p:cNvPr>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 name="AutoShape 5">
            <a:extLst>
              <a:ext uri="{FF2B5EF4-FFF2-40B4-BE49-F238E27FC236}">
                <a16:creationId xmlns:a16="http://schemas.microsoft.com/office/drawing/2014/main" id="{D0840FE2-1DA4-0880-9999-02E14FBDDBF5}"/>
              </a:ext>
            </a:extLst>
          </p:cNvPr>
          <p:cNvSpPr>
            <a:spLocks noChangeArrowheads="1"/>
          </p:cNvSpPr>
          <p:nvPr/>
        </p:nvSpPr>
        <p:spPr bwMode="gray">
          <a:xfrm>
            <a:off x="647357" y="1235428"/>
            <a:ext cx="3887342" cy="735747"/>
          </a:xfrm>
          <a:prstGeom prst="roundRect">
            <a:avLst>
              <a:gd name="adj" fmla="val 50000"/>
            </a:avLst>
          </a:prstGeom>
          <a:solidFill>
            <a:srgbClr val="FFC000">
              <a:lumMod val="40000"/>
              <a:lumOff val="60000"/>
            </a:srgbClr>
          </a:solidFill>
        </p:spPr>
        <p:txBody>
          <a:bodyPr wrap="square" rtlCol="0">
            <a:spAutoFit/>
          </a:bodyPr>
          <a:lstStyle/>
          <a:p>
            <a:pPr algn="ctr">
              <a:spcBef>
                <a:spcPts val="600"/>
              </a:spcBef>
              <a:spcAft>
                <a:spcPts val="600"/>
              </a:spcAft>
            </a:pPr>
            <a:r>
              <a:rPr kumimoji="1" lang="zh-TW" altLang="en-US"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污水處理廠</a:t>
            </a:r>
            <a:endPar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endParaRPr>
          </a:p>
        </p:txBody>
      </p:sp>
      <p:grpSp>
        <p:nvGrpSpPr>
          <p:cNvPr id="6" name="群組 5">
            <a:extLst>
              <a:ext uri="{FF2B5EF4-FFF2-40B4-BE49-F238E27FC236}">
                <a16:creationId xmlns:a16="http://schemas.microsoft.com/office/drawing/2014/main" id="{9D2C606A-277A-D943-87A7-DB2F962C5D08}"/>
              </a:ext>
            </a:extLst>
          </p:cNvPr>
          <p:cNvGrpSpPr/>
          <p:nvPr/>
        </p:nvGrpSpPr>
        <p:grpSpPr>
          <a:xfrm>
            <a:off x="8820021" y="2724519"/>
            <a:ext cx="2847946" cy="2394513"/>
            <a:chOff x="7455011" y="3323587"/>
            <a:chExt cx="4584589" cy="3534413"/>
          </a:xfrm>
        </p:grpSpPr>
        <p:pic>
          <p:nvPicPr>
            <p:cNvPr id="7" name="圖片 6">
              <a:extLst>
                <a:ext uri="{FF2B5EF4-FFF2-40B4-BE49-F238E27FC236}">
                  <a16:creationId xmlns:a16="http://schemas.microsoft.com/office/drawing/2014/main" id="{8DF44B60-A62D-02A2-B958-1CF2697FC365}"/>
                </a:ext>
              </a:extLst>
            </p:cNvPr>
            <p:cNvPicPr>
              <a:picLocks noChangeAspect="1"/>
            </p:cNvPicPr>
            <p:nvPr/>
          </p:nvPicPr>
          <p:blipFill>
            <a:blip r:embed="rId2"/>
            <a:stretch>
              <a:fillRect/>
            </a:stretch>
          </p:blipFill>
          <p:spPr>
            <a:xfrm>
              <a:off x="7455011" y="3559778"/>
              <a:ext cx="4584589" cy="3298222"/>
            </a:xfrm>
            <a:prstGeom prst="rect">
              <a:avLst/>
            </a:prstGeom>
          </p:spPr>
        </p:pic>
        <p:cxnSp>
          <p:nvCxnSpPr>
            <p:cNvPr id="8" name="直線單箭頭接點 7">
              <a:extLst>
                <a:ext uri="{FF2B5EF4-FFF2-40B4-BE49-F238E27FC236}">
                  <a16:creationId xmlns:a16="http://schemas.microsoft.com/office/drawing/2014/main" id="{D2263CA8-3BB5-7C2F-5D00-70FEA3F256FA}"/>
                </a:ext>
              </a:extLst>
            </p:cNvPr>
            <p:cNvCxnSpPr/>
            <p:nvPr/>
          </p:nvCxnSpPr>
          <p:spPr>
            <a:xfrm>
              <a:off x="8288594" y="4041058"/>
              <a:ext cx="0" cy="973394"/>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EA14428B-B0E0-3D9E-E990-50B04AD7EE80}"/>
                </a:ext>
              </a:extLst>
            </p:cNvPr>
            <p:cNvSpPr/>
            <p:nvPr/>
          </p:nvSpPr>
          <p:spPr>
            <a:xfrm>
              <a:off x="7537770" y="4306529"/>
              <a:ext cx="782779" cy="8631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mn-cs"/>
                </a:rPr>
                <a:t>3.2 m</a:t>
              </a:r>
              <a:endParaRPr kumimoji="0" lang="zh-TW" altLang="en-US" sz="1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3" name="直線單箭頭接點 12">
              <a:extLst>
                <a:ext uri="{FF2B5EF4-FFF2-40B4-BE49-F238E27FC236}">
                  <a16:creationId xmlns:a16="http://schemas.microsoft.com/office/drawing/2014/main" id="{184DE590-7353-AC45-8B3F-608C4E7DE6BB}"/>
                </a:ext>
              </a:extLst>
            </p:cNvPr>
            <p:cNvCxnSpPr/>
            <p:nvPr/>
          </p:nvCxnSpPr>
          <p:spPr>
            <a:xfrm>
              <a:off x="9279194" y="3559778"/>
              <a:ext cx="1801761" cy="1041719"/>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D5BB1BE0-4C45-7165-6DCE-6935F566FFDA}"/>
                </a:ext>
              </a:extLst>
            </p:cNvPr>
            <p:cNvSpPr/>
            <p:nvPr/>
          </p:nvSpPr>
          <p:spPr>
            <a:xfrm>
              <a:off x="9960136" y="3634806"/>
              <a:ext cx="1326892" cy="4997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mn-cs"/>
                </a:rPr>
                <a:t>6.06 m</a:t>
              </a:r>
              <a:endParaRPr kumimoji="0" lang="zh-TW" altLang="en-US" sz="1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8" name="直線單箭頭接點 17">
              <a:extLst>
                <a:ext uri="{FF2B5EF4-FFF2-40B4-BE49-F238E27FC236}">
                  <a16:creationId xmlns:a16="http://schemas.microsoft.com/office/drawing/2014/main" id="{7CF28F0E-2EE8-8C67-83FE-B7A4EFB8AB3B}"/>
                </a:ext>
              </a:extLst>
            </p:cNvPr>
            <p:cNvCxnSpPr/>
            <p:nvPr/>
          </p:nvCxnSpPr>
          <p:spPr>
            <a:xfrm flipH="1">
              <a:off x="8407812" y="3540114"/>
              <a:ext cx="693174" cy="444359"/>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921CD28E-83AC-9D14-DEF8-36FD369947C2}"/>
                </a:ext>
              </a:extLst>
            </p:cNvPr>
            <p:cNvSpPr/>
            <p:nvPr/>
          </p:nvSpPr>
          <p:spPr>
            <a:xfrm rot="19523981">
              <a:off x="8041616" y="3323587"/>
              <a:ext cx="1143675" cy="4997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600" b="1" i="0" u="none" strike="noStrike" kern="1200" cap="none" spc="0" normalizeH="0" baseline="0" noProof="0" dirty="0">
                  <a:ln>
                    <a:noFill/>
                  </a:ln>
                  <a:solidFill>
                    <a:prstClr val="black"/>
                  </a:solidFill>
                  <a:effectLst/>
                  <a:uLnTx/>
                  <a:uFillTx/>
                  <a:latin typeface="Arial" panose="020B0604020202020204" pitchFamily="34" charset="0"/>
                  <a:ea typeface="微軟正黑體" panose="020B0604030504040204" pitchFamily="34" charset="-120"/>
                  <a:cs typeface="+mn-cs"/>
                </a:rPr>
                <a:t>2.3 m</a:t>
              </a:r>
              <a:endParaRPr kumimoji="0" lang="zh-TW" altLang="en-US" sz="1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pic>
        <p:nvPicPr>
          <p:cNvPr id="20" name="圖片 19">
            <a:extLst>
              <a:ext uri="{FF2B5EF4-FFF2-40B4-BE49-F238E27FC236}">
                <a16:creationId xmlns:a16="http://schemas.microsoft.com/office/drawing/2014/main" id="{2F61304E-B7DE-1549-B047-D6DE5126DD1F}"/>
              </a:ext>
            </a:extLst>
          </p:cNvPr>
          <p:cNvPicPr>
            <a:picLocks noChangeAspect="1"/>
          </p:cNvPicPr>
          <p:nvPr/>
        </p:nvPicPr>
        <p:blipFill>
          <a:blip r:embed="rId3"/>
          <a:stretch>
            <a:fillRect/>
          </a:stretch>
        </p:blipFill>
        <p:spPr>
          <a:xfrm>
            <a:off x="6758632" y="4635715"/>
            <a:ext cx="4711859" cy="2059056"/>
          </a:xfrm>
          <a:prstGeom prst="rect">
            <a:avLst/>
          </a:prstGeom>
        </p:spPr>
      </p:pic>
      <p:pic>
        <p:nvPicPr>
          <p:cNvPr id="21" name="圖片 20">
            <a:extLst>
              <a:ext uri="{FF2B5EF4-FFF2-40B4-BE49-F238E27FC236}">
                <a16:creationId xmlns:a16="http://schemas.microsoft.com/office/drawing/2014/main" id="{FC251AD9-CD0C-7676-9228-C15E959E7204}"/>
              </a:ext>
            </a:extLst>
          </p:cNvPr>
          <p:cNvPicPr>
            <a:picLocks noChangeAspect="1"/>
          </p:cNvPicPr>
          <p:nvPr/>
        </p:nvPicPr>
        <p:blipFill>
          <a:blip r:embed="rId4"/>
          <a:stretch>
            <a:fillRect/>
          </a:stretch>
        </p:blipFill>
        <p:spPr>
          <a:xfrm>
            <a:off x="524033" y="4037203"/>
            <a:ext cx="5269815" cy="2812723"/>
          </a:xfrm>
          <a:prstGeom prst="rect">
            <a:avLst/>
          </a:prstGeom>
        </p:spPr>
      </p:pic>
      <p:pic>
        <p:nvPicPr>
          <p:cNvPr id="43" name="圖片 42">
            <a:extLst>
              <a:ext uri="{FF2B5EF4-FFF2-40B4-BE49-F238E27FC236}">
                <a16:creationId xmlns:a16="http://schemas.microsoft.com/office/drawing/2014/main" id="{9043D137-A0A6-EB91-BC49-D884261E12F0}"/>
              </a:ext>
            </a:extLst>
          </p:cNvPr>
          <p:cNvPicPr>
            <a:picLocks noChangeAspect="1"/>
          </p:cNvPicPr>
          <p:nvPr/>
        </p:nvPicPr>
        <p:blipFill>
          <a:blip r:embed="rId5"/>
          <a:stretch>
            <a:fillRect/>
          </a:stretch>
        </p:blipFill>
        <p:spPr>
          <a:xfrm>
            <a:off x="6683302" y="2706956"/>
            <a:ext cx="1880449" cy="1836047"/>
          </a:xfrm>
          <a:prstGeom prst="rect">
            <a:avLst/>
          </a:prstGeom>
        </p:spPr>
      </p:pic>
      <p:pic>
        <p:nvPicPr>
          <p:cNvPr id="44" name="圖片 43">
            <a:extLst>
              <a:ext uri="{FF2B5EF4-FFF2-40B4-BE49-F238E27FC236}">
                <a16:creationId xmlns:a16="http://schemas.microsoft.com/office/drawing/2014/main" id="{144E5D01-1B1B-D6C1-6146-4AF6A6684734}"/>
              </a:ext>
            </a:extLst>
          </p:cNvPr>
          <p:cNvPicPr>
            <a:picLocks noChangeAspect="1"/>
          </p:cNvPicPr>
          <p:nvPr/>
        </p:nvPicPr>
        <p:blipFill rotWithShape="1">
          <a:blip r:embed="rId6"/>
          <a:srcRect l="11319" r="13922"/>
          <a:stretch/>
        </p:blipFill>
        <p:spPr>
          <a:xfrm>
            <a:off x="8896725" y="2738273"/>
            <a:ext cx="2723885" cy="2050290"/>
          </a:xfrm>
          <a:prstGeom prst="rect">
            <a:avLst/>
          </a:prstGeom>
        </p:spPr>
      </p:pic>
      <p:pic>
        <p:nvPicPr>
          <p:cNvPr id="45" name="image171.png">
            <a:extLst>
              <a:ext uri="{FF2B5EF4-FFF2-40B4-BE49-F238E27FC236}">
                <a16:creationId xmlns:a16="http://schemas.microsoft.com/office/drawing/2014/main" id="{16A43C1B-5F1C-372C-43D2-B8BA7651436B}"/>
              </a:ext>
            </a:extLst>
          </p:cNvPr>
          <p:cNvPicPr/>
          <p:nvPr/>
        </p:nvPicPr>
        <p:blipFill rotWithShape="1">
          <a:blip r:embed="rId7"/>
          <a:srcRect l="50715" r="615"/>
          <a:stretch/>
        </p:blipFill>
        <p:spPr>
          <a:xfrm>
            <a:off x="6288660" y="411905"/>
            <a:ext cx="3123241" cy="2016217"/>
          </a:xfrm>
          <a:prstGeom prst="rect">
            <a:avLst/>
          </a:prstGeom>
          <a:ln/>
        </p:spPr>
      </p:pic>
      <p:pic>
        <p:nvPicPr>
          <p:cNvPr id="46" name="image160.jpg">
            <a:extLst>
              <a:ext uri="{FF2B5EF4-FFF2-40B4-BE49-F238E27FC236}">
                <a16:creationId xmlns:a16="http://schemas.microsoft.com/office/drawing/2014/main" id="{309FE518-0FA7-837F-17BF-19E16E43855C}"/>
              </a:ext>
            </a:extLst>
          </p:cNvPr>
          <p:cNvPicPr/>
          <p:nvPr/>
        </p:nvPicPr>
        <p:blipFill>
          <a:blip r:embed="rId8"/>
          <a:srcRect/>
          <a:stretch>
            <a:fillRect/>
          </a:stretch>
        </p:blipFill>
        <p:spPr>
          <a:xfrm>
            <a:off x="9357693" y="411905"/>
            <a:ext cx="2485194" cy="2023745"/>
          </a:xfrm>
          <a:prstGeom prst="rect">
            <a:avLst/>
          </a:prstGeom>
          <a:ln/>
        </p:spPr>
      </p:pic>
      <p:sp>
        <p:nvSpPr>
          <p:cNvPr id="47" name="文字方塊 46">
            <a:extLst>
              <a:ext uri="{FF2B5EF4-FFF2-40B4-BE49-F238E27FC236}">
                <a16:creationId xmlns:a16="http://schemas.microsoft.com/office/drawing/2014/main" id="{A1B549DD-1348-6A95-0CBB-7C61A5F23FB7}"/>
              </a:ext>
            </a:extLst>
          </p:cNvPr>
          <p:cNvSpPr txBox="1"/>
          <p:nvPr/>
        </p:nvSpPr>
        <p:spPr>
          <a:xfrm>
            <a:off x="6360598" y="1999575"/>
            <a:ext cx="1279899" cy="369332"/>
          </a:xfrm>
          <a:prstGeom prst="rect">
            <a:avLst/>
          </a:prstGeom>
          <a:solidFill>
            <a:schemeClr val="bg2"/>
          </a:solidFill>
        </p:spPr>
        <p:txBody>
          <a:bodyPr wrap="square" rtlCol="0">
            <a:spAutoFit/>
          </a:bodyPr>
          <a:lstStyle/>
          <a:p>
            <a:r>
              <a:rPr lang="zh-TW" altLang="en-US" dirty="0"/>
              <a:t>  模廠建置 </a:t>
            </a:r>
          </a:p>
        </p:txBody>
      </p:sp>
      <p:sp>
        <p:nvSpPr>
          <p:cNvPr id="48" name="Google Shape;332;p13">
            <a:extLst>
              <a:ext uri="{FF2B5EF4-FFF2-40B4-BE49-F238E27FC236}">
                <a16:creationId xmlns:a16="http://schemas.microsoft.com/office/drawing/2014/main" id="{C69D5013-917D-76EB-2C25-D3CCC5BA647B}"/>
              </a:ext>
            </a:extLst>
          </p:cNvPr>
          <p:cNvSpPr txBox="1">
            <a:spLocks/>
          </p:cNvSpPr>
          <p:nvPr/>
        </p:nvSpPr>
        <p:spPr>
          <a:xfrm>
            <a:off x="524033" y="2358599"/>
            <a:ext cx="4845513" cy="1543302"/>
          </a:xfrm>
          <a:prstGeom prst="rect">
            <a:avLst/>
          </a:prstGeom>
          <a:solidFill>
            <a:schemeClr val="bg1">
              <a:lumMod val="95000"/>
            </a:scheme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3F3F3F"/>
              </a:buClr>
              <a:buSzPts val="2800"/>
              <a:buFont typeface="Noto Sans Symbols"/>
              <a:buChar char="🞐"/>
              <a:defRPr sz="2800" b="0" i="0" u="none" strike="noStrike" cap="none">
                <a:solidFill>
                  <a:srgbClr val="0000CC"/>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258763" indent="-342900">
              <a:lnSpc>
                <a:spcPct val="100000"/>
              </a:lnSpc>
              <a:spcBef>
                <a:spcPts val="0"/>
              </a:spcBef>
              <a:buClrTx/>
              <a:buSzPct val="90000"/>
              <a:buFont typeface="Arial" panose="020B0604020202020204" pitchFamily="34" charset="0"/>
              <a:buChar char="►"/>
              <a:tabLst>
                <a:tab pos="1252538" algn="l"/>
              </a:tabLst>
              <a:defRPr/>
            </a:pPr>
            <a:r>
              <a:rPr lang="zh-TW" altLang="en-US" sz="2200" dirty="0">
                <a:solidFill>
                  <a:prstClr val="black"/>
                </a:solidFill>
                <a:latin typeface="Arial" panose="020B0604020202020204" pitchFamily="34" charset="0"/>
                <a:ea typeface="微軟正黑體" panose="020B0604030504040204" pitchFamily="34" charset="-120"/>
                <a:cs typeface="Arial" panose="020B0604020202020204" pitchFamily="34" charset="0"/>
              </a:rPr>
              <a:t>出流導電度</a:t>
            </a:r>
            <a:r>
              <a:rPr lang="en-US" altLang="zh-TW" sz="2200" dirty="0">
                <a:solidFill>
                  <a:prstClr val="black"/>
                </a:solidFill>
                <a:latin typeface="Arial" panose="020B0604020202020204" pitchFamily="34" charset="0"/>
                <a:ea typeface="微軟正黑體" panose="020B0604030504040204" pitchFamily="34" charset="-120"/>
                <a:cs typeface="Arial" panose="020B0604020202020204" pitchFamily="34" charset="0"/>
              </a:rPr>
              <a:t>:</a:t>
            </a:r>
            <a:r>
              <a:rPr lang="zh-TW" altLang="en-US" sz="2200" dirty="0">
                <a:solidFill>
                  <a:prstClr val="black"/>
                </a:solidFill>
                <a:latin typeface="Arial" panose="020B0604020202020204" pitchFamily="34" charset="0"/>
                <a:ea typeface="微軟正黑體" panose="020B0604030504040204" pitchFamily="34" charset="-120"/>
                <a:cs typeface="Arial" panose="020B0604020202020204" pitchFamily="34" charset="0"/>
              </a:rPr>
              <a:t> </a:t>
            </a:r>
            <a:r>
              <a:rPr lang="en-US" altLang="zh-TW" sz="2200" dirty="0">
                <a:solidFill>
                  <a:prstClr val="black"/>
                </a:solidFill>
                <a:latin typeface="Arial" panose="020B0604020202020204" pitchFamily="34" charset="0"/>
                <a:ea typeface="微軟正黑體" panose="020B0604030504040204" pitchFamily="34" charset="-120"/>
                <a:cs typeface="Arial" panose="020B0604020202020204" pitchFamily="34" charset="0"/>
              </a:rPr>
              <a:t>~100 µS/cm</a:t>
            </a:r>
          </a:p>
          <a:p>
            <a:pPr marL="258763" indent="-342900">
              <a:lnSpc>
                <a:spcPct val="100000"/>
              </a:lnSpc>
              <a:spcBef>
                <a:spcPts val="0"/>
              </a:spcBef>
              <a:buClrTx/>
              <a:buSzPct val="90000"/>
              <a:buFont typeface="Arial" panose="020B0604020202020204" pitchFamily="34" charset="0"/>
              <a:buChar char="►"/>
              <a:tabLst>
                <a:tab pos="1252538" algn="l"/>
              </a:tabLst>
              <a:defRPr/>
            </a:pPr>
            <a:r>
              <a:rPr lang="zh-TW" altLang="en-US" sz="2200" dirty="0">
                <a:solidFill>
                  <a:prstClr val="black"/>
                </a:solidFill>
                <a:latin typeface="Arial" panose="020B0604020202020204" pitchFamily="34" charset="0"/>
                <a:ea typeface="微軟正黑體" panose="020B0604030504040204" pitchFamily="34" charset="-120"/>
                <a:cs typeface="Arial" panose="020B0604020202020204" pitchFamily="34" charset="0"/>
              </a:rPr>
              <a:t>單位脫鹽能耗</a:t>
            </a:r>
            <a:r>
              <a:rPr lang="en-US" altLang="zh-TW" sz="2200" dirty="0">
                <a:solidFill>
                  <a:prstClr val="black"/>
                </a:solidFill>
                <a:latin typeface="Arial" panose="020B0604020202020204" pitchFamily="34" charset="0"/>
                <a:ea typeface="微軟正黑體" panose="020B0604030504040204" pitchFamily="34" charset="-120"/>
                <a:cs typeface="Arial" panose="020B0604020202020204" pitchFamily="34" charset="0"/>
              </a:rPr>
              <a:t>:</a:t>
            </a:r>
            <a:r>
              <a:rPr lang="zh-TW" altLang="en-US" sz="2200" dirty="0">
                <a:solidFill>
                  <a:prstClr val="black"/>
                </a:solidFill>
                <a:latin typeface="Arial" panose="020B0604020202020204" pitchFamily="34" charset="0"/>
                <a:ea typeface="微軟正黑體" panose="020B0604030504040204" pitchFamily="34" charset="-120"/>
                <a:cs typeface="Arial" panose="020B0604020202020204" pitchFamily="34" charset="0"/>
              </a:rPr>
              <a:t>  </a:t>
            </a:r>
            <a:r>
              <a:rPr lang="en-US" altLang="zh-TW" sz="2200" dirty="0">
                <a:solidFill>
                  <a:prstClr val="black"/>
                </a:solidFill>
                <a:latin typeface="Arial" panose="020B0604020202020204" pitchFamily="34" charset="0"/>
                <a:ea typeface="微軟正黑體" panose="020B0604030504040204" pitchFamily="34" charset="-120"/>
                <a:cs typeface="Arial" panose="020B0604020202020204" pitchFamily="34" charset="0"/>
              </a:rPr>
              <a:t>0.2-0.4 kWh/m</a:t>
            </a:r>
            <a:r>
              <a:rPr lang="en-US" altLang="zh-TW" sz="2200" baseline="30000" dirty="0">
                <a:solidFill>
                  <a:prstClr val="black"/>
                </a:solidFill>
                <a:latin typeface="Arial" panose="020B0604020202020204" pitchFamily="34" charset="0"/>
                <a:ea typeface="微軟正黑體" panose="020B0604030504040204" pitchFamily="34" charset="-120"/>
                <a:cs typeface="Arial" panose="020B0604020202020204" pitchFamily="34" charset="0"/>
              </a:rPr>
              <a:t>3</a:t>
            </a:r>
          </a:p>
          <a:p>
            <a:pPr marL="258763" indent="-342900">
              <a:lnSpc>
                <a:spcPct val="100000"/>
              </a:lnSpc>
              <a:spcBef>
                <a:spcPts val="0"/>
              </a:spcBef>
              <a:buClrTx/>
              <a:buSzPct val="90000"/>
              <a:buFont typeface="Arial" panose="020B0604020202020204" pitchFamily="34" charset="0"/>
              <a:buChar char="►"/>
              <a:tabLst>
                <a:tab pos="1252538" algn="l"/>
              </a:tabLst>
              <a:defRPr/>
            </a:pPr>
            <a:r>
              <a:rPr lang="zh-TW" altLang="en-US" sz="2200" dirty="0">
                <a:solidFill>
                  <a:prstClr val="black"/>
                </a:solidFill>
                <a:latin typeface="Arial" panose="020B0604020202020204" pitchFamily="34" charset="0"/>
                <a:ea typeface="微軟正黑體" panose="020B0604030504040204" pitchFamily="34" charset="-120"/>
                <a:cs typeface="Arial" panose="020B0604020202020204" pitchFamily="34" charset="0"/>
              </a:rPr>
              <a:t>產水率</a:t>
            </a:r>
            <a:r>
              <a:rPr lang="en-US" altLang="zh-TW" sz="2200" dirty="0">
                <a:solidFill>
                  <a:prstClr val="black"/>
                </a:solidFill>
                <a:latin typeface="Arial" panose="020B0604020202020204" pitchFamily="34" charset="0"/>
                <a:ea typeface="微軟正黑體" panose="020B0604030504040204" pitchFamily="34" charset="-120"/>
                <a:cs typeface="Arial" panose="020B0604020202020204" pitchFamily="34" charset="0"/>
              </a:rPr>
              <a:t>:&gt;70%</a:t>
            </a:r>
          </a:p>
          <a:p>
            <a:pPr marL="258763" indent="-342900">
              <a:lnSpc>
                <a:spcPct val="100000"/>
              </a:lnSpc>
              <a:spcBef>
                <a:spcPts val="0"/>
              </a:spcBef>
              <a:buClrTx/>
              <a:buSzPct val="90000"/>
              <a:buFont typeface="Arial" panose="020B0604020202020204" pitchFamily="34" charset="0"/>
              <a:buChar char="►"/>
              <a:tabLst>
                <a:tab pos="1252538" algn="l"/>
              </a:tabLst>
              <a:defRPr/>
            </a:pPr>
            <a:r>
              <a:rPr lang="zh-TW" altLang="en-US" sz="2200" dirty="0">
                <a:solidFill>
                  <a:prstClr val="black"/>
                </a:solidFill>
                <a:latin typeface="Arial" panose="020B0604020202020204" pitchFamily="34" charset="0"/>
                <a:ea typeface="微軟正黑體" panose="020B0604030504040204" pitchFamily="34" charset="-120"/>
                <a:cs typeface="Arial" panose="020B0604020202020204" pitchFamily="34" charset="0"/>
              </a:rPr>
              <a:t>處理容量</a:t>
            </a:r>
            <a:r>
              <a:rPr lang="en-US" altLang="zh-TW" sz="2200" dirty="0">
                <a:solidFill>
                  <a:prstClr val="black"/>
                </a:solidFill>
                <a:latin typeface="Arial" panose="020B0604020202020204" pitchFamily="34" charset="0"/>
                <a:ea typeface="微軟正黑體" panose="020B0604030504040204" pitchFamily="34" charset="-120"/>
                <a:cs typeface="Arial" panose="020B0604020202020204" pitchFamily="34" charset="0"/>
              </a:rPr>
              <a:t>:</a:t>
            </a:r>
            <a:r>
              <a:rPr lang="zh-TW" altLang="en-US" sz="2200" dirty="0">
                <a:solidFill>
                  <a:prstClr val="black"/>
                </a:solidFill>
                <a:latin typeface="Arial" panose="020B0604020202020204" pitchFamily="34" charset="0"/>
                <a:ea typeface="微軟正黑體" panose="020B0604030504040204" pitchFamily="34" charset="-120"/>
                <a:cs typeface="Arial" panose="020B0604020202020204" pitchFamily="34" charset="0"/>
              </a:rPr>
              <a:t> </a:t>
            </a:r>
            <a:r>
              <a:rPr lang="en-US" altLang="zh-TW" sz="2200" dirty="0">
                <a:solidFill>
                  <a:prstClr val="black"/>
                </a:solidFill>
                <a:latin typeface="Arial" panose="020B0604020202020204" pitchFamily="34" charset="0"/>
                <a:ea typeface="微軟正黑體" panose="020B0604030504040204" pitchFamily="34" charset="-120"/>
                <a:cs typeface="Arial" panose="020B0604020202020204" pitchFamily="34" charset="0"/>
              </a:rPr>
              <a:t>20~30 CMD</a:t>
            </a:r>
          </a:p>
        </p:txBody>
      </p:sp>
      <p:sp>
        <p:nvSpPr>
          <p:cNvPr id="50" name="文字方塊 49">
            <a:extLst>
              <a:ext uri="{FF2B5EF4-FFF2-40B4-BE49-F238E27FC236}">
                <a16:creationId xmlns:a16="http://schemas.microsoft.com/office/drawing/2014/main" id="{554AE174-EB25-008B-0B3B-C3438AB09CA7}"/>
              </a:ext>
            </a:extLst>
          </p:cNvPr>
          <p:cNvSpPr txBox="1"/>
          <p:nvPr/>
        </p:nvSpPr>
        <p:spPr>
          <a:xfrm>
            <a:off x="1086512" y="1936435"/>
            <a:ext cx="3388506" cy="369332"/>
          </a:xfrm>
          <a:prstGeom prst="rect">
            <a:avLst/>
          </a:prstGeom>
          <a:noFill/>
        </p:spPr>
        <p:txBody>
          <a:bodyPr wrap="square">
            <a:spAutoFit/>
          </a:bodyPr>
          <a:lstStyle/>
          <a:p>
            <a:pPr algn="ctr"/>
            <a:r>
              <a:rPr lang="zh-TW" altLang="en-US" sz="1800" b="1" dirty="0">
                <a:solidFill>
                  <a:srgbClr val="FF0000"/>
                </a:solidFill>
                <a:latin typeface="微軟正黑體" panose="020B0604030504040204" pitchFamily="34" charset="-120"/>
                <a:ea typeface="微軟正黑體" panose="020B0604030504040204" pitchFamily="34" charset="-120"/>
              </a:rPr>
              <a:t>二級處理放流水之再生利用</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8554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49</a:t>
            </a:fld>
            <a:endParaRPr lang="en-US" dirty="0"/>
          </a:p>
        </p:txBody>
      </p:sp>
      <p:sp>
        <p:nvSpPr>
          <p:cNvPr id="2" name="TextBox 11">
            <a:extLst>
              <a:ext uri="{FF2B5EF4-FFF2-40B4-BE49-F238E27FC236}">
                <a16:creationId xmlns:a16="http://schemas.microsoft.com/office/drawing/2014/main" id="{0B484986-4F95-B976-8402-05F4C60B121E}"/>
              </a:ext>
            </a:extLst>
          </p:cNvPr>
          <p:cNvSpPr txBox="1"/>
          <p:nvPr/>
        </p:nvSpPr>
        <p:spPr>
          <a:xfrm>
            <a:off x="853793" y="345254"/>
            <a:ext cx="9814207" cy="861774"/>
          </a:xfrm>
          <a:prstGeom prst="rect">
            <a:avLst/>
          </a:prstGeom>
          <a:noFill/>
        </p:spPr>
        <p:txBody>
          <a:bodyPr wrap="square" lIns="0" tIns="0" rIns="0" bIns="0" rtlCol="0">
            <a:spAutoFit/>
            <a:scene3d>
              <a:camera prst="orthographicFront"/>
              <a:lightRig rig="threePt" dir="t"/>
            </a:scene3d>
            <a:sp3d contourW="12700"/>
          </a:bodyPr>
          <a:lstStyle/>
          <a:p>
            <a:pPr marL="0" marR="0" lvl="0" indent="0" defTabSz="584200" rtl="0" eaLnBrk="1" fontAlgn="auto" latinLnBrk="0" hangingPunct="0">
              <a:lnSpc>
                <a:spcPct val="100000"/>
              </a:lnSpc>
              <a:spcBef>
                <a:spcPts val="0"/>
              </a:spcBef>
              <a:spcAft>
                <a:spcPts val="0"/>
              </a:spcAft>
              <a:buClrTx/>
              <a:buSzTx/>
              <a:buFontTx/>
              <a:buNone/>
              <a:tabLst/>
              <a:defRPr/>
            </a:pPr>
            <a:r>
              <a:rPr lang="zh-TW" altLang="en-US" sz="3200" b="1" dirty="0">
                <a:solidFill>
                  <a:prstClr val="black">
                    <a:lumMod val="75000"/>
                    <a:lumOff val="25000"/>
                  </a:prstClr>
                </a:solidFill>
                <a:latin typeface="Arial"/>
                <a:ea typeface="微软雅黑"/>
                <a:sym typeface="Helvetica Neue"/>
              </a:rPr>
              <a:t>電容去離子技術應用案例</a:t>
            </a:r>
            <a:r>
              <a:rPr lang="en-US" altLang="zh-TW" sz="2400" b="1" dirty="0">
                <a:solidFill>
                  <a:prstClr val="black">
                    <a:lumMod val="75000"/>
                    <a:lumOff val="25000"/>
                  </a:prstClr>
                </a:solidFill>
                <a:latin typeface="Arial"/>
                <a:ea typeface="微软雅黑"/>
              </a:rPr>
              <a:t>(2/3)</a:t>
            </a:r>
            <a:endParaRPr kumimoji="0" lang="zh-TW" altLang="en-US" sz="2400" b="1" i="0" u="none" strike="noStrike" kern="0" cap="none" spc="0" normalizeH="0" baseline="0" noProof="0" dirty="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Helvetica Neue"/>
            </a:endParaRPr>
          </a:p>
          <a:p>
            <a:endParaRPr lang="en-US" altLang="zh-TW" sz="2400" b="1" dirty="0">
              <a:solidFill>
                <a:srgbClr val="0070C0"/>
              </a:solidFill>
              <a:latin typeface="Arial"/>
              <a:ea typeface="微软雅黑"/>
            </a:endParaRPr>
          </a:p>
        </p:txBody>
      </p:sp>
      <p:cxnSp>
        <p:nvCxnSpPr>
          <p:cNvPr id="3" name="Straight Connector 4">
            <a:extLst>
              <a:ext uri="{FF2B5EF4-FFF2-40B4-BE49-F238E27FC236}">
                <a16:creationId xmlns:a16="http://schemas.microsoft.com/office/drawing/2014/main" id="{94F30909-2711-AA2F-97E7-9C28A776DACE}"/>
              </a:ext>
            </a:extLst>
          </p:cNvPr>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 name="AutoShape 5">
            <a:extLst>
              <a:ext uri="{FF2B5EF4-FFF2-40B4-BE49-F238E27FC236}">
                <a16:creationId xmlns:a16="http://schemas.microsoft.com/office/drawing/2014/main" id="{D0840FE2-1DA4-0880-9999-02E14FBDDBF5}"/>
              </a:ext>
            </a:extLst>
          </p:cNvPr>
          <p:cNvSpPr>
            <a:spLocks noChangeArrowheads="1"/>
          </p:cNvSpPr>
          <p:nvPr/>
        </p:nvSpPr>
        <p:spPr bwMode="gray">
          <a:xfrm>
            <a:off x="647357" y="1235428"/>
            <a:ext cx="4624856" cy="735747"/>
          </a:xfrm>
          <a:prstGeom prst="roundRect">
            <a:avLst>
              <a:gd name="adj" fmla="val 50000"/>
            </a:avLst>
          </a:prstGeom>
          <a:solidFill>
            <a:srgbClr val="FFC000">
              <a:lumMod val="40000"/>
              <a:lumOff val="60000"/>
            </a:srgbClr>
          </a:solidFill>
        </p:spPr>
        <p:txBody>
          <a:bodyPr wrap="square" rtlCol="0">
            <a:spAutoFit/>
          </a:bodyPr>
          <a:lstStyle/>
          <a:p>
            <a:pPr algn="ctr">
              <a:spcBef>
                <a:spcPts val="600"/>
              </a:spcBef>
              <a:spcAft>
                <a:spcPts val="600"/>
              </a:spcAft>
            </a:pPr>
            <a:r>
              <a:rPr kumimoji="1" lang="zh-TW" altLang="en-US"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半導體化學材料製造業</a:t>
            </a:r>
            <a:endPar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endParaRPr>
          </a:p>
        </p:txBody>
      </p:sp>
      <p:sp>
        <p:nvSpPr>
          <p:cNvPr id="50" name="文字方塊 49">
            <a:extLst>
              <a:ext uri="{FF2B5EF4-FFF2-40B4-BE49-F238E27FC236}">
                <a16:creationId xmlns:a16="http://schemas.microsoft.com/office/drawing/2014/main" id="{554AE174-EB25-008B-0B3B-C3438AB09CA7}"/>
              </a:ext>
            </a:extLst>
          </p:cNvPr>
          <p:cNvSpPr txBox="1"/>
          <p:nvPr/>
        </p:nvSpPr>
        <p:spPr>
          <a:xfrm>
            <a:off x="385850" y="1967783"/>
            <a:ext cx="5340520" cy="646331"/>
          </a:xfrm>
          <a:prstGeom prst="rect">
            <a:avLst/>
          </a:prstGeom>
          <a:noFill/>
        </p:spPr>
        <p:txBody>
          <a:bodyPr wrap="square">
            <a:spAutoFit/>
          </a:bodyPr>
          <a:lstStyle/>
          <a:p>
            <a:pPr algn="ctr"/>
            <a:r>
              <a:rPr lang="zh-TW" altLang="en-US" b="1" dirty="0">
                <a:solidFill>
                  <a:srgbClr val="FF0000"/>
                </a:solidFill>
                <a:latin typeface="微軟正黑體" panose="020B0604030504040204" pitchFamily="34" charset="-120"/>
                <a:ea typeface="微軟正黑體" panose="020B0604030504040204" pitchFamily="34" charset="-120"/>
              </a:rPr>
              <a:t>純水製程</a:t>
            </a:r>
            <a:r>
              <a:rPr lang="en-US" altLang="zh-TW" b="1" dirty="0">
                <a:solidFill>
                  <a:srgbClr val="FF0000"/>
                </a:solidFill>
                <a:latin typeface="微軟正黑體" panose="020B0604030504040204" pitchFamily="34" charset="-120"/>
                <a:ea typeface="微軟正黑體" panose="020B0604030504040204" pitchFamily="34" charset="-120"/>
              </a:rPr>
              <a:t>RO</a:t>
            </a:r>
            <a:r>
              <a:rPr lang="zh-TW" altLang="en-US" b="1" dirty="0">
                <a:solidFill>
                  <a:srgbClr val="FF0000"/>
                </a:solidFill>
                <a:latin typeface="微軟正黑體" panose="020B0604030504040204" pitchFamily="34" charset="-120"/>
                <a:ea typeface="微軟正黑體" panose="020B0604030504040204" pitchFamily="34" charset="-120"/>
              </a:rPr>
              <a:t>廢水處理再生─作為冷卻水塔補水</a:t>
            </a:r>
          </a:p>
          <a:p>
            <a:pPr algn="ctr"/>
            <a:endParaRPr lang="zh-TW" altLang="en-US" b="1" dirty="0">
              <a:solidFill>
                <a:srgbClr val="FF0000"/>
              </a:solidFill>
              <a:latin typeface="微軟正黑體" panose="020B0604030504040204" pitchFamily="34" charset="-120"/>
              <a:ea typeface="微軟正黑體" panose="020B0604030504040204" pitchFamily="34" charset="-120"/>
            </a:endParaRPr>
          </a:p>
        </p:txBody>
      </p:sp>
      <p:pic>
        <p:nvPicPr>
          <p:cNvPr id="4" name="圖片 3">
            <a:extLst>
              <a:ext uri="{FF2B5EF4-FFF2-40B4-BE49-F238E27FC236}">
                <a16:creationId xmlns:a16="http://schemas.microsoft.com/office/drawing/2014/main" id="{ADEFE4D5-E68F-1B5D-BE61-E2C9043038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6672" y="2915993"/>
            <a:ext cx="2734924" cy="3800377"/>
          </a:xfrm>
          <a:prstGeom prst="rect">
            <a:avLst/>
          </a:prstGeom>
        </p:spPr>
      </p:pic>
      <p:pic>
        <p:nvPicPr>
          <p:cNvPr id="11" name="圖片 10">
            <a:extLst>
              <a:ext uri="{FF2B5EF4-FFF2-40B4-BE49-F238E27FC236}">
                <a16:creationId xmlns:a16="http://schemas.microsoft.com/office/drawing/2014/main" id="{D5FF6C80-C199-D801-83F1-29B372EDAE50}"/>
              </a:ext>
            </a:extLst>
          </p:cNvPr>
          <p:cNvPicPr>
            <a:picLocks noChangeAspect="1"/>
          </p:cNvPicPr>
          <p:nvPr/>
        </p:nvPicPr>
        <p:blipFill>
          <a:blip r:embed="rId4"/>
          <a:stretch>
            <a:fillRect/>
          </a:stretch>
        </p:blipFill>
        <p:spPr>
          <a:xfrm>
            <a:off x="7931168" y="990600"/>
            <a:ext cx="4163468" cy="1672213"/>
          </a:xfrm>
          <a:prstGeom prst="rect">
            <a:avLst/>
          </a:prstGeom>
        </p:spPr>
      </p:pic>
      <p:pic>
        <p:nvPicPr>
          <p:cNvPr id="14" name="圖片 13">
            <a:extLst>
              <a:ext uri="{FF2B5EF4-FFF2-40B4-BE49-F238E27FC236}">
                <a16:creationId xmlns:a16="http://schemas.microsoft.com/office/drawing/2014/main" id="{1A83B063-E83D-A4BA-0992-8398B8075BE6}"/>
              </a:ext>
            </a:extLst>
          </p:cNvPr>
          <p:cNvPicPr>
            <a:picLocks noChangeAspect="1"/>
          </p:cNvPicPr>
          <p:nvPr/>
        </p:nvPicPr>
        <p:blipFill>
          <a:blip r:embed="rId5"/>
          <a:stretch>
            <a:fillRect/>
          </a:stretch>
        </p:blipFill>
        <p:spPr>
          <a:xfrm>
            <a:off x="7931168" y="2657790"/>
            <a:ext cx="4041419" cy="3987485"/>
          </a:xfrm>
          <a:prstGeom prst="rect">
            <a:avLst/>
          </a:prstGeom>
        </p:spPr>
      </p:pic>
      <p:pic>
        <p:nvPicPr>
          <p:cNvPr id="16" name="圖片 15">
            <a:extLst>
              <a:ext uri="{FF2B5EF4-FFF2-40B4-BE49-F238E27FC236}">
                <a16:creationId xmlns:a16="http://schemas.microsoft.com/office/drawing/2014/main" id="{A5648428-E78C-A873-ECA2-A1DEC40F2A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786" y="2486891"/>
            <a:ext cx="3910330" cy="4250546"/>
          </a:xfrm>
          <a:prstGeom prst="rect">
            <a:avLst/>
          </a:prstGeom>
        </p:spPr>
      </p:pic>
      <p:sp>
        <p:nvSpPr>
          <p:cNvPr id="22" name="文字方塊 21">
            <a:extLst>
              <a:ext uri="{FF2B5EF4-FFF2-40B4-BE49-F238E27FC236}">
                <a16:creationId xmlns:a16="http://schemas.microsoft.com/office/drawing/2014/main" id="{843E2B57-D4F6-1AC9-AC22-85B482997247}"/>
              </a:ext>
            </a:extLst>
          </p:cNvPr>
          <p:cNvSpPr txBox="1"/>
          <p:nvPr/>
        </p:nvSpPr>
        <p:spPr>
          <a:xfrm>
            <a:off x="5272213" y="2457735"/>
            <a:ext cx="2108858" cy="400110"/>
          </a:xfrm>
          <a:prstGeom prst="rect">
            <a:avLst/>
          </a:prstGeom>
          <a:solidFill>
            <a:schemeClr val="bg1">
              <a:alpha val="71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操作電壓</a:t>
            </a:r>
            <a:r>
              <a:rPr kumimoji="0" lang="en-US" altLang="zh-TW"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&lt;2 V</a:t>
            </a:r>
            <a:endPar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3" name="文字方塊 22">
            <a:extLst>
              <a:ext uri="{FF2B5EF4-FFF2-40B4-BE49-F238E27FC236}">
                <a16:creationId xmlns:a16="http://schemas.microsoft.com/office/drawing/2014/main" id="{92CFE15B-1DA7-16DF-901C-8ED5C25BDEF7}"/>
              </a:ext>
            </a:extLst>
          </p:cNvPr>
          <p:cNvSpPr txBox="1"/>
          <p:nvPr/>
        </p:nvSpPr>
        <p:spPr>
          <a:xfrm>
            <a:off x="1888842" y="6172815"/>
            <a:ext cx="2771679" cy="400110"/>
          </a:xfrm>
          <a:prstGeom prst="rect">
            <a:avLst/>
          </a:prstGeom>
          <a:solidFill>
            <a:schemeClr val="bg1">
              <a:alpha val="71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實習生現場實作學習</a:t>
            </a:r>
          </a:p>
        </p:txBody>
      </p:sp>
      <p:sp>
        <p:nvSpPr>
          <p:cNvPr id="24" name="文字方塊 23">
            <a:extLst>
              <a:ext uri="{FF2B5EF4-FFF2-40B4-BE49-F238E27FC236}">
                <a16:creationId xmlns:a16="http://schemas.microsoft.com/office/drawing/2014/main" id="{67981D16-F927-D980-A8FA-F2498868251A}"/>
              </a:ext>
            </a:extLst>
          </p:cNvPr>
          <p:cNvSpPr txBox="1"/>
          <p:nvPr/>
        </p:nvSpPr>
        <p:spPr>
          <a:xfrm>
            <a:off x="5405695" y="1411846"/>
            <a:ext cx="270778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a:ln>
                  <a:noFill/>
                </a:ln>
                <a:solidFill>
                  <a:srgbClr val="0000CC"/>
                </a:solidFill>
                <a:effectLst/>
                <a:uLnTx/>
                <a:uFillTx/>
                <a:latin typeface="Arial" panose="020B0604020202020204" pitchFamily="34" charset="0"/>
                <a:ea typeface="微軟正黑體" panose="020B0604030504040204" pitchFamily="34" charset="-120"/>
                <a:cs typeface="+mn-cs"/>
              </a:rPr>
              <a:t>(</a:t>
            </a:r>
            <a:r>
              <a:rPr kumimoji="0" lang="zh-TW" altLang="en-US" sz="2000" b="1" i="0" u="none" strike="noStrike" kern="1200" cap="none" spc="0" normalizeH="0" baseline="0" noProof="0" dirty="0">
                <a:ln>
                  <a:noFill/>
                </a:ln>
                <a:solidFill>
                  <a:srgbClr val="0000CC"/>
                </a:solidFill>
                <a:effectLst/>
                <a:uLnTx/>
                <a:uFillTx/>
                <a:latin typeface="Arial" panose="020B0604020202020204" pitchFamily="34" charset="0"/>
                <a:ea typeface="微軟正黑體" panose="020B0604030504040204" pitchFamily="34" charset="-120"/>
                <a:cs typeface="+mn-cs"/>
              </a:rPr>
              <a:t>水量：</a:t>
            </a:r>
            <a:r>
              <a:rPr kumimoji="0" lang="en-US" altLang="zh-TW" sz="2000" b="1" i="0" u="none" strike="noStrike" kern="1200" cap="none" spc="0" normalizeH="0" baseline="0" noProof="0" dirty="0">
                <a:ln>
                  <a:noFill/>
                </a:ln>
                <a:solidFill>
                  <a:srgbClr val="0000CC"/>
                </a:solidFill>
                <a:effectLst/>
                <a:uLnTx/>
                <a:uFillTx/>
                <a:latin typeface="Arial" panose="020B0604020202020204" pitchFamily="34" charset="0"/>
                <a:ea typeface="微軟正黑體" panose="020B0604030504040204" pitchFamily="34" charset="-120"/>
                <a:cs typeface="+mn-cs"/>
              </a:rPr>
              <a:t>10 CMD)</a:t>
            </a:r>
            <a:endParaRPr kumimoji="0" lang="zh-TW" altLang="en-US" sz="2000" b="1" i="0" u="none" strike="noStrike" kern="1200" cap="none" spc="0" normalizeH="0" baseline="0" noProof="0" dirty="0">
              <a:ln>
                <a:noFill/>
              </a:ln>
              <a:solidFill>
                <a:srgbClr val="0000CC"/>
              </a:solidFill>
              <a:effectLst/>
              <a:uLnTx/>
              <a:uFillTx/>
              <a:latin typeface="Arial" panose="020B0604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94457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5</a:t>
            </a:fld>
            <a:endParaRPr lang="en-US" dirty="0"/>
          </a:p>
        </p:txBody>
      </p:sp>
      <p:sp>
        <p:nvSpPr>
          <p:cNvPr id="14" name="TextBox 11">
            <a:extLst>
              <a:ext uri="{FF2B5EF4-FFF2-40B4-BE49-F238E27FC236}">
                <a16:creationId xmlns:a16="http://schemas.microsoft.com/office/drawing/2014/main" id="{5033725E-F66F-FC12-4DF4-0B3DC455D0CF}"/>
              </a:ext>
            </a:extLst>
          </p:cNvPr>
          <p:cNvSpPr txBox="1"/>
          <p:nvPr/>
        </p:nvSpPr>
        <p:spPr>
          <a:xfrm>
            <a:off x="959668" y="380267"/>
            <a:ext cx="5192783" cy="492443"/>
          </a:xfrm>
          <a:prstGeom prst="rect">
            <a:avLst/>
          </a:prstGeom>
          <a:noFill/>
        </p:spPr>
        <p:txBody>
          <a:bodyPr wrap="square" lIns="0" tIns="0" rIns="0" bIns="0" rtlCol="0">
            <a:spAutoFit/>
            <a:scene3d>
              <a:camera prst="orthographicFront"/>
              <a:lightRig rig="threePt" dir="t"/>
            </a:scene3d>
            <a:sp3d contourW="12700"/>
          </a:bodyPr>
          <a:lstStyle/>
          <a:p>
            <a:r>
              <a:rPr lang="zh-TW" altLang="en-US" sz="3200" b="1" dirty="0">
                <a:solidFill>
                  <a:prstClr val="black">
                    <a:lumMod val="75000"/>
                    <a:lumOff val="25000"/>
                  </a:prstClr>
                </a:solidFill>
                <a:latin typeface="Arial"/>
                <a:ea typeface="微软雅黑"/>
              </a:rPr>
              <a:t>氣候變遷 缺水風險提升</a:t>
            </a:r>
            <a:endParaRPr lang="en-US" sz="3200" b="1" dirty="0">
              <a:solidFill>
                <a:prstClr val="black">
                  <a:lumMod val="75000"/>
                  <a:lumOff val="25000"/>
                </a:prstClr>
              </a:solidFill>
              <a:latin typeface="Arial"/>
              <a:ea typeface="微软雅黑"/>
            </a:endParaRPr>
          </a:p>
        </p:txBody>
      </p:sp>
      <p:sp>
        <p:nvSpPr>
          <p:cNvPr id="2" name="文字方塊 1">
            <a:extLst>
              <a:ext uri="{FF2B5EF4-FFF2-40B4-BE49-F238E27FC236}">
                <a16:creationId xmlns:a16="http://schemas.microsoft.com/office/drawing/2014/main" id="{122C857E-3B38-A89C-815B-DF17EA611858}"/>
              </a:ext>
            </a:extLst>
          </p:cNvPr>
          <p:cNvSpPr txBox="1"/>
          <p:nvPr/>
        </p:nvSpPr>
        <p:spPr>
          <a:xfrm>
            <a:off x="286499" y="6514683"/>
            <a:ext cx="3229735" cy="285319"/>
          </a:xfrm>
          <a:prstGeom prst="rect">
            <a:avLst/>
          </a:prstGeom>
          <a:noFill/>
        </p:spPr>
        <p:txBody>
          <a:bodyPr wrap="square">
            <a:spAutoFit/>
          </a:bodyPr>
          <a:lstStyle/>
          <a:p>
            <a:r>
              <a:rPr lang="en-US" altLang="zh-TW" sz="1200" b="0" i="0" u="none" strike="noStrike" baseline="0" dirty="0">
                <a:solidFill>
                  <a:srgbClr val="000000"/>
                </a:solidFill>
                <a:latin typeface="Calibri" panose="020F0502020204030204" pitchFamily="34" charset="0"/>
              </a:rPr>
              <a:t>Source</a:t>
            </a:r>
            <a:r>
              <a:rPr lang="zh-TW" altLang="en-US" sz="1200" b="0" i="0" u="none" strike="noStrike" baseline="0" dirty="0">
                <a:solidFill>
                  <a:srgbClr val="000000"/>
                </a:solidFill>
                <a:latin typeface="微軟正黑體" panose="020B0604030504040204" pitchFamily="34" charset="-120"/>
                <a:ea typeface="微軟正黑體" panose="020B0604030504040204" pitchFamily="34" charset="-120"/>
              </a:rPr>
              <a:t>：</a:t>
            </a:r>
            <a:r>
              <a:rPr lang="en-US" altLang="zh-TW" sz="1200" b="0" i="0" u="none" strike="noStrike" baseline="0" dirty="0">
                <a:solidFill>
                  <a:srgbClr val="000000"/>
                </a:solidFill>
                <a:latin typeface="Times New Roman" panose="02020603050405020304" pitchFamily="18" charset="0"/>
              </a:rPr>
              <a:t>The Global Risks Report 2023</a:t>
            </a:r>
            <a:endParaRPr lang="zh-TW" altLang="en-US" sz="1200" dirty="0">
              <a:solidFill>
                <a:srgbClr val="0461C1"/>
              </a:solidFill>
              <a:latin typeface="Carlito"/>
            </a:endParaRPr>
          </a:p>
        </p:txBody>
      </p:sp>
      <p:pic>
        <p:nvPicPr>
          <p:cNvPr id="3" name="圖片 2">
            <a:extLst>
              <a:ext uri="{FF2B5EF4-FFF2-40B4-BE49-F238E27FC236}">
                <a16:creationId xmlns:a16="http://schemas.microsoft.com/office/drawing/2014/main" id="{587DA328-74A0-AA47-532E-99DA5CD13A78}"/>
              </a:ext>
            </a:extLst>
          </p:cNvPr>
          <p:cNvPicPr>
            <a:picLocks noChangeAspect="1"/>
          </p:cNvPicPr>
          <p:nvPr/>
        </p:nvPicPr>
        <p:blipFill>
          <a:blip r:embed="rId2"/>
          <a:stretch>
            <a:fillRect/>
          </a:stretch>
        </p:blipFill>
        <p:spPr>
          <a:xfrm>
            <a:off x="286499" y="1179650"/>
            <a:ext cx="3811146" cy="5295131"/>
          </a:xfrm>
          <a:prstGeom prst="rect">
            <a:avLst/>
          </a:prstGeom>
        </p:spPr>
      </p:pic>
      <p:pic>
        <p:nvPicPr>
          <p:cNvPr id="4" name="圖片 3">
            <a:extLst>
              <a:ext uri="{FF2B5EF4-FFF2-40B4-BE49-F238E27FC236}">
                <a16:creationId xmlns:a16="http://schemas.microsoft.com/office/drawing/2014/main" id="{B764A7F2-2F83-3CDF-CB5F-225421F14B0A}"/>
              </a:ext>
            </a:extLst>
          </p:cNvPr>
          <p:cNvPicPr>
            <a:picLocks noChangeAspect="1"/>
          </p:cNvPicPr>
          <p:nvPr/>
        </p:nvPicPr>
        <p:blipFill>
          <a:blip r:embed="rId3"/>
          <a:stretch>
            <a:fillRect/>
          </a:stretch>
        </p:blipFill>
        <p:spPr>
          <a:xfrm>
            <a:off x="4194114" y="1230586"/>
            <a:ext cx="7877747" cy="5295131"/>
          </a:xfrm>
          <a:prstGeom prst="rect">
            <a:avLst/>
          </a:prstGeom>
        </p:spPr>
      </p:pic>
      <p:sp>
        <p:nvSpPr>
          <p:cNvPr id="6" name="文字方塊 5">
            <a:extLst>
              <a:ext uri="{FF2B5EF4-FFF2-40B4-BE49-F238E27FC236}">
                <a16:creationId xmlns:a16="http://schemas.microsoft.com/office/drawing/2014/main" id="{2B2A969E-6696-1F64-A1AD-1D2887149B29}"/>
              </a:ext>
            </a:extLst>
          </p:cNvPr>
          <p:cNvSpPr txBox="1"/>
          <p:nvPr/>
        </p:nvSpPr>
        <p:spPr>
          <a:xfrm>
            <a:off x="5981628" y="417838"/>
            <a:ext cx="5986697" cy="400110"/>
          </a:xfrm>
          <a:prstGeom prst="rect">
            <a:avLst/>
          </a:prstGeom>
          <a:noFill/>
        </p:spPr>
        <p:txBody>
          <a:bodyPr wrap="square">
            <a:spAutoFit/>
          </a:bodyPr>
          <a:lstStyle/>
          <a:p>
            <a:pPr algn="ctr">
              <a:spcBef>
                <a:spcPts val="600"/>
              </a:spcBef>
              <a:spcAft>
                <a:spcPts val="600"/>
              </a:spcAft>
            </a:pPr>
            <a:r>
              <a:rPr lang="zh-TW" altLang="en-US" sz="2000" b="1" i="0" u="none" strike="noStrike" baseline="0" dirty="0">
                <a:solidFill>
                  <a:srgbClr val="385622"/>
                </a:solidFill>
                <a:latin typeface="微軟正黑體" panose="020B0604030504040204" pitchFamily="34" charset="-120"/>
                <a:ea typeface="微軟正黑體" panose="020B0604030504040204" pitchFamily="34" charset="-120"/>
              </a:rPr>
              <a:t>未來</a:t>
            </a:r>
            <a:r>
              <a:rPr lang="en-US" altLang="zh-TW" sz="2000" b="1" i="0" u="none" strike="noStrike" baseline="0" dirty="0">
                <a:solidFill>
                  <a:srgbClr val="385622"/>
                </a:solidFill>
                <a:latin typeface="微軟正黑體" panose="020B0604030504040204" pitchFamily="34" charset="-120"/>
                <a:ea typeface="微軟正黑體" panose="020B0604030504040204" pitchFamily="34" charset="-120"/>
              </a:rPr>
              <a:t>10</a:t>
            </a:r>
            <a:r>
              <a:rPr lang="zh-TW" altLang="en-US" sz="2000" b="1" i="0" u="none" strike="noStrike" baseline="0" dirty="0">
                <a:solidFill>
                  <a:srgbClr val="385622"/>
                </a:solidFill>
                <a:latin typeface="微軟正黑體" panose="020B0604030504040204" pitchFamily="34" charset="-120"/>
                <a:ea typeface="微軟正黑體" panose="020B0604030504040204" pitchFamily="34" charset="-120"/>
              </a:rPr>
              <a:t>年全球風險中就有</a:t>
            </a:r>
            <a:r>
              <a:rPr lang="en-US" altLang="zh-TW" sz="2000" b="1" i="0" u="none" strike="noStrike" baseline="0" dirty="0">
                <a:solidFill>
                  <a:srgbClr val="385622"/>
                </a:solidFill>
                <a:latin typeface="微軟正黑體" panose="020B0604030504040204" pitchFamily="34" charset="-120"/>
                <a:ea typeface="微軟正黑體" panose="020B0604030504040204" pitchFamily="34" charset="-120"/>
              </a:rPr>
              <a:t>6</a:t>
            </a:r>
            <a:r>
              <a:rPr lang="zh-TW" altLang="en-US" sz="2000" b="1" i="0" u="none" strike="noStrike" baseline="0" dirty="0">
                <a:solidFill>
                  <a:srgbClr val="385622"/>
                </a:solidFill>
                <a:latin typeface="微軟正黑體" panose="020B0604030504040204" pitchFamily="34" charset="-120"/>
                <a:ea typeface="微軟正黑體" panose="020B0604030504040204" pitchFamily="34" charset="-120"/>
              </a:rPr>
              <a:t>項</a:t>
            </a:r>
            <a:r>
              <a:rPr lang="zh-TW" altLang="en-US" sz="2000" b="1" dirty="0">
                <a:solidFill>
                  <a:srgbClr val="385622"/>
                </a:solidFill>
                <a:latin typeface="微軟正黑體" panose="020B0604030504040204" pitchFamily="34" charset="-120"/>
                <a:ea typeface="微軟正黑體" panose="020B0604030504040204" pitchFamily="34" charset="-120"/>
              </a:rPr>
              <a:t>與</a:t>
            </a:r>
            <a:r>
              <a:rPr lang="zh-TW" altLang="en-US" sz="2000" b="1" i="0" u="none" strike="noStrike" baseline="0" dirty="0">
                <a:solidFill>
                  <a:srgbClr val="0070C0"/>
                </a:solidFill>
                <a:latin typeface="微軟正黑體" panose="020B0604030504040204" pitchFamily="34" charset="-120"/>
                <a:ea typeface="微軟正黑體" panose="020B0604030504040204" pitchFamily="34" charset="-120"/>
              </a:rPr>
              <a:t>環境與氣候變遷</a:t>
            </a:r>
            <a:r>
              <a:rPr lang="zh-TW" altLang="en-US" sz="2000" b="1" i="0" u="none" strike="noStrike" baseline="0" dirty="0">
                <a:solidFill>
                  <a:srgbClr val="385622"/>
                </a:solidFill>
                <a:latin typeface="微軟正黑體" panose="020B0604030504040204" pitchFamily="34" charset="-120"/>
                <a:ea typeface="微軟正黑體" panose="020B0604030504040204" pitchFamily="34" charset="-120"/>
              </a:rPr>
              <a:t>相關</a:t>
            </a:r>
            <a:endParaRPr lang="en-US" altLang="zh-TW" sz="2000" b="1" i="0" u="none" strike="noStrike" baseline="0" dirty="0">
              <a:solidFill>
                <a:srgbClr val="385622"/>
              </a:solidFill>
              <a:latin typeface="微軟正黑體" panose="020B0604030504040204" pitchFamily="34" charset="-120"/>
              <a:ea typeface="微軟正黑體" panose="020B0604030504040204" pitchFamily="34" charset="-120"/>
            </a:endParaRPr>
          </a:p>
        </p:txBody>
      </p:sp>
      <p:sp>
        <p:nvSpPr>
          <p:cNvPr id="7" name="橢圓 6">
            <a:extLst>
              <a:ext uri="{FF2B5EF4-FFF2-40B4-BE49-F238E27FC236}">
                <a16:creationId xmlns:a16="http://schemas.microsoft.com/office/drawing/2014/main" id="{00AFF680-35E3-E657-6662-BF766C10FA01}"/>
              </a:ext>
            </a:extLst>
          </p:cNvPr>
          <p:cNvSpPr/>
          <p:nvPr/>
        </p:nvSpPr>
        <p:spPr>
          <a:xfrm>
            <a:off x="8806774" y="2295728"/>
            <a:ext cx="3190674" cy="53826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橢圓 7">
            <a:extLst>
              <a:ext uri="{FF2B5EF4-FFF2-40B4-BE49-F238E27FC236}">
                <a16:creationId xmlns:a16="http://schemas.microsoft.com/office/drawing/2014/main" id="{5377AD99-D38A-A922-5A95-0069C28B31E2}"/>
              </a:ext>
            </a:extLst>
          </p:cNvPr>
          <p:cNvSpPr/>
          <p:nvPr/>
        </p:nvSpPr>
        <p:spPr>
          <a:xfrm>
            <a:off x="8806774" y="3659267"/>
            <a:ext cx="3190674" cy="53826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 name="文字方塊 8">
            <a:extLst>
              <a:ext uri="{FF2B5EF4-FFF2-40B4-BE49-F238E27FC236}">
                <a16:creationId xmlns:a16="http://schemas.microsoft.com/office/drawing/2014/main" id="{6EF8C38D-924F-BDF4-3760-5913BD037F87}"/>
              </a:ext>
            </a:extLst>
          </p:cNvPr>
          <p:cNvSpPr txBox="1"/>
          <p:nvPr/>
        </p:nvSpPr>
        <p:spPr>
          <a:xfrm>
            <a:off x="7570213" y="1600607"/>
            <a:ext cx="1277566" cy="307777"/>
          </a:xfrm>
          <a:prstGeom prst="rect">
            <a:avLst/>
          </a:prstGeom>
          <a:noFill/>
        </p:spPr>
        <p:txBody>
          <a:bodyPr wrap="square">
            <a:spAutoFit/>
          </a:bodyPr>
          <a:lstStyle/>
          <a:p>
            <a:r>
              <a:rPr lang="zh-TW" altLang="en-US" sz="1400" b="1" i="0" u="none" strike="noStrike" baseline="0" dirty="0">
                <a:solidFill>
                  <a:srgbClr val="FF0000"/>
                </a:solidFill>
                <a:latin typeface="微軟正黑體" panose="020B0604030504040204" pitchFamily="34" charset="-120"/>
                <a:ea typeface="微軟正黑體" panose="020B0604030504040204" pitchFamily="34" charset="-120"/>
              </a:rPr>
              <a:t>減緩失敗 </a:t>
            </a:r>
            <a:endParaRPr lang="zh-TW" altLang="en-US" sz="1400" dirty="0"/>
          </a:p>
        </p:txBody>
      </p:sp>
      <p:sp>
        <p:nvSpPr>
          <p:cNvPr id="10" name="文字方塊 9">
            <a:extLst>
              <a:ext uri="{FF2B5EF4-FFF2-40B4-BE49-F238E27FC236}">
                <a16:creationId xmlns:a16="http://schemas.microsoft.com/office/drawing/2014/main" id="{C8C2F59A-1768-628B-4CDE-EC1BEB202F4F}"/>
              </a:ext>
            </a:extLst>
          </p:cNvPr>
          <p:cNvSpPr txBox="1"/>
          <p:nvPr/>
        </p:nvSpPr>
        <p:spPr>
          <a:xfrm>
            <a:off x="7570213" y="2020383"/>
            <a:ext cx="1271081" cy="307777"/>
          </a:xfrm>
          <a:prstGeom prst="rect">
            <a:avLst/>
          </a:prstGeom>
          <a:noFill/>
        </p:spPr>
        <p:txBody>
          <a:bodyPr wrap="square">
            <a:spAutoFit/>
          </a:bodyPr>
          <a:lstStyle/>
          <a:p>
            <a:r>
              <a:rPr lang="zh-TW" altLang="en-US" sz="1400" b="1" i="0" u="none" strike="noStrike" baseline="0" dirty="0">
                <a:solidFill>
                  <a:srgbClr val="FF0000"/>
                </a:solidFill>
                <a:latin typeface="微軟正黑體" panose="020B0604030504040204" pitchFamily="34" charset="-120"/>
                <a:ea typeface="微軟正黑體" panose="020B0604030504040204" pitchFamily="34" charset="-120"/>
              </a:rPr>
              <a:t>調適失敗 </a:t>
            </a:r>
            <a:endParaRPr lang="zh-TW" altLang="en-US" sz="1400" dirty="0"/>
          </a:p>
        </p:txBody>
      </p:sp>
      <p:sp>
        <p:nvSpPr>
          <p:cNvPr id="11" name="文字方塊 10">
            <a:extLst>
              <a:ext uri="{FF2B5EF4-FFF2-40B4-BE49-F238E27FC236}">
                <a16:creationId xmlns:a16="http://schemas.microsoft.com/office/drawing/2014/main" id="{2211A2CC-6DF5-8FB9-B4FC-FCBEAF6BB93A}"/>
              </a:ext>
            </a:extLst>
          </p:cNvPr>
          <p:cNvSpPr txBox="1"/>
          <p:nvPr/>
        </p:nvSpPr>
        <p:spPr>
          <a:xfrm>
            <a:off x="7604732" y="2404277"/>
            <a:ext cx="1339837" cy="523220"/>
          </a:xfrm>
          <a:prstGeom prst="rect">
            <a:avLst/>
          </a:prstGeom>
          <a:noFill/>
        </p:spPr>
        <p:txBody>
          <a:bodyPr wrap="square">
            <a:spAutoFit/>
          </a:bodyPr>
          <a:lstStyle/>
          <a:p>
            <a:pPr>
              <a:spcBef>
                <a:spcPts val="600"/>
              </a:spcBef>
              <a:spcAft>
                <a:spcPts val="600"/>
              </a:spcAft>
            </a:pPr>
            <a:r>
              <a:rPr lang="zh-TW" altLang="en-US" sz="1400" b="1" i="0" u="none" strike="noStrike" baseline="0" dirty="0">
                <a:solidFill>
                  <a:srgbClr val="FF0000"/>
                </a:solidFill>
                <a:latin typeface="微軟正黑體" panose="020B0604030504040204" pitchFamily="34" charset="-120"/>
                <a:ea typeface="微軟正黑體" panose="020B0604030504040204" pitchFamily="34" charset="-120"/>
              </a:rPr>
              <a:t>自然災害與極端天氣</a:t>
            </a:r>
            <a:endParaRPr lang="en-US" altLang="zh-TW" sz="1400" b="1" i="0" u="none" strike="noStrike" baseline="0"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7270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50</a:t>
            </a:fld>
            <a:endParaRPr lang="en-US" dirty="0"/>
          </a:p>
        </p:txBody>
      </p:sp>
      <p:sp>
        <p:nvSpPr>
          <p:cNvPr id="2" name="TextBox 11">
            <a:extLst>
              <a:ext uri="{FF2B5EF4-FFF2-40B4-BE49-F238E27FC236}">
                <a16:creationId xmlns:a16="http://schemas.microsoft.com/office/drawing/2014/main" id="{0B484986-4F95-B976-8402-05F4C60B121E}"/>
              </a:ext>
            </a:extLst>
          </p:cNvPr>
          <p:cNvSpPr txBox="1"/>
          <p:nvPr/>
        </p:nvSpPr>
        <p:spPr>
          <a:xfrm>
            <a:off x="853793" y="345254"/>
            <a:ext cx="9814207" cy="861774"/>
          </a:xfrm>
          <a:prstGeom prst="rect">
            <a:avLst/>
          </a:prstGeom>
          <a:noFill/>
        </p:spPr>
        <p:txBody>
          <a:bodyPr wrap="square" lIns="0" tIns="0" rIns="0" bIns="0" rtlCol="0">
            <a:spAutoFit/>
            <a:scene3d>
              <a:camera prst="orthographicFront"/>
              <a:lightRig rig="threePt" dir="t"/>
            </a:scene3d>
            <a:sp3d contourW="12700"/>
          </a:bodyPr>
          <a:lstStyle/>
          <a:p>
            <a:pPr marL="0" marR="0" lvl="0" indent="0" defTabSz="584200" rtl="0" eaLnBrk="1" fontAlgn="auto" latinLnBrk="0" hangingPunct="0">
              <a:lnSpc>
                <a:spcPct val="100000"/>
              </a:lnSpc>
              <a:spcBef>
                <a:spcPts val="0"/>
              </a:spcBef>
              <a:spcAft>
                <a:spcPts val="0"/>
              </a:spcAft>
              <a:buClrTx/>
              <a:buSzTx/>
              <a:buFontTx/>
              <a:buNone/>
              <a:tabLst/>
              <a:defRPr/>
            </a:pPr>
            <a:r>
              <a:rPr lang="zh-TW" altLang="en-US" sz="3200" b="1" dirty="0">
                <a:solidFill>
                  <a:prstClr val="black">
                    <a:lumMod val="75000"/>
                    <a:lumOff val="25000"/>
                  </a:prstClr>
                </a:solidFill>
                <a:latin typeface="Arial"/>
                <a:ea typeface="微软雅黑"/>
                <a:sym typeface="Helvetica Neue"/>
              </a:rPr>
              <a:t>電容去離子技術應用案例</a:t>
            </a:r>
            <a:r>
              <a:rPr lang="en-US" altLang="zh-TW" sz="2400" b="1" dirty="0">
                <a:solidFill>
                  <a:prstClr val="black">
                    <a:lumMod val="75000"/>
                    <a:lumOff val="25000"/>
                  </a:prstClr>
                </a:solidFill>
                <a:latin typeface="Arial"/>
                <a:ea typeface="微软雅黑"/>
              </a:rPr>
              <a:t>(3/3)</a:t>
            </a:r>
            <a:endParaRPr kumimoji="0" lang="zh-TW" altLang="en-US" sz="2400" b="1" i="0" u="none" strike="noStrike" kern="0" cap="none" spc="0" normalizeH="0" baseline="0" noProof="0" dirty="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Helvetica Neue"/>
            </a:endParaRPr>
          </a:p>
          <a:p>
            <a:endParaRPr lang="en-US" altLang="zh-TW" sz="2400" b="1" dirty="0">
              <a:solidFill>
                <a:srgbClr val="0070C0"/>
              </a:solidFill>
              <a:latin typeface="Arial"/>
              <a:ea typeface="微软雅黑"/>
            </a:endParaRPr>
          </a:p>
        </p:txBody>
      </p:sp>
      <p:cxnSp>
        <p:nvCxnSpPr>
          <p:cNvPr id="3" name="Straight Connector 4">
            <a:extLst>
              <a:ext uri="{FF2B5EF4-FFF2-40B4-BE49-F238E27FC236}">
                <a16:creationId xmlns:a16="http://schemas.microsoft.com/office/drawing/2014/main" id="{94F30909-2711-AA2F-97E7-9C28A776DACE}"/>
              </a:ext>
            </a:extLst>
          </p:cNvPr>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 name="AutoShape 5">
            <a:extLst>
              <a:ext uri="{FF2B5EF4-FFF2-40B4-BE49-F238E27FC236}">
                <a16:creationId xmlns:a16="http://schemas.microsoft.com/office/drawing/2014/main" id="{D0840FE2-1DA4-0880-9999-02E14FBDDBF5}"/>
              </a:ext>
            </a:extLst>
          </p:cNvPr>
          <p:cNvSpPr>
            <a:spLocks noChangeArrowheads="1"/>
          </p:cNvSpPr>
          <p:nvPr/>
        </p:nvSpPr>
        <p:spPr bwMode="gray">
          <a:xfrm>
            <a:off x="647357" y="1235428"/>
            <a:ext cx="4624856" cy="735747"/>
          </a:xfrm>
          <a:prstGeom prst="roundRect">
            <a:avLst>
              <a:gd name="adj" fmla="val 50000"/>
            </a:avLst>
          </a:prstGeom>
          <a:solidFill>
            <a:srgbClr val="FFC000">
              <a:lumMod val="40000"/>
              <a:lumOff val="60000"/>
            </a:srgbClr>
          </a:solidFill>
        </p:spPr>
        <p:txBody>
          <a:bodyPr wrap="square" rtlCol="0">
            <a:spAutoFit/>
          </a:bodyPr>
          <a:lstStyle/>
          <a:p>
            <a:pPr algn="ctr">
              <a:spcBef>
                <a:spcPts val="600"/>
              </a:spcBef>
              <a:spcAft>
                <a:spcPts val="600"/>
              </a:spcAft>
            </a:pPr>
            <a:r>
              <a:rPr kumimoji="1" lang="zh-TW" altLang="en-US"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rPr>
              <a:t>半導體設備製造業</a:t>
            </a:r>
            <a:endParaRPr kumimoji="1" lang="en-US" altLang="zh-TW" sz="2800" b="1" dirty="0">
              <a:solidFill>
                <a:srgbClr val="000099"/>
              </a:solidFill>
              <a:effectLst>
                <a:glow rad="101600">
                  <a:prstClr val="white"/>
                </a:glow>
              </a:effectLst>
              <a:latin typeface="Microsoft YaHei" panose="020B0503020204020204" pitchFamily="34" charset="-122"/>
              <a:ea typeface="Microsoft YaHei" panose="020B0503020204020204" pitchFamily="34" charset="-122"/>
            </a:endParaRPr>
          </a:p>
        </p:txBody>
      </p:sp>
      <p:pic>
        <p:nvPicPr>
          <p:cNvPr id="6" name="圖片 5">
            <a:extLst>
              <a:ext uri="{FF2B5EF4-FFF2-40B4-BE49-F238E27FC236}">
                <a16:creationId xmlns:a16="http://schemas.microsoft.com/office/drawing/2014/main" id="{6784AB54-6DDB-997F-7023-2BE4457E90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1542" y="916055"/>
            <a:ext cx="3526868" cy="5391165"/>
          </a:xfrm>
          <a:prstGeom prst="rect">
            <a:avLst/>
          </a:prstGeom>
        </p:spPr>
      </p:pic>
      <p:pic>
        <p:nvPicPr>
          <p:cNvPr id="8" name="圖片 7">
            <a:extLst>
              <a:ext uri="{FF2B5EF4-FFF2-40B4-BE49-F238E27FC236}">
                <a16:creationId xmlns:a16="http://schemas.microsoft.com/office/drawing/2014/main" id="{91AB10E2-5B76-0006-4D0D-F45FCB6A04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4526" y="1405641"/>
            <a:ext cx="3306283" cy="5053979"/>
          </a:xfrm>
          <a:prstGeom prst="rect">
            <a:avLst/>
          </a:prstGeom>
        </p:spPr>
      </p:pic>
      <p:pic>
        <p:nvPicPr>
          <p:cNvPr id="9" name="圖片 8">
            <a:extLst>
              <a:ext uri="{FF2B5EF4-FFF2-40B4-BE49-F238E27FC236}">
                <a16:creationId xmlns:a16="http://schemas.microsoft.com/office/drawing/2014/main" id="{B0464AFB-9621-E484-AEA5-1F7D87FD8D94}"/>
              </a:ext>
            </a:extLst>
          </p:cNvPr>
          <p:cNvPicPr>
            <a:picLocks noChangeAspect="1"/>
          </p:cNvPicPr>
          <p:nvPr/>
        </p:nvPicPr>
        <p:blipFill>
          <a:blip r:embed="rId4"/>
          <a:stretch>
            <a:fillRect/>
          </a:stretch>
        </p:blipFill>
        <p:spPr>
          <a:xfrm>
            <a:off x="152400" y="2354119"/>
            <a:ext cx="7795622" cy="4526146"/>
          </a:xfrm>
          <a:prstGeom prst="rect">
            <a:avLst/>
          </a:prstGeom>
        </p:spPr>
      </p:pic>
      <p:sp>
        <p:nvSpPr>
          <p:cNvPr id="10" name="內容版面配置區 2">
            <a:extLst>
              <a:ext uri="{FF2B5EF4-FFF2-40B4-BE49-F238E27FC236}">
                <a16:creationId xmlns:a16="http://schemas.microsoft.com/office/drawing/2014/main" id="{3D5E75BF-21A5-F088-5156-83B3E90A58F6}"/>
              </a:ext>
            </a:extLst>
          </p:cNvPr>
          <p:cNvSpPr txBox="1">
            <a:spLocks/>
          </p:cNvSpPr>
          <p:nvPr/>
        </p:nvSpPr>
        <p:spPr>
          <a:xfrm>
            <a:off x="755073" y="1999575"/>
            <a:ext cx="8024486" cy="40881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1800" b="1" dirty="0">
                <a:solidFill>
                  <a:srgbClr val="FF0000"/>
                </a:solidFill>
                <a:latin typeface="微軟正黑體" panose="020B0604030504040204" pitchFamily="34" charset="-120"/>
                <a:ea typeface="微軟正黑體" panose="020B0604030504040204" pitchFamily="34" charset="-120"/>
                <a:cs typeface="+mn-cs"/>
              </a:rPr>
              <a:t>鹼排電解氨氮氧化系統─尾氣洗滌塔循環水處理再生</a:t>
            </a:r>
          </a:p>
        </p:txBody>
      </p:sp>
    </p:spTree>
    <p:extLst>
      <p:ext uri="{BB962C8B-B14F-4D97-AF65-F5344CB8AC3E}">
        <p14:creationId xmlns:p14="http://schemas.microsoft.com/office/powerpoint/2010/main" val="94906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51</a:t>
            </a:fld>
            <a:endParaRPr lang="en-US" dirty="0"/>
          </a:p>
        </p:txBody>
      </p:sp>
      <p:grpSp>
        <p:nvGrpSpPr>
          <p:cNvPr id="5" name="组合 1">
            <a:extLst>
              <a:ext uri="{FF2B5EF4-FFF2-40B4-BE49-F238E27FC236}">
                <a16:creationId xmlns:a16="http://schemas.microsoft.com/office/drawing/2014/main" id="{7FFACF11-5B09-37CF-7FCE-F234FC3EA35E}"/>
              </a:ext>
            </a:extLst>
          </p:cNvPr>
          <p:cNvGrpSpPr/>
          <p:nvPr/>
        </p:nvGrpSpPr>
        <p:grpSpPr>
          <a:xfrm>
            <a:off x="1332489" y="2013228"/>
            <a:ext cx="2324482" cy="1415772"/>
            <a:chOff x="3304038" y="-125467"/>
            <a:chExt cx="2324482" cy="1415772"/>
          </a:xfrm>
        </p:grpSpPr>
        <p:sp>
          <p:nvSpPr>
            <p:cNvPr id="6" name="文本框 2">
              <a:extLst>
                <a:ext uri="{FF2B5EF4-FFF2-40B4-BE49-F238E27FC236}">
                  <a16:creationId xmlns:a16="http://schemas.microsoft.com/office/drawing/2014/main" id="{6C5D9784-2536-42A2-A6D2-27A37BDA992A}"/>
                </a:ext>
              </a:extLst>
            </p:cNvPr>
            <p:cNvSpPr txBox="1"/>
            <p:nvPr/>
          </p:nvSpPr>
          <p:spPr>
            <a:xfrm>
              <a:off x="3304038" y="582419"/>
              <a:ext cx="1210588" cy="707886"/>
            </a:xfrm>
            <a:prstGeom prst="rect">
              <a:avLst/>
            </a:prstGeom>
            <a:noFill/>
          </p:spPr>
          <p:txBody>
            <a:bodyPr wrap="none" rtlCol="0">
              <a:spAutoFit/>
              <a:scene3d>
                <a:camera prst="orthographicFront"/>
                <a:lightRig rig="threePt" dir="t"/>
              </a:scene3d>
              <a:sp3d contourW="12700"/>
            </a:bodyPr>
            <a:lstStyle/>
            <a:p>
              <a:pPr>
                <a:defRPr/>
              </a:pPr>
              <a:r>
                <a:rPr lang="zh-TW" altLang="en-US" sz="4000" b="1" dirty="0">
                  <a:solidFill>
                    <a:prstClr val="black">
                      <a:lumMod val="65000"/>
                      <a:lumOff val="35000"/>
                    </a:prstClr>
                  </a:solidFill>
                  <a:latin typeface="微软雅黑"/>
                  <a:ea typeface="微软雅黑"/>
                </a:rPr>
                <a:t>結語</a:t>
              </a:r>
              <a:endParaRPr lang="zh-CN" altLang="en-US" sz="4000" b="1" dirty="0">
                <a:solidFill>
                  <a:prstClr val="black">
                    <a:lumMod val="65000"/>
                    <a:lumOff val="35000"/>
                  </a:prstClr>
                </a:solidFill>
                <a:latin typeface="微软雅黑"/>
                <a:ea typeface="微软雅黑"/>
              </a:endParaRPr>
            </a:p>
          </p:txBody>
        </p:sp>
        <p:sp>
          <p:nvSpPr>
            <p:cNvPr id="7" name="文本框 4">
              <a:extLst>
                <a:ext uri="{FF2B5EF4-FFF2-40B4-BE49-F238E27FC236}">
                  <a16:creationId xmlns:a16="http://schemas.microsoft.com/office/drawing/2014/main" id="{BADC415A-567B-7583-0392-1D5AA0A09FC9}"/>
                </a:ext>
              </a:extLst>
            </p:cNvPr>
            <p:cNvSpPr txBox="1"/>
            <p:nvPr/>
          </p:nvSpPr>
          <p:spPr>
            <a:xfrm>
              <a:off x="3304038" y="-125467"/>
              <a:ext cx="2324482" cy="707886"/>
            </a:xfrm>
            <a:prstGeom prst="rect">
              <a:avLst/>
            </a:prstGeom>
            <a:noFill/>
          </p:spPr>
          <p:txBody>
            <a:bodyPr wrap="none" rtlCol="0">
              <a:spAutoFit/>
              <a:scene3d>
                <a:camera prst="orthographicFront"/>
                <a:lightRig rig="threePt" dir="t"/>
              </a:scene3d>
              <a:sp3d contourW="12700"/>
            </a:bodyPr>
            <a:lstStyle/>
            <a:p>
              <a:pPr>
                <a:defRPr/>
              </a:pPr>
              <a:r>
                <a:rPr lang="en-US" altLang="zh-CN" sz="4000" b="1" dirty="0">
                  <a:solidFill>
                    <a:srgbClr val="FF9900"/>
                  </a:solidFill>
                  <a:latin typeface="微软雅黑"/>
                  <a:ea typeface="微软雅黑"/>
                </a:rPr>
                <a:t>PART 05</a:t>
              </a:r>
              <a:endParaRPr lang="zh-CN" altLang="en-US" sz="4000" b="1" dirty="0">
                <a:solidFill>
                  <a:srgbClr val="FF9900"/>
                </a:solidFill>
                <a:latin typeface="微软雅黑"/>
                <a:ea typeface="微软雅黑"/>
              </a:endParaRPr>
            </a:p>
          </p:txBody>
        </p:sp>
      </p:grpSp>
    </p:spTree>
    <p:extLst>
      <p:ext uri="{BB962C8B-B14F-4D97-AF65-F5344CB8AC3E}">
        <p14:creationId xmlns:p14="http://schemas.microsoft.com/office/powerpoint/2010/main" val="13576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52</a:t>
            </a:fld>
            <a:endParaRPr lang="en-US" dirty="0"/>
          </a:p>
        </p:txBody>
      </p:sp>
      <p:cxnSp>
        <p:nvCxnSpPr>
          <p:cNvPr id="3" name="Straight Connector 4">
            <a:extLst>
              <a:ext uri="{FF2B5EF4-FFF2-40B4-BE49-F238E27FC236}">
                <a16:creationId xmlns:a16="http://schemas.microsoft.com/office/drawing/2014/main" id="{9704E9D4-1505-5FD9-3DDA-1B31FE686F02}"/>
              </a:ext>
            </a:extLst>
          </p:cNvPr>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7" name="圖片 6">
            <a:extLst>
              <a:ext uri="{FF2B5EF4-FFF2-40B4-BE49-F238E27FC236}">
                <a16:creationId xmlns:a16="http://schemas.microsoft.com/office/drawing/2014/main" id="{E3037928-8A37-4070-3FC5-CD8E02B09A25}"/>
              </a:ext>
            </a:extLst>
          </p:cNvPr>
          <p:cNvPicPr>
            <a:picLocks noChangeAspect="1"/>
          </p:cNvPicPr>
          <p:nvPr/>
        </p:nvPicPr>
        <p:blipFill>
          <a:blip r:embed="rId3"/>
          <a:stretch>
            <a:fillRect/>
          </a:stretch>
        </p:blipFill>
        <p:spPr>
          <a:xfrm>
            <a:off x="1069146" y="1322917"/>
            <a:ext cx="9706467" cy="5241871"/>
          </a:xfrm>
          <a:prstGeom prst="rect">
            <a:avLst/>
          </a:prstGeom>
        </p:spPr>
      </p:pic>
      <p:sp>
        <p:nvSpPr>
          <p:cNvPr id="4" name="TextBox 11">
            <a:extLst>
              <a:ext uri="{FF2B5EF4-FFF2-40B4-BE49-F238E27FC236}">
                <a16:creationId xmlns:a16="http://schemas.microsoft.com/office/drawing/2014/main" id="{EBC9E6F1-8B81-3CDD-DD26-C13CF3A96FFA}"/>
              </a:ext>
            </a:extLst>
          </p:cNvPr>
          <p:cNvSpPr txBox="1"/>
          <p:nvPr/>
        </p:nvSpPr>
        <p:spPr>
          <a:xfrm>
            <a:off x="1069146" y="223235"/>
            <a:ext cx="10080359" cy="615553"/>
          </a:xfrm>
          <a:prstGeom prst="rect">
            <a:avLst/>
          </a:prstGeom>
          <a:noFill/>
        </p:spPr>
        <p:txBody>
          <a:bodyPr wrap="square" lIns="0" tIns="0" rIns="0" bIns="0" rtlCol="0">
            <a:spAutoFit/>
            <a:scene3d>
              <a:camera prst="orthographicFront"/>
              <a:lightRig rig="threePt" dir="t"/>
            </a:scene3d>
            <a:sp3d contourW="12700"/>
          </a:bodyPr>
          <a:lstStyle/>
          <a:p>
            <a:pPr>
              <a:spcBef>
                <a:spcPts val="600"/>
              </a:spcBef>
              <a:spcAft>
                <a:spcPts val="600"/>
              </a:spcAft>
            </a:pPr>
            <a:r>
              <a:rPr lang="zh-TW" altLang="en-US" sz="4000" b="1" dirty="0">
                <a:gradFill flip="none" rotWithShape="1">
                  <a:gsLst>
                    <a:gs pos="0">
                      <a:srgbClr val="04B5EC"/>
                    </a:gs>
                    <a:gs pos="100000">
                      <a:srgbClr val="00C88A"/>
                    </a:gs>
                  </a:gsLst>
                  <a:lin ang="0" scaled="1"/>
                  <a:tileRect/>
                </a:gradFill>
                <a:latin typeface="+mj-lt"/>
                <a:ea typeface="微软雅黑" pitchFamily="34" charset="-122"/>
              </a:rPr>
              <a:t>水資源管理</a:t>
            </a:r>
            <a:r>
              <a:rPr lang="zh-TW" altLang="en-US" sz="3200" b="1" dirty="0">
                <a:gradFill flip="none" rotWithShape="1">
                  <a:gsLst>
                    <a:gs pos="0">
                      <a:srgbClr val="04B5EC"/>
                    </a:gs>
                    <a:gs pos="100000">
                      <a:srgbClr val="00C88A"/>
                    </a:gs>
                  </a:gsLst>
                  <a:lin ang="0" scaled="1"/>
                  <a:tileRect/>
                </a:gradFill>
                <a:latin typeface="+mj-lt"/>
                <a:ea typeface="微软雅黑" pitchFamily="34" charset="-122"/>
              </a:rPr>
              <a:t>是邁向淨零碳排與企業永續經營的關鍵</a:t>
            </a:r>
            <a:endParaRPr lang="en-US" altLang="zh-TW" sz="3200" b="1" dirty="0">
              <a:gradFill flip="none" rotWithShape="1">
                <a:gsLst>
                  <a:gs pos="0">
                    <a:srgbClr val="04B5EC"/>
                  </a:gs>
                  <a:gs pos="100000">
                    <a:srgbClr val="00C88A"/>
                  </a:gs>
                </a:gsLst>
                <a:lin ang="0" scaled="1"/>
                <a:tileRect/>
              </a:gradFill>
              <a:latin typeface="+mj-lt"/>
              <a:ea typeface="微软雅黑" pitchFamily="34" charset="-122"/>
            </a:endParaRPr>
          </a:p>
        </p:txBody>
      </p:sp>
      <p:sp>
        <p:nvSpPr>
          <p:cNvPr id="6" name="object 2">
            <a:extLst>
              <a:ext uri="{FF2B5EF4-FFF2-40B4-BE49-F238E27FC236}">
                <a16:creationId xmlns:a16="http://schemas.microsoft.com/office/drawing/2014/main" id="{68D1000C-81BA-D55A-BF3B-AD6293B5B38B}"/>
              </a:ext>
            </a:extLst>
          </p:cNvPr>
          <p:cNvSpPr>
            <a:spLocks noChangeAspect="1"/>
          </p:cNvSpPr>
          <p:nvPr/>
        </p:nvSpPr>
        <p:spPr>
          <a:xfrm>
            <a:off x="10331098" y="2483651"/>
            <a:ext cx="1460202" cy="1460201"/>
          </a:xfrm>
          <a:prstGeom prst="rect">
            <a:avLst/>
          </a:prstGeom>
          <a:blipFill>
            <a:blip r:embed="rId4" cstate="print"/>
            <a:stretch>
              <a:fillRect/>
            </a:stretch>
          </a:blipFill>
        </p:spPr>
        <p:txBody>
          <a:bodyPr wrap="square" lIns="0" tIns="0" rIns="0" bIns="0" rtlCol="0">
            <a:noAutofit/>
          </a:bodyPr>
          <a:lstStyle/>
          <a:p>
            <a:endParaRPr sz="1662"/>
          </a:p>
        </p:txBody>
      </p:sp>
      <p:pic>
        <p:nvPicPr>
          <p:cNvPr id="9" name="圖片 8">
            <a:extLst>
              <a:ext uri="{FF2B5EF4-FFF2-40B4-BE49-F238E27FC236}">
                <a16:creationId xmlns:a16="http://schemas.microsoft.com/office/drawing/2014/main" id="{E394975F-2960-22EF-BEEF-52E11E7CD4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314" y="4070847"/>
            <a:ext cx="1926261" cy="1231856"/>
          </a:xfrm>
          <a:prstGeom prst="ellipse">
            <a:avLst/>
          </a:prstGeom>
          <a:ln>
            <a:noFill/>
          </a:ln>
          <a:effectLst>
            <a:softEdge rad="112500"/>
          </a:effectLst>
        </p:spPr>
      </p:pic>
      <p:pic>
        <p:nvPicPr>
          <p:cNvPr id="10" name="圖片 9">
            <a:extLst>
              <a:ext uri="{FF2B5EF4-FFF2-40B4-BE49-F238E27FC236}">
                <a16:creationId xmlns:a16="http://schemas.microsoft.com/office/drawing/2014/main" id="{A10A3ADC-8CDB-C885-FB15-F2D8E95F5F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4206" y="3830744"/>
            <a:ext cx="2384362" cy="1829177"/>
          </a:xfrm>
          <a:prstGeom prst="rect">
            <a:avLst/>
          </a:prstGeom>
        </p:spPr>
      </p:pic>
    </p:spTree>
    <p:extLst>
      <p:ext uri="{BB962C8B-B14F-4D97-AF65-F5344CB8AC3E}">
        <p14:creationId xmlns:p14="http://schemas.microsoft.com/office/powerpoint/2010/main" val="2824324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53</a:t>
            </a:fld>
            <a:endParaRPr lang="en-US" dirty="0"/>
          </a:p>
        </p:txBody>
      </p:sp>
      <p:sp>
        <p:nvSpPr>
          <p:cNvPr id="6" name="TextBox 11">
            <a:extLst>
              <a:ext uri="{FF2B5EF4-FFF2-40B4-BE49-F238E27FC236}">
                <a16:creationId xmlns:a16="http://schemas.microsoft.com/office/drawing/2014/main" id="{307E6586-AC0B-E749-13DE-BE041EC73414}"/>
              </a:ext>
            </a:extLst>
          </p:cNvPr>
          <p:cNvSpPr txBox="1"/>
          <p:nvPr/>
        </p:nvSpPr>
        <p:spPr>
          <a:xfrm>
            <a:off x="959668" y="362041"/>
            <a:ext cx="9053583" cy="492443"/>
          </a:xfrm>
          <a:prstGeom prst="rect">
            <a:avLst/>
          </a:prstGeom>
          <a:noFill/>
        </p:spPr>
        <p:txBody>
          <a:bodyPr wrap="square" lIns="0" tIns="0" rIns="0" bIns="0" rtlCol="0">
            <a:spAutoFit/>
            <a:scene3d>
              <a:camera prst="orthographicFront"/>
              <a:lightRig rig="threePt" dir="t"/>
            </a:scene3d>
            <a:sp3d contourW="12700"/>
          </a:bodyPr>
          <a:lstStyle/>
          <a:p>
            <a:r>
              <a:rPr lang="zh-TW" altLang="en-US" sz="3200" b="1" dirty="0">
                <a:solidFill>
                  <a:prstClr val="black">
                    <a:lumMod val="75000"/>
                    <a:lumOff val="25000"/>
                  </a:prstClr>
                </a:solidFill>
                <a:latin typeface="Arial"/>
                <a:ea typeface="微软雅黑"/>
              </a:rPr>
              <a:t>重要參考資料</a:t>
            </a:r>
          </a:p>
        </p:txBody>
      </p:sp>
      <p:cxnSp>
        <p:nvCxnSpPr>
          <p:cNvPr id="7" name="直接连接符 21">
            <a:extLst>
              <a:ext uri="{FF2B5EF4-FFF2-40B4-BE49-F238E27FC236}">
                <a16:creationId xmlns:a16="http://schemas.microsoft.com/office/drawing/2014/main" id="{C5F87E2B-612A-CF16-6418-A80F92A3C991}"/>
              </a:ext>
            </a:extLst>
          </p:cNvPr>
          <p:cNvCxnSpPr>
            <a:cxnSpLocks/>
          </p:cNvCxnSpPr>
          <p:nvPr/>
        </p:nvCxnSpPr>
        <p:spPr>
          <a:xfrm flipH="1">
            <a:off x="4834306" y="1783312"/>
            <a:ext cx="588077" cy="417392"/>
          </a:xfrm>
          <a:prstGeom prst="line">
            <a:avLst/>
          </a:prstGeom>
          <a:noFill/>
          <a:ln w="38100" cap="flat" cmpd="sng" algn="ctr">
            <a:solidFill>
              <a:sysClr val="window" lastClr="FFFFFF"/>
            </a:solidFill>
            <a:prstDash val="solid"/>
          </a:ln>
          <a:effectLst/>
        </p:spPr>
      </p:cxnSp>
      <p:sp>
        <p:nvSpPr>
          <p:cNvPr id="9" name="文字方塊 8">
            <a:extLst>
              <a:ext uri="{FF2B5EF4-FFF2-40B4-BE49-F238E27FC236}">
                <a16:creationId xmlns:a16="http://schemas.microsoft.com/office/drawing/2014/main" id="{8E997D56-983A-A353-574E-412A9BAB1B91}"/>
              </a:ext>
            </a:extLst>
          </p:cNvPr>
          <p:cNvSpPr txBox="1"/>
          <p:nvPr/>
        </p:nvSpPr>
        <p:spPr>
          <a:xfrm>
            <a:off x="857009" y="1132918"/>
            <a:ext cx="10937594" cy="3782702"/>
          </a:xfrm>
          <a:prstGeom prst="rect">
            <a:avLst/>
          </a:prstGeom>
          <a:noFill/>
        </p:spPr>
        <p:txBody>
          <a:bodyPr wrap="square">
            <a:spAutoFit/>
          </a:bodyPr>
          <a:lstStyle/>
          <a:p>
            <a:pPr marL="342900" indent="-342900" algn="just">
              <a:lnSpc>
                <a:spcPct val="150000"/>
              </a:lnSpc>
              <a:buFont typeface="+mj-lt"/>
              <a:buAutoNum type="arabicPeriod"/>
              <a:defRPr/>
            </a:pPr>
            <a:r>
              <a:rPr lang="en-US" altLang="zh-TW"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Global Risks Report 2023</a:t>
            </a:r>
            <a:r>
              <a:rPr lang="zh-TW" altLang="en-US"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a:t>
            </a:r>
            <a:endParaRPr lang="en-US" altLang="zh-TW"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endParaRPr>
          </a:p>
          <a:p>
            <a:pPr marL="342900" indent="-342900" algn="just">
              <a:lnSpc>
                <a:spcPct val="150000"/>
              </a:lnSpc>
              <a:buFont typeface="+mj-lt"/>
              <a:buAutoNum type="arabicPeriod"/>
              <a:defRPr/>
            </a:pPr>
            <a:r>
              <a:rPr lang="zh-TW" altLang="en-US"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經濟部水利署，耗水費推動說明，</a:t>
            </a:r>
            <a:r>
              <a:rPr lang="en-US" altLang="zh-TW"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 111</a:t>
            </a:r>
            <a:r>
              <a:rPr lang="zh-TW" altLang="en-US"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年</a:t>
            </a:r>
            <a:r>
              <a:rPr lang="en-US" altLang="zh-TW"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4</a:t>
            </a:r>
            <a:r>
              <a:rPr lang="zh-TW" altLang="en-US"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月。</a:t>
            </a:r>
            <a:endParaRPr lang="en-US" altLang="zh-TW"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endParaRPr>
          </a:p>
          <a:p>
            <a:pPr marL="342900" indent="-342900" algn="just">
              <a:lnSpc>
                <a:spcPct val="150000"/>
              </a:lnSpc>
              <a:buFont typeface="+mj-lt"/>
              <a:buAutoNum type="arabicPeriod"/>
              <a:defRPr/>
            </a:pPr>
            <a:r>
              <a:rPr lang="zh-TW" altLang="en-US"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環發會，節水前瞻新思維</a:t>
            </a:r>
            <a:r>
              <a:rPr lang="en-US" altLang="zh-TW"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a:t>
            </a:r>
            <a:r>
              <a:rPr lang="zh-TW" altLang="en-US"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水資源效率管理，</a:t>
            </a:r>
            <a:r>
              <a:rPr lang="en-US" altLang="zh-TW"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 110</a:t>
            </a:r>
            <a:r>
              <a:rPr lang="zh-TW" altLang="en-US"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年</a:t>
            </a:r>
            <a:r>
              <a:rPr lang="en-US" altLang="zh-TW"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8</a:t>
            </a:r>
            <a:r>
              <a:rPr lang="zh-TW" altLang="en-US"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月。</a:t>
            </a:r>
            <a:endParaRPr lang="en-US" altLang="zh-TW"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endParaRPr>
          </a:p>
          <a:p>
            <a:pPr marL="342900" indent="-342900" algn="just">
              <a:lnSpc>
                <a:spcPct val="150000"/>
              </a:lnSpc>
              <a:buFont typeface="+mj-lt"/>
              <a:buAutoNum type="arabicPeriod"/>
              <a:defRPr/>
            </a:pPr>
            <a:r>
              <a:rPr lang="en-US" altLang="zh-TW"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ISO 46001:2019</a:t>
            </a:r>
            <a:r>
              <a:rPr lang="zh-TW" altLang="en-US"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水資源效率管理系統，領導力企業管理顧問有限公司，</a:t>
            </a:r>
            <a:r>
              <a:rPr lang="en-US" altLang="zh-TW"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https://www.isoleader.com.tw/home/iso-coaching-detail/ISO-46001</a:t>
            </a:r>
            <a:r>
              <a:rPr lang="zh-TW" altLang="en-US"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a:t>
            </a:r>
            <a:endParaRPr lang="en-US" altLang="zh-TW"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endParaRPr>
          </a:p>
          <a:p>
            <a:pPr marL="342900" indent="-342900" algn="just">
              <a:lnSpc>
                <a:spcPct val="150000"/>
              </a:lnSpc>
              <a:buFont typeface="+mj-lt"/>
              <a:buAutoNum type="arabicPeriod"/>
              <a:defRPr/>
            </a:pPr>
            <a:r>
              <a:rPr lang="zh-TW" altLang="en-US"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環發會，大用水戶效率用水管理輔導計畫，期末報告，</a:t>
            </a:r>
            <a:r>
              <a:rPr lang="en-US" altLang="zh-TW"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110</a:t>
            </a:r>
            <a:r>
              <a:rPr lang="zh-TW" altLang="en-US"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年</a:t>
            </a:r>
            <a:r>
              <a:rPr lang="en-US" altLang="zh-TW"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12</a:t>
            </a:r>
            <a:r>
              <a:rPr lang="zh-TW" altLang="en-US"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月。</a:t>
            </a:r>
            <a:endParaRPr lang="en-US" altLang="zh-TW"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endParaRPr>
          </a:p>
          <a:p>
            <a:pPr marL="342900" indent="-342900" algn="just">
              <a:lnSpc>
                <a:spcPct val="150000"/>
              </a:lnSpc>
              <a:buFont typeface="+mj-lt"/>
              <a:buAutoNum type="arabicPeriod"/>
              <a:defRPr/>
            </a:pPr>
            <a:r>
              <a:rPr lang="zh-TW" altLang="en-US"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王俊元，台積電綠色製造及循環經濟實蹟分享，</a:t>
            </a:r>
            <a:r>
              <a:rPr lang="en-US" altLang="zh-TW"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107</a:t>
            </a:r>
            <a:r>
              <a:rPr lang="zh-TW" altLang="en-US"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年</a:t>
            </a:r>
            <a:r>
              <a:rPr lang="en-US" altLang="zh-TW"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8</a:t>
            </a:r>
            <a:r>
              <a:rPr lang="zh-TW" altLang="en-US"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月。</a:t>
            </a:r>
            <a:endParaRPr lang="en-US" altLang="zh-TW"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endParaRPr>
          </a:p>
          <a:p>
            <a:pPr marL="342900" indent="-342900" algn="just">
              <a:lnSpc>
                <a:spcPct val="150000"/>
              </a:lnSpc>
              <a:buFont typeface="+mj-lt"/>
              <a:buAutoNum type="arabicPeriod"/>
              <a:defRPr/>
            </a:pPr>
            <a:r>
              <a:rPr lang="zh-TW" altLang="en-US"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朱敬平，產業別節水技術分享</a:t>
            </a:r>
            <a:r>
              <a:rPr lang="en-US" altLang="zh-TW"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a:t>
            </a:r>
            <a:r>
              <a:rPr lang="zh-TW" altLang="en-US"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以石化業為例 ，中興工程顧問社，</a:t>
            </a:r>
            <a:r>
              <a:rPr lang="en-US" altLang="zh-TW"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 104</a:t>
            </a:r>
            <a:r>
              <a:rPr lang="zh-TW" altLang="en-US"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年</a:t>
            </a:r>
            <a:r>
              <a:rPr lang="en-US" altLang="zh-TW"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6</a:t>
            </a:r>
            <a:r>
              <a:rPr lang="zh-TW" altLang="en-US"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月。</a:t>
            </a:r>
            <a:endParaRPr lang="en-US" altLang="zh-TW"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endParaRPr>
          </a:p>
          <a:p>
            <a:pPr marL="342900" indent="-342900" algn="just">
              <a:lnSpc>
                <a:spcPct val="150000"/>
              </a:lnSpc>
              <a:buFont typeface="+mj-lt"/>
              <a:buAutoNum type="arabicPeriod"/>
              <a:defRPr/>
            </a:pPr>
            <a:r>
              <a:rPr lang="zh-TW" altLang="en-US"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林文雄，產業合理用水之創新思維與作法，永續產業發展季刊第</a:t>
            </a:r>
            <a:r>
              <a:rPr lang="en-US" altLang="zh-TW"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79</a:t>
            </a:r>
            <a:r>
              <a:rPr lang="zh-TW" altLang="en-US"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期，</a:t>
            </a:r>
            <a:r>
              <a:rPr lang="en-US" altLang="zh-TW"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p.20-33</a:t>
            </a:r>
            <a:r>
              <a:rPr lang="zh-TW" altLang="en-US"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a:t>
            </a:r>
            <a:r>
              <a:rPr lang="en-US" altLang="zh-TW"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106</a:t>
            </a:r>
            <a:r>
              <a:rPr lang="zh-TW" altLang="en-US"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年</a:t>
            </a:r>
            <a:r>
              <a:rPr lang="en-US" altLang="zh-TW"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11</a:t>
            </a:r>
            <a:r>
              <a:rPr lang="zh-TW" altLang="en-US"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月。</a:t>
            </a:r>
            <a:endParaRPr lang="en-US" altLang="zh-TW" kern="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40062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54</a:t>
            </a:fld>
            <a:endParaRPr lang="en-US" dirty="0"/>
          </a:p>
        </p:txBody>
      </p:sp>
      <p:sp>
        <p:nvSpPr>
          <p:cNvPr id="3" name="文本框 6">
            <a:extLst>
              <a:ext uri="{FF2B5EF4-FFF2-40B4-BE49-F238E27FC236}">
                <a16:creationId xmlns:a16="http://schemas.microsoft.com/office/drawing/2014/main" id="{EF86E21C-9222-A1EE-E168-9CAE3297CE07}"/>
              </a:ext>
            </a:extLst>
          </p:cNvPr>
          <p:cNvSpPr txBox="1"/>
          <p:nvPr/>
        </p:nvSpPr>
        <p:spPr>
          <a:xfrm>
            <a:off x="2413510" y="2413337"/>
            <a:ext cx="7109702" cy="1938992"/>
          </a:xfrm>
          <a:prstGeom prst="rect">
            <a:avLst/>
          </a:prstGeom>
          <a:noFill/>
        </p:spPr>
        <p:txBody>
          <a:bodyPr wrap="none" rtlCol="0">
            <a:spAutoFit/>
            <a:scene3d>
              <a:camera prst="orthographicFront"/>
              <a:lightRig rig="threePt" dir="t"/>
            </a:scene3d>
            <a:sp3d contourW="12700"/>
          </a:bodyPr>
          <a:lstStyle/>
          <a:p>
            <a:pPr algn="r">
              <a:defRPr/>
            </a:pPr>
            <a:r>
              <a:rPr lang="zh-TW" altLang="en-US" sz="6000" b="1" dirty="0">
                <a:solidFill>
                  <a:srgbClr val="22374C"/>
                </a:solidFill>
                <a:latin typeface="微软雅黑"/>
                <a:ea typeface="微软雅黑"/>
              </a:rPr>
              <a:t>簡報結束，敬請指教</a:t>
            </a:r>
            <a:endParaRPr lang="en-US" altLang="zh-TW" sz="6000" b="1" dirty="0">
              <a:solidFill>
                <a:srgbClr val="22374C"/>
              </a:solidFill>
              <a:latin typeface="微软雅黑"/>
              <a:ea typeface="微软雅黑"/>
            </a:endParaRPr>
          </a:p>
          <a:p>
            <a:pPr algn="ctr">
              <a:defRPr/>
            </a:pPr>
            <a:r>
              <a:rPr lang="en-US" altLang="zh-TW" sz="6000" b="1" dirty="0">
                <a:solidFill>
                  <a:srgbClr val="22374C"/>
                </a:solidFill>
                <a:latin typeface="微软雅黑"/>
                <a:ea typeface="微软雅黑"/>
              </a:rPr>
              <a:t>Questions?</a:t>
            </a:r>
            <a:endParaRPr lang="zh-CN" altLang="en-US" sz="6000" b="1" dirty="0">
              <a:solidFill>
                <a:srgbClr val="22374C"/>
              </a:solidFill>
              <a:latin typeface="微软雅黑"/>
              <a:ea typeface="微软雅黑"/>
            </a:endParaRPr>
          </a:p>
        </p:txBody>
      </p:sp>
    </p:spTree>
    <p:extLst>
      <p:ext uri="{BB962C8B-B14F-4D97-AF65-F5344CB8AC3E}">
        <p14:creationId xmlns:p14="http://schemas.microsoft.com/office/powerpoint/2010/main" val="287738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6</a:t>
            </a:fld>
            <a:endParaRPr lang="en-US" dirty="0"/>
          </a:p>
        </p:txBody>
      </p:sp>
      <p:sp>
        <p:nvSpPr>
          <p:cNvPr id="3" name="TextBox 11">
            <a:extLst>
              <a:ext uri="{FF2B5EF4-FFF2-40B4-BE49-F238E27FC236}">
                <a16:creationId xmlns:a16="http://schemas.microsoft.com/office/drawing/2014/main" id="{064D7A3D-2D51-212A-0C75-EB03B359B585}"/>
              </a:ext>
            </a:extLst>
          </p:cNvPr>
          <p:cNvSpPr txBox="1"/>
          <p:nvPr/>
        </p:nvSpPr>
        <p:spPr>
          <a:xfrm>
            <a:off x="959668" y="412987"/>
            <a:ext cx="5192783" cy="492443"/>
          </a:xfrm>
          <a:prstGeom prst="rect">
            <a:avLst/>
          </a:prstGeom>
          <a:noFill/>
        </p:spPr>
        <p:txBody>
          <a:bodyPr wrap="square" lIns="0" tIns="0" rIns="0" bIns="0" rtlCol="0">
            <a:spAutoFit/>
            <a:scene3d>
              <a:camera prst="orthographicFront"/>
              <a:lightRig rig="threePt" dir="t"/>
            </a:scene3d>
            <a:sp3d contourW="12700"/>
          </a:bodyPr>
          <a:lstStyle/>
          <a:p>
            <a:r>
              <a:rPr lang="zh-TW" altLang="en-US" sz="3200" b="1" dirty="0">
                <a:solidFill>
                  <a:prstClr val="black">
                    <a:lumMod val="75000"/>
                    <a:lumOff val="25000"/>
                  </a:prstClr>
                </a:solidFill>
                <a:latin typeface="Arial"/>
                <a:ea typeface="微软雅黑"/>
              </a:rPr>
              <a:t>國內缺水已成常態</a:t>
            </a:r>
            <a:endParaRPr lang="en-US" sz="3200" b="1" dirty="0">
              <a:solidFill>
                <a:prstClr val="black">
                  <a:lumMod val="75000"/>
                  <a:lumOff val="25000"/>
                </a:prstClr>
              </a:solidFill>
              <a:latin typeface="Arial"/>
              <a:ea typeface="微软雅黑"/>
            </a:endParaRPr>
          </a:p>
        </p:txBody>
      </p:sp>
      <p:pic>
        <p:nvPicPr>
          <p:cNvPr id="4" name="圖片 3">
            <a:extLst>
              <a:ext uri="{FF2B5EF4-FFF2-40B4-BE49-F238E27FC236}">
                <a16:creationId xmlns:a16="http://schemas.microsoft.com/office/drawing/2014/main" id="{D112E427-EB5B-C88E-6180-B20271D7465A}"/>
              </a:ext>
            </a:extLst>
          </p:cNvPr>
          <p:cNvPicPr>
            <a:picLocks noChangeAspect="1"/>
          </p:cNvPicPr>
          <p:nvPr/>
        </p:nvPicPr>
        <p:blipFill>
          <a:blip r:embed="rId2"/>
          <a:stretch>
            <a:fillRect/>
          </a:stretch>
        </p:blipFill>
        <p:spPr>
          <a:xfrm>
            <a:off x="3087903" y="2306036"/>
            <a:ext cx="3585822" cy="3391722"/>
          </a:xfrm>
          <a:prstGeom prst="rect">
            <a:avLst/>
          </a:prstGeom>
        </p:spPr>
      </p:pic>
      <p:pic>
        <p:nvPicPr>
          <p:cNvPr id="6" name="圖片 5">
            <a:extLst>
              <a:ext uri="{FF2B5EF4-FFF2-40B4-BE49-F238E27FC236}">
                <a16:creationId xmlns:a16="http://schemas.microsoft.com/office/drawing/2014/main" id="{47F7B555-E03C-25D3-B41B-979823698840}"/>
              </a:ext>
            </a:extLst>
          </p:cNvPr>
          <p:cNvPicPr>
            <a:picLocks noChangeAspect="1"/>
          </p:cNvPicPr>
          <p:nvPr/>
        </p:nvPicPr>
        <p:blipFill>
          <a:blip r:embed="rId3"/>
          <a:stretch>
            <a:fillRect/>
          </a:stretch>
        </p:blipFill>
        <p:spPr>
          <a:xfrm>
            <a:off x="6775066" y="167868"/>
            <a:ext cx="5008733" cy="6690129"/>
          </a:xfrm>
          <a:prstGeom prst="rect">
            <a:avLst/>
          </a:prstGeom>
        </p:spPr>
      </p:pic>
      <p:sp>
        <p:nvSpPr>
          <p:cNvPr id="7" name="AutoShape 5">
            <a:extLst>
              <a:ext uri="{FF2B5EF4-FFF2-40B4-BE49-F238E27FC236}">
                <a16:creationId xmlns:a16="http://schemas.microsoft.com/office/drawing/2014/main" id="{37370129-EF82-A84A-B177-60CBF79891BB}"/>
              </a:ext>
            </a:extLst>
          </p:cNvPr>
          <p:cNvSpPr>
            <a:spLocks noChangeArrowheads="1"/>
          </p:cNvSpPr>
          <p:nvPr/>
        </p:nvSpPr>
        <p:spPr bwMode="gray">
          <a:xfrm>
            <a:off x="1344386" y="1306004"/>
            <a:ext cx="4279029" cy="649188"/>
          </a:xfrm>
          <a:prstGeom prst="roundRect">
            <a:avLst>
              <a:gd name="adj" fmla="val 50000"/>
            </a:avLst>
          </a:prstGeom>
          <a:solidFill>
            <a:srgbClr val="FFC000">
              <a:lumMod val="40000"/>
              <a:lumOff val="60000"/>
            </a:srgbClr>
          </a:solidFill>
        </p:spPr>
        <p:txBody>
          <a:bodyPr wrap="square" rtlCol="0">
            <a:spAutoFit/>
          </a:bodyPr>
          <a:lstStyle/>
          <a:p>
            <a:pPr algn="ctr">
              <a:defRPr/>
            </a:pPr>
            <a:r>
              <a:rPr lang="en-US" altLang="zh-TW" sz="2400" b="1" dirty="0">
                <a:solidFill>
                  <a:srgbClr val="202122"/>
                </a:solidFill>
                <a:latin typeface="-apple-system"/>
                <a:ea typeface="微软雅黑"/>
              </a:rPr>
              <a:t>2021</a:t>
            </a:r>
            <a:r>
              <a:rPr lang="zh-TW" altLang="en-US" sz="2400" b="1" dirty="0">
                <a:solidFill>
                  <a:srgbClr val="202122"/>
                </a:solidFill>
                <a:latin typeface="-apple-system"/>
                <a:ea typeface="微软雅黑"/>
              </a:rPr>
              <a:t>年臺灣旱災缺水危機</a:t>
            </a:r>
            <a:endParaRPr lang="zh-TW" altLang="en-US" sz="2200" b="1" kern="0" dirty="0">
              <a:solidFill>
                <a:prstClr val="black"/>
              </a:solidFill>
              <a:latin typeface="微軟正黑體" panose="020B0604030504040204" pitchFamily="34" charset="-120"/>
              <a:ea typeface="微軟正黑體" panose="020B0604030504040204" pitchFamily="34" charset="-120"/>
            </a:endParaRPr>
          </a:p>
        </p:txBody>
      </p:sp>
      <p:sp>
        <p:nvSpPr>
          <p:cNvPr id="8" name="文字方塊 7">
            <a:extLst>
              <a:ext uri="{FF2B5EF4-FFF2-40B4-BE49-F238E27FC236}">
                <a16:creationId xmlns:a16="http://schemas.microsoft.com/office/drawing/2014/main" id="{F67993E2-672E-9641-B489-A7357236180F}"/>
              </a:ext>
            </a:extLst>
          </p:cNvPr>
          <p:cNvSpPr txBox="1"/>
          <p:nvPr/>
        </p:nvSpPr>
        <p:spPr>
          <a:xfrm>
            <a:off x="524767" y="2068944"/>
            <a:ext cx="2461796" cy="4647426"/>
          </a:xfrm>
          <a:prstGeom prst="rect">
            <a:avLst/>
          </a:prstGeom>
          <a:noFill/>
        </p:spPr>
        <p:txBody>
          <a:bodyPr wrap="square">
            <a:spAutoFit/>
          </a:bodyPr>
          <a:lstStyle/>
          <a:p>
            <a:pPr>
              <a:spcBef>
                <a:spcPts val="600"/>
              </a:spcBef>
            </a:pPr>
            <a:r>
              <a:rPr lang="zh-TW" altLang="en-US" sz="1600" b="1" dirty="0">
                <a:solidFill>
                  <a:srgbClr val="202122"/>
                </a:solidFill>
                <a:latin typeface="微軟正黑體" panose="020B0604030504040204" pitchFamily="34" charset="-120"/>
                <a:ea typeface="微軟正黑體" panose="020B0604030504040204" pitchFamily="34" charset="-120"/>
              </a:rPr>
              <a:t>主因：</a:t>
            </a:r>
            <a:endParaRPr lang="en-US" altLang="zh-TW" sz="1600" b="1" dirty="0">
              <a:solidFill>
                <a:srgbClr val="202122"/>
              </a:solidFill>
              <a:latin typeface="微軟正黑體" panose="020B0604030504040204" pitchFamily="34" charset="-120"/>
              <a:ea typeface="微軟正黑體" panose="020B0604030504040204" pitchFamily="34" charset="-120"/>
            </a:endParaRPr>
          </a:p>
          <a:p>
            <a:pPr marL="285750" indent="-285750">
              <a:spcBef>
                <a:spcPts val="600"/>
              </a:spcBef>
              <a:spcAft>
                <a:spcPts val="600"/>
              </a:spcAft>
              <a:buFont typeface="Wingdings" panose="05000000000000000000" pitchFamily="2" charset="2"/>
              <a:buChar char="Ø"/>
            </a:pPr>
            <a:r>
              <a:rPr lang="en-US" altLang="zh-TW" sz="1600" dirty="0">
                <a:solidFill>
                  <a:srgbClr val="202122"/>
                </a:solidFill>
                <a:latin typeface="微軟正黑體" panose="020B0604030504040204" pitchFamily="34" charset="-120"/>
                <a:ea typeface="微軟正黑體" panose="020B0604030504040204" pitchFamily="34" charset="-120"/>
              </a:rPr>
              <a:t>2020</a:t>
            </a:r>
            <a:r>
              <a:rPr lang="zh-TW" altLang="en-US" sz="1600" dirty="0">
                <a:solidFill>
                  <a:srgbClr val="202122"/>
                </a:solidFill>
                <a:latin typeface="微軟正黑體" panose="020B0604030504040204" pitchFamily="34" charset="-120"/>
                <a:ea typeface="微軟正黑體" panose="020B0604030504040204" pitchFamily="34" charset="-120"/>
              </a:rPr>
              <a:t>年</a:t>
            </a:r>
            <a:r>
              <a:rPr lang="zh-TW" altLang="en-US" sz="1600" dirty="0">
                <a:solidFill>
                  <a:prstClr val="black"/>
                </a:solidFill>
                <a:latin typeface="微軟正黑體" panose="020B0604030504040204" pitchFamily="34" charset="-120"/>
                <a:ea typeface="微軟正黑體" panose="020B0604030504040204" pitchFamily="34" charset="-120"/>
              </a:rPr>
              <a:t>颱風季</a:t>
            </a:r>
            <a:r>
              <a:rPr lang="zh-TW" altLang="en-US" sz="1600" b="1" dirty="0">
                <a:solidFill>
                  <a:srgbClr val="0070C0"/>
                </a:solidFill>
                <a:latin typeface="微軟正黑體" panose="020B0604030504040204" pitchFamily="34" charset="-120"/>
                <a:ea typeface="微軟正黑體" panose="020B0604030504040204" pitchFamily="34" charset="-120"/>
              </a:rPr>
              <a:t>沒有颱風登陸或接近</a:t>
            </a:r>
            <a:r>
              <a:rPr lang="zh-TW" altLang="en-US" sz="1600" dirty="0">
                <a:solidFill>
                  <a:srgbClr val="202122"/>
                </a:solidFill>
                <a:latin typeface="微軟正黑體" panose="020B0604030504040204" pitchFamily="34" charset="-120"/>
                <a:ea typeface="微軟正黑體" panose="020B0604030504040204" pitchFamily="34" charset="-120"/>
              </a:rPr>
              <a:t>。</a:t>
            </a:r>
            <a:endParaRPr lang="en-US" altLang="zh-TW" sz="1600" dirty="0">
              <a:solidFill>
                <a:srgbClr val="202122"/>
              </a:solidFill>
              <a:latin typeface="微軟正黑體" panose="020B0604030504040204" pitchFamily="34" charset="-120"/>
              <a:ea typeface="微軟正黑體" panose="020B0604030504040204" pitchFamily="34" charset="-120"/>
            </a:endParaRPr>
          </a:p>
          <a:p>
            <a:pPr marL="285750" indent="-285750">
              <a:spcBef>
                <a:spcPts val="600"/>
              </a:spcBef>
              <a:spcAft>
                <a:spcPts val="600"/>
              </a:spcAft>
              <a:buFont typeface="Wingdings" panose="05000000000000000000" pitchFamily="2" charset="2"/>
              <a:buChar char="Ø"/>
            </a:pPr>
            <a:r>
              <a:rPr lang="zh-TW" altLang="en-US" sz="1600" b="1" dirty="0">
                <a:solidFill>
                  <a:srgbClr val="0070C0"/>
                </a:solidFill>
                <a:latin typeface="微軟正黑體" panose="020B0604030504040204" pitchFamily="34" charset="-120"/>
                <a:ea typeface="微軟正黑體" panose="020B0604030504040204" pitchFamily="34" charset="-120"/>
              </a:rPr>
              <a:t>反聖嬰現象</a:t>
            </a:r>
            <a:r>
              <a:rPr lang="zh-TW" altLang="en-US" sz="1600" dirty="0">
                <a:solidFill>
                  <a:srgbClr val="202122"/>
                </a:solidFill>
                <a:latin typeface="微軟正黑體" panose="020B0604030504040204" pitchFamily="34" charset="-120"/>
                <a:ea typeface="微軟正黑體" panose="020B0604030504040204" pitchFamily="34" charset="-120"/>
              </a:rPr>
              <a:t>等因素影響，</a:t>
            </a:r>
            <a:r>
              <a:rPr lang="en-US" altLang="zh-TW" sz="1600" dirty="0">
                <a:solidFill>
                  <a:srgbClr val="202122"/>
                </a:solidFill>
                <a:latin typeface="微軟正黑體" panose="020B0604030504040204" pitchFamily="34" charset="-120"/>
                <a:ea typeface="微軟正黑體" panose="020B0604030504040204" pitchFamily="34" charset="-120"/>
              </a:rPr>
              <a:t>2021</a:t>
            </a:r>
            <a:r>
              <a:rPr lang="zh-TW" altLang="en-US" sz="1600" dirty="0">
                <a:solidFill>
                  <a:srgbClr val="202122"/>
                </a:solidFill>
                <a:latin typeface="微軟正黑體" panose="020B0604030504040204" pitchFamily="34" charset="-120"/>
                <a:ea typeface="微軟正黑體" panose="020B0604030504040204" pitchFamily="34" charset="-120"/>
              </a:rPr>
              <a:t>年</a:t>
            </a:r>
            <a:r>
              <a:rPr lang="zh-TW" altLang="en-US" sz="1600" b="1" dirty="0">
                <a:solidFill>
                  <a:srgbClr val="0070C0"/>
                </a:solidFill>
                <a:latin typeface="微軟正黑體" panose="020B0604030504040204" pitchFamily="34" charset="-120"/>
                <a:ea typeface="微軟正黑體" panose="020B0604030504040204" pitchFamily="34" charset="-120"/>
              </a:rPr>
              <a:t>春雨</a:t>
            </a:r>
            <a:r>
              <a:rPr lang="zh-TW" altLang="en-US" sz="1600" dirty="0">
                <a:solidFill>
                  <a:srgbClr val="202122"/>
                </a:solidFill>
                <a:latin typeface="微軟正黑體" panose="020B0604030504040204" pitchFamily="34" charset="-120"/>
                <a:ea typeface="微軟正黑體" panose="020B0604030504040204" pitchFamily="34" charset="-120"/>
              </a:rPr>
              <a:t>為有正式紀錄以來的最低值。</a:t>
            </a:r>
            <a:endParaRPr lang="en-US" altLang="zh-TW" sz="1600" dirty="0">
              <a:solidFill>
                <a:srgbClr val="202122"/>
              </a:solidFill>
              <a:latin typeface="微軟正黑體" panose="020B0604030504040204" pitchFamily="34" charset="-120"/>
              <a:ea typeface="微軟正黑體" panose="020B0604030504040204" pitchFamily="34" charset="-120"/>
            </a:endParaRPr>
          </a:p>
          <a:p>
            <a:pPr marL="285750" indent="-285750">
              <a:spcBef>
                <a:spcPts val="600"/>
              </a:spcBef>
              <a:spcAft>
                <a:spcPts val="600"/>
              </a:spcAft>
              <a:buFont typeface="Wingdings" panose="05000000000000000000" pitchFamily="2" charset="2"/>
              <a:buChar char="Ø"/>
            </a:pPr>
            <a:r>
              <a:rPr lang="en-US" altLang="zh-TW" sz="1600" dirty="0">
                <a:solidFill>
                  <a:srgbClr val="202122"/>
                </a:solidFill>
                <a:latin typeface="微軟正黑體" panose="020B0604030504040204" pitchFamily="34" charset="-120"/>
                <a:ea typeface="微軟正黑體" panose="020B0604030504040204" pitchFamily="34" charset="-120"/>
              </a:rPr>
              <a:t>5</a:t>
            </a:r>
            <a:r>
              <a:rPr lang="zh-TW" altLang="en-US" sz="1600" dirty="0">
                <a:solidFill>
                  <a:srgbClr val="202122"/>
                </a:solidFill>
                <a:latin typeface="微軟正黑體" panose="020B0604030504040204" pitchFamily="34" charset="-120"/>
                <a:ea typeface="微軟正黑體" panose="020B0604030504040204" pitchFamily="34" charset="-120"/>
              </a:rPr>
              <a:t>月太平洋高壓異常增強西伸、梅雨鋒面偏北發展，導致高溫少雨，影響台灣</a:t>
            </a:r>
            <a:r>
              <a:rPr lang="zh-TW" altLang="en-US" sz="1600" b="1" dirty="0">
                <a:solidFill>
                  <a:srgbClr val="0070C0"/>
                </a:solidFill>
                <a:latin typeface="微軟正黑體" panose="020B0604030504040204" pitchFamily="34" charset="-120"/>
                <a:ea typeface="微軟正黑體" panose="020B0604030504040204" pitchFamily="34" charset="-120"/>
              </a:rPr>
              <a:t>梅雨遲到也偏少</a:t>
            </a:r>
            <a:r>
              <a:rPr lang="zh-TW" altLang="en-US" sz="1600" dirty="0">
                <a:solidFill>
                  <a:srgbClr val="202122"/>
                </a:solidFill>
                <a:latin typeface="微軟正黑體" panose="020B0604030504040204" pitchFamily="34" charset="-120"/>
                <a:ea typeface="微軟正黑體" panose="020B0604030504040204" pitchFamily="34" charset="-120"/>
              </a:rPr>
              <a:t>。</a:t>
            </a:r>
            <a:endParaRPr lang="en-US" altLang="zh-TW" sz="1600" dirty="0">
              <a:solidFill>
                <a:srgbClr val="202122"/>
              </a:solidFill>
              <a:latin typeface="微軟正黑體" panose="020B0604030504040204" pitchFamily="34" charset="-120"/>
              <a:ea typeface="微軟正黑體" panose="020B0604030504040204" pitchFamily="34" charset="-120"/>
            </a:endParaRPr>
          </a:p>
          <a:p>
            <a:pPr marL="285750" indent="-285750">
              <a:spcBef>
                <a:spcPts val="600"/>
              </a:spcBef>
              <a:spcAft>
                <a:spcPts val="600"/>
              </a:spcAft>
              <a:buFont typeface="Wingdings" panose="05000000000000000000" pitchFamily="2" charset="2"/>
              <a:buChar char="Ø"/>
            </a:pPr>
            <a:r>
              <a:rPr lang="zh-TW" altLang="en-US" sz="1600" dirty="0">
                <a:solidFill>
                  <a:srgbClr val="202122"/>
                </a:solidFill>
                <a:latin typeface="微軟正黑體" panose="020B0604030504040204" pitchFamily="34" charset="-120"/>
                <a:ea typeface="微軟正黑體" panose="020B0604030504040204" pitchFamily="34" charset="-120"/>
              </a:rPr>
              <a:t>旱象於</a:t>
            </a:r>
            <a:r>
              <a:rPr lang="en-US" altLang="zh-TW" sz="1600" b="1" dirty="0">
                <a:solidFill>
                  <a:srgbClr val="0070C0"/>
                </a:solidFill>
                <a:latin typeface="微軟正黑體" panose="020B0604030504040204" pitchFamily="34" charset="-120"/>
                <a:ea typeface="微軟正黑體" panose="020B0604030504040204" pitchFamily="34" charset="-120"/>
              </a:rPr>
              <a:t>5</a:t>
            </a:r>
            <a:r>
              <a:rPr lang="zh-TW" altLang="en-US" sz="1600" b="1" dirty="0">
                <a:solidFill>
                  <a:srgbClr val="0070C0"/>
                </a:solidFill>
                <a:latin typeface="微軟正黑體" panose="020B0604030504040204" pitchFamily="34" charset="-120"/>
                <a:ea typeface="微軟正黑體" panose="020B0604030504040204" pitchFamily="34" charset="-120"/>
              </a:rPr>
              <a:t>月底～</a:t>
            </a:r>
            <a:r>
              <a:rPr lang="en-US" altLang="zh-TW" sz="1600" b="1" dirty="0">
                <a:solidFill>
                  <a:srgbClr val="0070C0"/>
                </a:solidFill>
                <a:latin typeface="微軟正黑體" panose="020B0604030504040204" pitchFamily="34" charset="-120"/>
                <a:ea typeface="微軟正黑體" panose="020B0604030504040204" pitchFamily="34" charset="-120"/>
              </a:rPr>
              <a:t>6</a:t>
            </a:r>
            <a:r>
              <a:rPr lang="zh-TW" altLang="en-US" sz="1600" b="1" dirty="0">
                <a:solidFill>
                  <a:srgbClr val="0070C0"/>
                </a:solidFill>
                <a:latin typeface="微軟正黑體" panose="020B0604030504040204" pitchFamily="34" charset="-120"/>
                <a:ea typeface="微軟正黑體" panose="020B0604030504040204" pitchFamily="34" charset="-120"/>
              </a:rPr>
              <a:t>月底</a:t>
            </a:r>
            <a:r>
              <a:rPr lang="zh-TW" altLang="en-US" sz="1600" dirty="0">
                <a:solidFill>
                  <a:srgbClr val="202122"/>
                </a:solidFill>
                <a:latin typeface="微軟正黑體" panose="020B0604030504040204" pitchFamily="34" charset="-120"/>
                <a:ea typeface="微軟正黑體" panose="020B0604030504040204" pitchFamily="34" charset="-120"/>
              </a:rPr>
              <a:t>連續幾波梅雨鋒面、陣雨、西南氣流帶來明顯降雨而緩解。</a:t>
            </a:r>
          </a:p>
        </p:txBody>
      </p:sp>
    </p:spTree>
    <p:extLst>
      <p:ext uri="{BB962C8B-B14F-4D97-AF65-F5344CB8AC3E}">
        <p14:creationId xmlns:p14="http://schemas.microsoft.com/office/powerpoint/2010/main" val="17624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7</a:t>
            </a:fld>
            <a:endParaRPr lang="en-US" dirty="0"/>
          </a:p>
        </p:txBody>
      </p:sp>
      <p:sp>
        <p:nvSpPr>
          <p:cNvPr id="20" name="TextBox 11">
            <a:extLst>
              <a:ext uri="{FF2B5EF4-FFF2-40B4-BE49-F238E27FC236}">
                <a16:creationId xmlns:a16="http://schemas.microsoft.com/office/drawing/2014/main" id="{8FCC7829-C732-6157-7238-F9FF097B40C6}"/>
              </a:ext>
            </a:extLst>
          </p:cNvPr>
          <p:cNvSpPr txBox="1"/>
          <p:nvPr/>
        </p:nvSpPr>
        <p:spPr>
          <a:xfrm>
            <a:off x="959668" y="371503"/>
            <a:ext cx="5192783" cy="492443"/>
          </a:xfrm>
          <a:prstGeom prst="rect">
            <a:avLst/>
          </a:prstGeom>
          <a:noFill/>
        </p:spPr>
        <p:txBody>
          <a:bodyPr wrap="square" lIns="0" tIns="0" rIns="0" bIns="0" rtlCol="0">
            <a:spAutoFit/>
            <a:scene3d>
              <a:camera prst="orthographicFront"/>
              <a:lightRig rig="threePt" dir="t"/>
            </a:scene3d>
            <a:sp3d contourW="12700"/>
          </a:bodyPr>
          <a:lstStyle/>
          <a:p>
            <a:r>
              <a:rPr lang="zh-TW" altLang="en-US" sz="3200" b="1" dirty="0">
                <a:solidFill>
                  <a:prstClr val="black">
                    <a:lumMod val="75000"/>
                    <a:lumOff val="25000"/>
                  </a:prstClr>
                </a:solidFill>
                <a:latin typeface="Arial"/>
                <a:ea typeface="微软雅黑"/>
              </a:rPr>
              <a:t>缺水對產業的影響</a:t>
            </a:r>
            <a:endParaRPr lang="en-US" sz="3200" b="1" dirty="0">
              <a:solidFill>
                <a:prstClr val="black">
                  <a:lumMod val="75000"/>
                  <a:lumOff val="25000"/>
                </a:prstClr>
              </a:solidFill>
              <a:latin typeface="Arial"/>
              <a:ea typeface="微软雅黑"/>
            </a:endParaRPr>
          </a:p>
        </p:txBody>
      </p:sp>
      <p:pic>
        <p:nvPicPr>
          <p:cNvPr id="21" name="圖片 20">
            <a:extLst>
              <a:ext uri="{FF2B5EF4-FFF2-40B4-BE49-F238E27FC236}">
                <a16:creationId xmlns:a16="http://schemas.microsoft.com/office/drawing/2014/main" id="{A27FE9B6-6617-C059-56FA-9F0BCDCB9EC5}"/>
              </a:ext>
            </a:extLst>
          </p:cNvPr>
          <p:cNvPicPr>
            <a:picLocks noChangeAspect="1"/>
          </p:cNvPicPr>
          <p:nvPr/>
        </p:nvPicPr>
        <p:blipFill>
          <a:blip r:embed="rId2"/>
          <a:stretch>
            <a:fillRect/>
          </a:stretch>
        </p:blipFill>
        <p:spPr>
          <a:xfrm>
            <a:off x="5242560" y="0"/>
            <a:ext cx="6878141" cy="6705600"/>
          </a:xfrm>
          <a:prstGeom prst="rect">
            <a:avLst/>
          </a:prstGeom>
          <a:ln>
            <a:noFill/>
          </a:ln>
          <a:effectLst>
            <a:softEdge rad="112500"/>
          </a:effectLst>
        </p:spPr>
      </p:pic>
      <p:sp>
        <p:nvSpPr>
          <p:cNvPr id="22" name="矩形 21">
            <a:extLst>
              <a:ext uri="{FF2B5EF4-FFF2-40B4-BE49-F238E27FC236}">
                <a16:creationId xmlns:a16="http://schemas.microsoft.com/office/drawing/2014/main" id="{5453D43A-D717-F79B-44E0-611C1F05F5F8}"/>
              </a:ext>
            </a:extLst>
          </p:cNvPr>
          <p:cNvSpPr/>
          <p:nvPr/>
        </p:nvSpPr>
        <p:spPr>
          <a:xfrm>
            <a:off x="151982" y="4178173"/>
            <a:ext cx="4970455" cy="2308324"/>
          </a:xfrm>
          <a:prstGeom prst="rect">
            <a:avLst/>
          </a:prstGeom>
        </p:spPr>
        <p:txBody>
          <a:bodyPr wrap="square">
            <a:spAutoFit/>
          </a:bodyPr>
          <a:lstStyle/>
          <a:p>
            <a:r>
              <a:rPr lang="zh-TW" altLang="en-US" sz="2800" b="1" i="1" dirty="0">
                <a:solidFill>
                  <a:prstClr val="black"/>
                </a:solidFill>
                <a:latin typeface="微軟正黑體" panose="020B0604030504040204" pitchFamily="34" charset="-120"/>
                <a:ea typeface="微軟正黑體" panose="020B0604030504040204" pitchFamily="34" charset="-120"/>
                <a:cs typeface="Times New Roman" pitchFamily="18" charset="0"/>
              </a:rPr>
              <a:t>園區廠商若減供水</a:t>
            </a:r>
            <a:r>
              <a:rPr lang="en-US" altLang="zh-TW" sz="2800" b="1" i="1" dirty="0">
                <a:solidFill>
                  <a:srgbClr val="0070C0"/>
                </a:solidFill>
                <a:latin typeface="微軟正黑體" panose="020B0604030504040204" pitchFamily="34" charset="-120"/>
                <a:ea typeface="微軟正黑體" panose="020B0604030504040204" pitchFamily="34" charset="-120"/>
                <a:cs typeface="Times New Roman" pitchFamily="18" charset="0"/>
              </a:rPr>
              <a:t>30%</a:t>
            </a:r>
            <a:r>
              <a:rPr lang="en-US" altLang="zh-TW" sz="2800" b="1" i="1" dirty="0">
                <a:solidFill>
                  <a:prstClr val="black"/>
                </a:solidFill>
                <a:latin typeface="微軟正黑體" panose="020B0604030504040204" pitchFamily="34" charset="-120"/>
                <a:ea typeface="微軟正黑體" panose="020B0604030504040204" pitchFamily="34" charset="-120"/>
                <a:cs typeface="Times New Roman" pitchFamily="18" charset="0"/>
              </a:rPr>
              <a:t> </a:t>
            </a:r>
            <a:r>
              <a:rPr lang="zh-TW" altLang="en-US" sz="2800" b="1" i="1" dirty="0">
                <a:solidFill>
                  <a:prstClr val="black"/>
                </a:solidFill>
                <a:latin typeface="微軟正黑體" panose="020B0604030504040204" pitchFamily="34" charset="-120"/>
                <a:ea typeface="微軟正黑體" panose="020B0604030504040204" pitchFamily="34" charset="-120"/>
                <a:cs typeface="Times New Roman" pitchFamily="18" charset="0"/>
              </a:rPr>
              <a:t>產能損失將逾</a:t>
            </a:r>
            <a:r>
              <a:rPr lang="en-US" altLang="zh-TW" sz="2800" b="1" i="1" dirty="0">
                <a:solidFill>
                  <a:srgbClr val="FF0000"/>
                </a:solidFill>
                <a:latin typeface="微軟正黑體" panose="020B0604030504040204" pitchFamily="34" charset="-120"/>
                <a:ea typeface="微軟正黑體" panose="020B0604030504040204" pitchFamily="34" charset="-120"/>
                <a:cs typeface="Times New Roman" pitchFamily="18" charset="0"/>
              </a:rPr>
              <a:t>5</a:t>
            </a:r>
            <a:r>
              <a:rPr lang="zh-TW" altLang="en-US" sz="2800" b="1" i="1" dirty="0">
                <a:solidFill>
                  <a:srgbClr val="FF0000"/>
                </a:solidFill>
                <a:latin typeface="微軟正黑體" panose="020B0604030504040204" pitchFamily="34" charset="-120"/>
                <a:ea typeface="微軟正黑體" panose="020B0604030504040204" pitchFamily="34" charset="-120"/>
                <a:cs typeface="Times New Roman" pitchFamily="18" charset="0"/>
              </a:rPr>
              <a:t>成</a:t>
            </a:r>
            <a:endParaRPr lang="en-US" altLang="zh-TW" sz="2800" b="1" i="1" dirty="0">
              <a:solidFill>
                <a:srgbClr val="FF0000"/>
              </a:solidFill>
              <a:latin typeface="微軟正黑體" panose="020B0604030504040204" pitchFamily="34" charset="-120"/>
              <a:ea typeface="微軟正黑體" panose="020B0604030504040204" pitchFamily="34" charset="-120"/>
              <a:cs typeface="Times New Roman" pitchFamily="18" charset="0"/>
            </a:endParaRPr>
          </a:p>
          <a:p>
            <a:endParaRPr lang="en-US" altLang="zh-TW" sz="800" b="1" dirty="0">
              <a:solidFill>
                <a:prstClr val="black"/>
              </a:solidFill>
              <a:latin typeface="微軟正黑體" panose="020B0604030504040204" pitchFamily="34" charset="-120"/>
              <a:ea typeface="微軟正黑體" panose="020B0604030504040204" pitchFamily="34" charset="-120"/>
              <a:cs typeface="Times New Roman" pitchFamily="18" charset="0"/>
            </a:endParaRPr>
          </a:p>
          <a:p>
            <a:pPr indent="542925"/>
            <a:r>
              <a:rPr lang="zh-TW" altLang="en-US" sz="1600" dirty="0">
                <a:solidFill>
                  <a:prstClr val="black"/>
                </a:solidFill>
                <a:latin typeface="微軟正黑體" panose="020B0604030504040204" pitchFamily="34" charset="-120"/>
                <a:ea typeface="微軟正黑體" panose="020B0604030504040204" pitchFamily="34" charset="-120"/>
                <a:cs typeface="Times New Roman" pitchFamily="18" charset="0"/>
              </a:rPr>
              <a:t>新竹科學園區關係全台產業命脈，經濟部過去資料指出，若科學園區廠商減少供水</a:t>
            </a:r>
            <a:r>
              <a:rPr lang="en-US" altLang="zh-TW" sz="1600" dirty="0">
                <a:solidFill>
                  <a:prstClr val="black"/>
                </a:solidFill>
                <a:latin typeface="微軟正黑體" panose="020B0604030504040204" pitchFamily="34" charset="-120"/>
                <a:ea typeface="微軟正黑體" panose="020B0604030504040204" pitchFamily="34" charset="-120"/>
                <a:cs typeface="Times New Roman" pitchFamily="18" charset="0"/>
              </a:rPr>
              <a:t>30%</a:t>
            </a:r>
            <a:r>
              <a:rPr lang="zh-TW" altLang="en-US" sz="1600" dirty="0">
                <a:solidFill>
                  <a:prstClr val="black"/>
                </a:solidFill>
                <a:latin typeface="微軟正黑體" panose="020B0604030504040204" pitchFamily="34" charset="-120"/>
                <a:ea typeface="微軟正黑體" panose="020B0604030504040204" pitchFamily="34" charset="-120"/>
                <a:cs typeface="Times New Roman" pitchFamily="18" charset="0"/>
              </a:rPr>
              <a:t>（相當於供五天、停兩天），產能損失將逾五成。</a:t>
            </a:r>
            <a:endParaRPr lang="en-US" altLang="zh-TW" sz="1600" dirty="0">
              <a:solidFill>
                <a:prstClr val="black"/>
              </a:solidFill>
              <a:latin typeface="微軟正黑體" panose="020B0604030504040204" pitchFamily="34" charset="-120"/>
              <a:ea typeface="微軟正黑體" panose="020B0604030504040204" pitchFamily="34" charset="-120"/>
              <a:cs typeface="Times New Roman" pitchFamily="18" charset="0"/>
            </a:endParaRPr>
          </a:p>
          <a:p>
            <a:pPr indent="542925"/>
            <a:endParaRPr lang="en-US" altLang="zh-TW" sz="1600" dirty="0">
              <a:solidFill>
                <a:prstClr val="black"/>
              </a:solidFill>
              <a:latin typeface="微軟正黑體" panose="020B0604030504040204" pitchFamily="34" charset="-120"/>
              <a:ea typeface="微軟正黑體" panose="020B0604030504040204" pitchFamily="34" charset="-120"/>
              <a:cs typeface="Times New Roman" pitchFamily="18" charset="0"/>
            </a:endParaRPr>
          </a:p>
          <a:p>
            <a:pPr indent="542925" algn="r"/>
            <a:r>
              <a:rPr lang="zh-TW" altLang="en-US" sz="1600" dirty="0">
                <a:solidFill>
                  <a:prstClr val="black"/>
                </a:solidFill>
                <a:latin typeface="微軟正黑體" panose="020B0604030504040204" pitchFamily="34" charset="-120"/>
                <a:ea typeface="微軟正黑體" panose="020B0604030504040204" pitchFamily="34" charset="-120"/>
                <a:cs typeface="Times New Roman" pitchFamily="18" charset="0"/>
              </a:rPr>
              <a:t>經濟日報</a:t>
            </a:r>
            <a:r>
              <a:rPr lang="en-US" altLang="zh-TW" sz="1600" dirty="0">
                <a:solidFill>
                  <a:prstClr val="black"/>
                </a:solidFill>
                <a:latin typeface="微軟正黑體" panose="020B0604030504040204" pitchFamily="34" charset="-120"/>
                <a:ea typeface="微軟正黑體" panose="020B0604030504040204" pitchFamily="34" charset="-120"/>
                <a:cs typeface="Times New Roman" pitchFamily="18" charset="0"/>
              </a:rPr>
              <a:t>-2015</a:t>
            </a:r>
            <a:r>
              <a:rPr lang="zh-TW" altLang="en-US" sz="1600" dirty="0">
                <a:solidFill>
                  <a:prstClr val="black"/>
                </a:solidFill>
                <a:latin typeface="微軟正黑體" panose="020B0604030504040204" pitchFamily="34" charset="-120"/>
                <a:ea typeface="微軟正黑體" panose="020B0604030504040204" pitchFamily="34" charset="-120"/>
                <a:cs typeface="Times New Roman" pitchFamily="18" charset="0"/>
              </a:rPr>
              <a:t>年</a:t>
            </a:r>
            <a:r>
              <a:rPr lang="en-US" altLang="zh-TW" sz="1600" dirty="0">
                <a:solidFill>
                  <a:prstClr val="black"/>
                </a:solidFill>
                <a:latin typeface="微軟正黑體" panose="020B0604030504040204" pitchFamily="34" charset="-120"/>
                <a:ea typeface="微軟正黑體" panose="020B0604030504040204" pitchFamily="34" charset="-120"/>
                <a:cs typeface="Times New Roman" pitchFamily="18" charset="0"/>
              </a:rPr>
              <a:t>3</a:t>
            </a:r>
            <a:r>
              <a:rPr lang="zh-TW" altLang="en-US" sz="1600" dirty="0">
                <a:solidFill>
                  <a:prstClr val="black"/>
                </a:solidFill>
                <a:latin typeface="微軟正黑體" panose="020B0604030504040204" pitchFamily="34" charset="-120"/>
                <a:ea typeface="微軟正黑體" panose="020B0604030504040204" pitchFamily="34" charset="-120"/>
                <a:cs typeface="Times New Roman" pitchFamily="18" charset="0"/>
              </a:rPr>
              <a:t>月</a:t>
            </a:r>
            <a:r>
              <a:rPr lang="en-US" altLang="zh-TW" sz="1600" dirty="0">
                <a:solidFill>
                  <a:prstClr val="black"/>
                </a:solidFill>
                <a:latin typeface="微軟正黑體" panose="020B0604030504040204" pitchFamily="34" charset="-120"/>
                <a:ea typeface="微軟正黑體" panose="020B0604030504040204" pitchFamily="34" charset="-120"/>
                <a:cs typeface="Times New Roman" pitchFamily="18" charset="0"/>
              </a:rPr>
              <a:t>19</a:t>
            </a:r>
            <a:r>
              <a:rPr lang="zh-TW" altLang="en-US" sz="1600" dirty="0">
                <a:solidFill>
                  <a:prstClr val="black"/>
                </a:solidFill>
                <a:latin typeface="微軟正黑體" panose="020B0604030504040204" pitchFamily="34" charset="-120"/>
                <a:ea typeface="微軟正黑體" panose="020B0604030504040204" pitchFamily="34" charset="-120"/>
                <a:cs typeface="Times New Roman" pitchFamily="18" charset="0"/>
              </a:rPr>
              <a:t>日</a:t>
            </a:r>
          </a:p>
        </p:txBody>
      </p:sp>
      <p:sp>
        <p:nvSpPr>
          <p:cNvPr id="23" name="AutoShape 5">
            <a:extLst>
              <a:ext uri="{FF2B5EF4-FFF2-40B4-BE49-F238E27FC236}">
                <a16:creationId xmlns:a16="http://schemas.microsoft.com/office/drawing/2014/main" id="{7A37E829-FE91-155B-34B1-61902E01314D}"/>
              </a:ext>
            </a:extLst>
          </p:cNvPr>
          <p:cNvSpPr>
            <a:spLocks noChangeArrowheads="1"/>
          </p:cNvSpPr>
          <p:nvPr/>
        </p:nvSpPr>
        <p:spPr bwMode="gray">
          <a:xfrm>
            <a:off x="7385022" y="0"/>
            <a:ext cx="4645713" cy="1125260"/>
          </a:xfrm>
          <a:prstGeom prst="roundRect">
            <a:avLst>
              <a:gd name="adj" fmla="val 50000"/>
            </a:avLst>
          </a:prstGeom>
          <a:solidFill>
            <a:srgbClr val="FFC000">
              <a:lumMod val="40000"/>
              <a:lumOff val="60000"/>
            </a:srgbClr>
          </a:solidFill>
        </p:spPr>
        <p:txBody>
          <a:bodyPr wrap="square" rtlCol="0">
            <a:spAutoFit/>
          </a:bodyPr>
          <a:lstStyle/>
          <a:p>
            <a:pPr>
              <a:defRPr/>
            </a:pPr>
            <a:r>
              <a:rPr lang="en-US" altLang="zh-TW" dirty="0">
                <a:solidFill>
                  <a:prstClr val="black"/>
                </a:solidFill>
                <a:latin typeface="微軟正黑體" panose="020B0604030504040204" pitchFamily="34" charset="-120"/>
                <a:ea typeface="微軟正黑體" panose="020B0604030504040204" pitchFamily="34" charset="-120"/>
              </a:rPr>
              <a:t>2021</a:t>
            </a:r>
            <a:r>
              <a:rPr lang="zh-TW" altLang="en-US" dirty="0">
                <a:solidFill>
                  <a:prstClr val="black"/>
                </a:solidFill>
                <a:latin typeface="微軟正黑體" panose="020B0604030504040204" pitchFamily="34" charset="-120"/>
                <a:ea typeface="微軟正黑體" panose="020B0604030504040204" pitchFamily="34" charset="-120"/>
              </a:rPr>
              <a:t>年</a:t>
            </a:r>
            <a:r>
              <a:rPr lang="en-US" altLang="zh-TW" dirty="0">
                <a:solidFill>
                  <a:prstClr val="black"/>
                </a:solidFill>
                <a:latin typeface="微軟正黑體" panose="020B0604030504040204" pitchFamily="34" charset="-120"/>
                <a:ea typeface="微軟正黑體" panose="020B0604030504040204" pitchFamily="34" charset="-120"/>
              </a:rPr>
              <a:t>2</a:t>
            </a:r>
            <a:r>
              <a:rPr lang="zh-TW" altLang="en-US" dirty="0">
                <a:solidFill>
                  <a:prstClr val="black"/>
                </a:solidFill>
                <a:latin typeface="微軟正黑體" panose="020B0604030504040204" pitchFamily="34" charset="-120"/>
                <a:ea typeface="微軟正黑體" panose="020B0604030504040204" pitchFamily="34" charset="-120"/>
              </a:rPr>
              <a:t>月桃竹幹管完工通水</a:t>
            </a:r>
            <a:r>
              <a:rPr lang="en-US" altLang="zh-TW" dirty="0">
                <a:solidFill>
                  <a:prstClr val="black"/>
                </a:solidFill>
                <a:latin typeface="微軟正黑體" panose="020B0604030504040204" pitchFamily="34" charset="-120"/>
                <a:ea typeface="微軟正黑體" panose="020B0604030504040204" pitchFamily="34" charset="-120"/>
              </a:rPr>
              <a:t>(</a:t>
            </a:r>
            <a:r>
              <a:rPr lang="zh-TW" altLang="en-US" dirty="0">
                <a:solidFill>
                  <a:prstClr val="black"/>
                </a:solidFill>
                <a:latin typeface="微軟正黑體" panose="020B0604030504040204" pitchFamily="34" charset="-120"/>
                <a:ea typeface="微軟正黑體" panose="020B0604030504040204" pitchFamily="34" charset="-120"/>
              </a:rPr>
              <a:t>管線全長</a:t>
            </a:r>
            <a:r>
              <a:rPr lang="en-US" altLang="zh-TW" dirty="0">
                <a:solidFill>
                  <a:prstClr val="black"/>
                </a:solidFill>
                <a:latin typeface="微軟正黑體" panose="020B0604030504040204" pitchFamily="34" charset="-120"/>
                <a:ea typeface="微軟正黑體" panose="020B0604030504040204" pitchFamily="34" charset="-120"/>
              </a:rPr>
              <a:t>26</a:t>
            </a:r>
            <a:r>
              <a:rPr lang="zh-TW" altLang="en-US" dirty="0">
                <a:solidFill>
                  <a:prstClr val="black"/>
                </a:solidFill>
                <a:latin typeface="微軟正黑體" panose="020B0604030504040204" pitchFamily="34" charset="-120"/>
                <a:ea typeface="微軟正黑體" panose="020B0604030504040204" pitchFamily="34" charset="-120"/>
              </a:rPr>
              <a:t>公里</a:t>
            </a:r>
            <a:r>
              <a:rPr lang="en-US" altLang="zh-TW" dirty="0">
                <a:solidFill>
                  <a:prstClr val="black"/>
                </a:solidFill>
                <a:latin typeface="微軟正黑體" panose="020B0604030504040204" pitchFamily="34" charset="-120"/>
                <a:ea typeface="微軟正黑體" panose="020B0604030504040204" pitchFamily="34" charset="-120"/>
              </a:rPr>
              <a:t>)</a:t>
            </a:r>
            <a:r>
              <a:rPr lang="zh-TW" altLang="en-US" dirty="0">
                <a:solidFill>
                  <a:prstClr val="black"/>
                </a:solidFill>
                <a:latin typeface="微軟正黑體" panose="020B0604030504040204" pitchFamily="34" charset="-120"/>
                <a:ea typeface="微軟正黑體" panose="020B0604030504040204" pitchFamily="34" charset="-120"/>
              </a:rPr>
              <a:t>，每天送</a:t>
            </a:r>
            <a:r>
              <a:rPr lang="en-US" altLang="zh-TW" sz="2800" b="1" dirty="0">
                <a:solidFill>
                  <a:srgbClr val="FF0000"/>
                </a:solidFill>
                <a:latin typeface="微軟正黑體" panose="020B0604030504040204" pitchFamily="34" charset="-120"/>
                <a:ea typeface="微軟正黑體" panose="020B0604030504040204" pitchFamily="34" charset="-120"/>
              </a:rPr>
              <a:t>20.8</a:t>
            </a:r>
            <a:r>
              <a:rPr lang="zh-TW" altLang="en-US" sz="2800" b="1" dirty="0">
                <a:solidFill>
                  <a:srgbClr val="FF0000"/>
                </a:solidFill>
                <a:latin typeface="微軟正黑體" panose="020B0604030504040204" pitchFamily="34" charset="-120"/>
                <a:ea typeface="微軟正黑體" panose="020B0604030504040204" pitchFamily="34" charset="-120"/>
              </a:rPr>
              <a:t>萬噸</a:t>
            </a:r>
            <a:r>
              <a:rPr lang="zh-TW" altLang="en-US" dirty="0">
                <a:solidFill>
                  <a:prstClr val="black"/>
                </a:solidFill>
                <a:latin typeface="微軟正黑體" panose="020B0604030504040204" pitchFamily="34" charset="-120"/>
                <a:ea typeface="微軟正黑體" panose="020B0604030504040204" pitchFamily="34" charset="-120"/>
              </a:rPr>
              <a:t>水至新竹。</a:t>
            </a:r>
          </a:p>
        </p:txBody>
      </p:sp>
      <p:pic>
        <p:nvPicPr>
          <p:cNvPr id="24" name="圖片 23">
            <a:extLst>
              <a:ext uri="{FF2B5EF4-FFF2-40B4-BE49-F238E27FC236}">
                <a16:creationId xmlns:a16="http://schemas.microsoft.com/office/drawing/2014/main" id="{3F111313-2661-94E4-86F7-0D2FD884142D}"/>
              </a:ext>
            </a:extLst>
          </p:cNvPr>
          <p:cNvPicPr>
            <a:picLocks noChangeAspect="1"/>
          </p:cNvPicPr>
          <p:nvPr/>
        </p:nvPicPr>
        <p:blipFill>
          <a:blip r:embed="rId3"/>
          <a:stretch>
            <a:fillRect/>
          </a:stretch>
        </p:blipFill>
        <p:spPr>
          <a:xfrm>
            <a:off x="71299" y="1660728"/>
            <a:ext cx="5192783" cy="2248016"/>
          </a:xfrm>
          <a:prstGeom prst="rect">
            <a:avLst/>
          </a:prstGeom>
        </p:spPr>
      </p:pic>
    </p:spTree>
    <p:extLst>
      <p:ext uri="{BB962C8B-B14F-4D97-AF65-F5344CB8AC3E}">
        <p14:creationId xmlns:p14="http://schemas.microsoft.com/office/powerpoint/2010/main" val="417588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8</a:t>
            </a:fld>
            <a:endParaRPr lang="en-US" dirty="0"/>
          </a:p>
        </p:txBody>
      </p:sp>
      <p:sp>
        <p:nvSpPr>
          <p:cNvPr id="20" name="TextBox 11">
            <a:extLst>
              <a:ext uri="{FF2B5EF4-FFF2-40B4-BE49-F238E27FC236}">
                <a16:creationId xmlns:a16="http://schemas.microsoft.com/office/drawing/2014/main" id="{8FCC7829-C732-6157-7238-F9FF097B40C6}"/>
              </a:ext>
            </a:extLst>
          </p:cNvPr>
          <p:cNvSpPr txBox="1"/>
          <p:nvPr/>
        </p:nvSpPr>
        <p:spPr>
          <a:xfrm>
            <a:off x="959668" y="371503"/>
            <a:ext cx="7918114" cy="492443"/>
          </a:xfrm>
          <a:prstGeom prst="rect">
            <a:avLst/>
          </a:prstGeom>
          <a:noFill/>
        </p:spPr>
        <p:txBody>
          <a:bodyPr wrap="square" lIns="0" tIns="0" rIns="0" bIns="0" rtlCol="0">
            <a:spAutoFit/>
            <a:scene3d>
              <a:camera prst="orthographicFront"/>
              <a:lightRig rig="threePt" dir="t"/>
            </a:scene3d>
            <a:sp3d contourW="12700"/>
          </a:bodyPr>
          <a:lstStyle/>
          <a:p>
            <a:r>
              <a:rPr lang="zh-TW" altLang="en-US" sz="3200" b="1" dirty="0">
                <a:solidFill>
                  <a:prstClr val="black">
                    <a:lumMod val="75000"/>
                    <a:lumOff val="25000"/>
                  </a:prstClr>
                </a:solidFill>
                <a:latin typeface="Arial"/>
                <a:ea typeface="微软雅黑"/>
              </a:rPr>
              <a:t>因應對策</a:t>
            </a:r>
            <a:r>
              <a:rPr lang="en-US" altLang="zh-TW" sz="3200" b="1" dirty="0">
                <a:solidFill>
                  <a:prstClr val="black">
                    <a:lumMod val="75000"/>
                    <a:lumOff val="25000"/>
                  </a:prstClr>
                </a:solidFill>
                <a:latin typeface="Arial"/>
                <a:ea typeface="微软雅黑"/>
              </a:rPr>
              <a:t>-</a:t>
            </a:r>
            <a:r>
              <a:rPr lang="zh-TW" altLang="en-US" sz="3200" b="1" dirty="0">
                <a:solidFill>
                  <a:srgbClr val="0070C0"/>
                </a:solidFill>
                <a:latin typeface="Arial"/>
                <a:ea typeface="微软雅黑"/>
              </a:rPr>
              <a:t>產業穩定供水策略行動方案</a:t>
            </a:r>
          </a:p>
        </p:txBody>
      </p:sp>
      <p:pic>
        <p:nvPicPr>
          <p:cNvPr id="2" name="圖片 1">
            <a:extLst>
              <a:ext uri="{FF2B5EF4-FFF2-40B4-BE49-F238E27FC236}">
                <a16:creationId xmlns:a16="http://schemas.microsoft.com/office/drawing/2014/main" id="{2B746071-C6AB-5CBB-AC9E-8E7BE629270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1080852"/>
            <a:ext cx="8359881" cy="5777149"/>
          </a:xfrm>
          <a:prstGeom prst="rect">
            <a:avLst/>
          </a:prstGeom>
          <a:ln>
            <a:noFill/>
          </a:ln>
          <a:effectLst>
            <a:softEdge rad="112500"/>
          </a:effectLst>
        </p:spPr>
      </p:pic>
      <p:sp>
        <p:nvSpPr>
          <p:cNvPr id="4" name="橢圓 3">
            <a:extLst>
              <a:ext uri="{FF2B5EF4-FFF2-40B4-BE49-F238E27FC236}">
                <a16:creationId xmlns:a16="http://schemas.microsoft.com/office/drawing/2014/main" id="{AAD315A5-4F13-B8D0-9264-B155D48C9564}"/>
              </a:ext>
            </a:extLst>
          </p:cNvPr>
          <p:cNvSpPr/>
          <p:nvPr/>
        </p:nvSpPr>
        <p:spPr>
          <a:xfrm>
            <a:off x="959668" y="2534858"/>
            <a:ext cx="950155" cy="2546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橢圓 5">
            <a:extLst>
              <a:ext uri="{FF2B5EF4-FFF2-40B4-BE49-F238E27FC236}">
                <a16:creationId xmlns:a16="http://schemas.microsoft.com/office/drawing/2014/main" id="{0A768FB7-2955-861D-3719-42EBBFFEEA3E}"/>
              </a:ext>
            </a:extLst>
          </p:cNvPr>
          <p:cNvSpPr/>
          <p:nvPr/>
        </p:nvSpPr>
        <p:spPr>
          <a:xfrm>
            <a:off x="5620922" y="3022922"/>
            <a:ext cx="2076243" cy="2874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圓角矩形 55">
            <a:extLst>
              <a:ext uri="{FF2B5EF4-FFF2-40B4-BE49-F238E27FC236}">
                <a16:creationId xmlns:a16="http://schemas.microsoft.com/office/drawing/2014/main" id="{25A5292B-8534-78D8-CCB9-42C5BAB89752}"/>
              </a:ext>
            </a:extLst>
          </p:cNvPr>
          <p:cNvSpPr/>
          <p:nvPr/>
        </p:nvSpPr>
        <p:spPr>
          <a:xfrm>
            <a:off x="8370425" y="3450167"/>
            <a:ext cx="1101524" cy="1039161"/>
          </a:xfrm>
          <a:prstGeom prst="round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800" b="1" i="0" u="none" strike="noStrike" kern="0" cap="none" spc="0" normalizeH="0" baseline="0" noProof="0" dirty="0">
                <a:ln>
                  <a:noFill/>
                </a:ln>
                <a:solidFill>
                  <a:sysClr val="window" lastClr="FFFFFF"/>
                </a:solidFill>
                <a:effectLst/>
                <a:uLnTx/>
                <a:uFillTx/>
                <a:latin typeface="Arial"/>
                <a:ea typeface="微軟正黑體"/>
                <a:cs typeface="+mn-cs"/>
              </a:rPr>
              <a:t>新興水源</a:t>
            </a:r>
          </a:p>
        </p:txBody>
      </p:sp>
      <p:sp>
        <p:nvSpPr>
          <p:cNvPr id="8" name="圓角矩形 59">
            <a:extLst>
              <a:ext uri="{FF2B5EF4-FFF2-40B4-BE49-F238E27FC236}">
                <a16:creationId xmlns:a16="http://schemas.microsoft.com/office/drawing/2014/main" id="{3EF57975-B73F-F62A-AF21-F5D67DF7F61C}"/>
              </a:ext>
            </a:extLst>
          </p:cNvPr>
          <p:cNvSpPr/>
          <p:nvPr/>
        </p:nvSpPr>
        <p:spPr>
          <a:xfrm>
            <a:off x="10265979" y="3886136"/>
            <a:ext cx="1851852" cy="482998"/>
          </a:xfrm>
          <a:prstGeom prst="roundRect">
            <a:avLst/>
          </a:prstGeom>
          <a:solidFill>
            <a:srgbClr val="C0504D">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800" b="1" i="0" u="none" strike="noStrike" kern="0" cap="none" spc="0" normalizeH="0" baseline="0" noProof="0" dirty="0">
                <a:ln>
                  <a:noFill/>
                </a:ln>
                <a:solidFill>
                  <a:sysClr val="window" lastClr="FFFFFF"/>
                </a:solidFill>
                <a:effectLst/>
                <a:uLnTx/>
                <a:uFillTx/>
                <a:latin typeface="Arial"/>
                <a:ea typeface="微軟正黑體"/>
                <a:cs typeface="+mn-cs"/>
              </a:rPr>
              <a:t>伏流水</a:t>
            </a:r>
          </a:p>
        </p:txBody>
      </p:sp>
      <p:sp>
        <p:nvSpPr>
          <p:cNvPr id="9" name="圓角矩形 60">
            <a:extLst>
              <a:ext uri="{FF2B5EF4-FFF2-40B4-BE49-F238E27FC236}">
                <a16:creationId xmlns:a16="http://schemas.microsoft.com/office/drawing/2014/main" id="{601E9990-ECB7-61E2-EA28-6F545265E5BA}"/>
              </a:ext>
            </a:extLst>
          </p:cNvPr>
          <p:cNvSpPr/>
          <p:nvPr/>
        </p:nvSpPr>
        <p:spPr>
          <a:xfrm>
            <a:off x="10274475" y="2327499"/>
            <a:ext cx="1851852" cy="482998"/>
          </a:xfrm>
          <a:prstGeom prst="roundRect">
            <a:avLst/>
          </a:prstGeom>
          <a:solidFill>
            <a:srgbClr val="00B0F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800" b="1" i="0" u="none" strike="noStrike" kern="0" cap="none" spc="0" normalizeH="0" baseline="0" noProof="0" dirty="0">
                <a:ln>
                  <a:noFill/>
                </a:ln>
                <a:solidFill>
                  <a:sysClr val="window" lastClr="FFFFFF"/>
                </a:solidFill>
                <a:effectLst/>
                <a:uLnTx/>
                <a:uFillTx/>
                <a:latin typeface="Arial"/>
                <a:ea typeface="微軟正黑體"/>
                <a:cs typeface="+mn-cs"/>
              </a:rPr>
              <a:t>再生水</a:t>
            </a:r>
          </a:p>
        </p:txBody>
      </p:sp>
      <p:sp>
        <p:nvSpPr>
          <p:cNvPr id="10" name="圓角矩形 61">
            <a:extLst>
              <a:ext uri="{FF2B5EF4-FFF2-40B4-BE49-F238E27FC236}">
                <a16:creationId xmlns:a16="http://schemas.microsoft.com/office/drawing/2014/main" id="{573FFC9B-1454-73B8-4034-6DD66C1CE056}"/>
              </a:ext>
            </a:extLst>
          </p:cNvPr>
          <p:cNvSpPr/>
          <p:nvPr/>
        </p:nvSpPr>
        <p:spPr>
          <a:xfrm>
            <a:off x="10265979" y="4783336"/>
            <a:ext cx="1851852" cy="482998"/>
          </a:xfrm>
          <a:prstGeom prst="roundRect">
            <a:avLst/>
          </a:prstGeom>
          <a:solidFill>
            <a:srgbClr val="1F497D">
              <a:lumMod val="60000"/>
              <a:lumOff val="40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800" b="1" i="0" u="none" strike="noStrike" kern="0" cap="none" spc="0" normalizeH="0" baseline="0" noProof="0" dirty="0">
                <a:ln>
                  <a:noFill/>
                </a:ln>
                <a:solidFill>
                  <a:sysClr val="window" lastClr="FFFFFF"/>
                </a:solidFill>
                <a:effectLst/>
                <a:uLnTx/>
                <a:uFillTx/>
                <a:latin typeface="Arial"/>
                <a:ea typeface="微軟正黑體"/>
                <a:cs typeface="+mn-cs"/>
              </a:rPr>
              <a:t>雨水貯留</a:t>
            </a:r>
          </a:p>
        </p:txBody>
      </p:sp>
      <p:sp>
        <p:nvSpPr>
          <p:cNvPr id="11" name="圓角矩形 62">
            <a:extLst>
              <a:ext uri="{FF2B5EF4-FFF2-40B4-BE49-F238E27FC236}">
                <a16:creationId xmlns:a16="http://schemas.microsoft.com/office/drawing/2014/main" id="{1F7E380F-C813-FFA2-15A6-0D59A5AE8F47}"/>
              </a:ext>
            </a:extLst>
          </p:cNvPr>
          <p:cNvSpPr/>
          <p:nvPr/>
        </p:nvSpPr>
        <p:spPr>
          <a:xfrm>
            <a:off x="10265979" y="3099334"/>
            <a:ext cx="1851852" cy="482998"/>
          </a:xfrm>
          <a:prstGeom prst="roundRect">
            <a:avLst/>
          </a:prstGeom>
          <a:solidFill>
            <a:srgbClr val="386A4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800" b="1" i="0" u="none" strike="noStrike" kern="0" cap="none" spc="0" normalizeH="0" baseline="0" noProof="0" dirty="0">
                <a:ln>
                  <a:noFill/>
                </a:ln>
                <a:solidFill>
                  <a:sysClr val="window" lastClr="FFFFFF"/>
                </a:solidFill>
                <a:effectLst/>
                <a:uLnTx/>
                <a:uFillTx/>
                <a:latin typeface="Arial"/>
                <a:ea typeface="微軟正黑體"/>
                <a:cs typeface="+mn-cs"/>
              </a:rPr>
              <a:t>海淡水</a:t>
            </a:r>
          </a:p>
        </p:txBody>
      </p:sp>
      <p:cxnSp>
        <p:nvCxnSpPr>
          <p:cNvPr id="13" name="肘形接點 65">
            <a:extLst>
              <a:ext uri="{FF2B5EF4-FFF2-40B4-BE49-F238E27FC236}">
                <a16:creationId xmlns:a16="http://schemas.microsoft.com/office/drawing/2014/main" id="{FC9F689C-5A73-A61B-3239-B840B17D75F5}"/>
              </a:ext>
            </a:extLst>
          </p:cNvPr>
          <p:cNvCxnSpPr>
            <a:cxnSpLocks/>
            <a:stCxn id="7" idx="3"/>
            <a:endCxn id="11" idx="1"/>
          </p:cNvCxnSpPr>
          <p:nvPr/>
        </p:nvCxnSpPr>
        <p:spPr>
          <a:xfrm flipV="1">
            <a:off x="9471949" y="3340833"/>
            <a:ext cx="794030" cy="628915"/>
          </a:xfrm>
          <a:prstGeom prst="bentConnector3">
            <a:avLst/>
          </a:prstGeom>
          <a:noFill/>
          <a:ln w="41275" cap="flat" cmpd="sng" algn="ctr">
            <a:solidFill>
              <a:srgbClr val="4F81BD">
                <a:shade val="95000"/>
                <a:satMod val="105000"/>
              </a:srgbClr>
            </a:solidFill>
            <a:prstDash val="solid"/>
            <a:tailEnd type="arrow"/>
          </a:ln>
          <a:effectLst/>
        </p:spPr>
      </p:cxnSp>
      <p:cxnSp>
        <p:nvCxnSpPr>
          <p:cNvPr id="14" name="肘形接點 66">
            <a:extLst>
              <a:ext uri="{FF2B5EF4-FFF2-40B4-BE49-F238E27FC236}">
                <a16:creationId xmlns:a16="http://schemas.microsoft.com/office/drawing/2014/main" id="{CBFFD858-2106-DECA-342E-62606E72F57A}"/>
              </a:ext>
            </a:extLst>
          </p:cNvPr>
          <p:cNvCxnSpPr>
            <a:cxnSpLocks/>
            <a:stCxn id="7" idx="3"/>
            <a:endCxn id="9" idx="1"/>
          </p:cNvCxnSpPr>
          <p:nvPr/>
        </p:nvCxnSpPr>
        <p:spPr>
          <a:xfrm flipV="1">
            <a:off x="9471949" y="2568998"/>
            <a:ext cx="802526" cy="1400750"/>
          </a:xfrm>
          <a:prstGeom prst="bentConnector3">
            <a:avLst>
              <a:gd name="adj1" fmla="val 50000"/>
            </a:avLst>
          </a:prstGeom>
          <a:noFill/>
          <a:ln w="41275" cap="flat" cmpd="sng" algn="ctr">
            <a:solidFill>
              <a:srgbClr val="4F81BD">
                <a:shade val="95000"/>
                <a:satMod val="105000"/>
              </a:srgbClr>
            </a:solidFill>
            <a:prstDash val="solid"/>
            <a:tailEnd type="arrow"/>
          </a:ln>
          <a:effectLst/>
        </p:spPr>
      </p:cxnSp>
      <p:cxnSp>
        <p:nvCxnSpPr>
          <p:cNvPr id="15" name="肘形接點 68">
            <a:extLst>
              <a:ext uri="{FF2B5EF4-FFF2-40B4-BE49-F238E27FC236}">
                <a16:creationId xmlns:a16="http://schemas.microsoft.com/office/drawing/2014/main" id="{BEA8137B-1930-4710-F7B2-3D8D3D928E50}"/>
              </a:ext>
            </a:extLst>
          </p:cNvPr>
          <p:cNvCxnSpPr>
            <a:cxnSpLocks/>
            <a:stCxn id="7" idx="3"/>
            <a:endCxn id="10" idx="1"/>
          </p:cNvCxnSpPr>
          <p:nvPr/>
        </p:nvCxnSpPr>
        <p:spPr>
          <a:xfrm>
            <a:off x="9471949" y="3969748"/>
            <a:ext cx="794030" cy="1055087"/>
          </a:xfrm>
          <a:prstGeom prst="bentConnector3">
            <a:avLst>
              <a:gd name="adj1" fmla="val 50000"/>
            </a:avLst>
          </a:prstGeom>
          <a:noFill/>
          <a:ln w="41275" cap="flat" cmpd="sng" algn="ctr">
            <a:solidFill>
              <a:srgbClr val="4F81BD">
                <a:shade val="95000"/>
                <a:satMod val="105000"/>
              </a:srgbClr>
            </a:solidFill>
            <a:prstDash val="solid"/>
            <a:tailEnd type="arrow"/>
          </a:ln>
          <a:effectLst/>
        </p:spPr>
      </p:cxnSp>
      <p:cxnSp>
        <p:nvCxnSpPr>
          <p:cNvPr id="16" name="肘形接點 69">
            <a:extLst>
              <a:ext uri="{FF2B5EF4-FFF2-40B4-BE49-F238E27FC236}">
                <a16:creationId xmlns:a16="http://schemas.microsoft.com/office/drawing/2014/main" id="{FCF99F9F-33B7-156F-551A-E342E5296DA7}"/>
              </a:ext>
            </a:extLst>
          </p:cNvPr>
          <p:cNvCxnSpPr>
            <a:cxnSpLocks/>
            <a:stCxn id="7" idx="3"/>
            <a:endCxn id="8" idx="1"/>
          </p:cNvCxnSpPr>
          <p:nvPr/>
        </p:nvCxnSpPr>
        <p:spPr>
          <a:xfrm>
            <a:off x="9471949" y="3969748"/>
            <a:ext cx="794030" cy="157887"/>
          </a:xfrm>
          <a:prstGeom prst="bentConnector3">
            <a:avLst/>
          </a:prstGeom>
          <a:noFill/>
          <a:ln w="41275" cap="flat" cmpd="sng" algn="ctr">
            <a:solidFill>
              <a:srgbClr val="4F81BD">
                <a:shade val="95000"/>
                <a:satMod val="105000"/>
              </a:srgbClr>
            </a:solidFill>
            <a:prstDash val="solid"/>
            <a:tailEnd type="arrow"/>
          </a:ln>
          <a:effectLst/>
        </p:spPr>
      </p:cxnSp>
      <p:sp>
        <p:nvSpPr>
          <p:cNvPr id="17" name="橢圓 16">
            <a:extLst>
              <a:ext uri="{FF2B5EF4-FFF2-40B4-BE49-F238E27FC236}">
                <a16:creationId xmlns:a16="http://schemas.microsoft.com/office/drawing/2014/main" id="{BDDF2E9D-CD08-23FA-45EB-5D3DE6F7C3E2}"/>
              </a:ext>
            </a:extLst>
          </p:cNvPr>
          <p:cNvSpPr/>
          <p:nvPr/>
        </p:nvSpPr>
        <p:spPr>
          <a:xfrm>
            <a:off x="10112096" y="2143544"/>
            <a:ext cx="2079904" cy="78262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148771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59668" y="1080852"/>
            <a:ext cx="856457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t>9</a:t>
            </a:fld>
            <a:endParaRPr lang="en-US" dirty="0"/>
          </a:p>
        </p:txBody>
      </p:sp>
      <p:sp>
        <p:nvSpPr>
          <p:cNvPr id="2" name="TextBox 11">
            <a:extLst>
              <a:ext uri="{FF2B5EF4-FFF2-40B4-BE49-F238E27FC236}">
                <a16:creationId xmlns:a16="http://schemas.microsoft.com/office/drawing/2014/main" id="{0B2B8A9C-8A97-897A-EF8D-04078A50AB1C}"/>
              </a:ext>
            </a:extLst>
          </p:cNvPr>
          <p:cNvSpPr txBox="1"/>
          <p:nvPr/>
        </p:nvSpPr>
        <p:spPr>
          <a:xfrm>
            <a:off x="1014389" y="387165"/>
            <a:ext cx="5192783" cy="492443"/>
          </a:xfrm>
          <a:prstGeom prst="rect">
            <a:avLst/>
          </a:prstGeom>
          <a:noFill/>
        </p:spPr>
        <p:txBody>
          <a:bodyPr wrap="square" lIns="0" tIns="0" rIns="0" bIns="0" rtlCol="0">
            <a:spAutoFit/>
            <a:scene3d>
              <a:camera prst="orthographicFront"/>
              <a:lightRig rig="threePt" dir="t"/>
            </a:scene3d>
            <a:sp3d contourW="12700"/>
          </a:bodyPr>
          <a:lstStyle/>
          <a:p>
            <a:r>
              <a:rPr lang="zh-TW" altLang="en-US" sz="3200" b="1" dirty="0">
                <a:solidFill>
                  <a:prstClr val="black">
                    <a:lumMod val="75000"/>
                    <a:lumOff val="25000"/>
                  </a:prstClr>
                </a:solidFill>
                <a:latin typeface="Arial"/>
                <a:ea typeface="微软雅黑"/>
              </a:rPr>
              <a:t>政策工具</a:t>
            </a:r>
            <a:r>
              <a:rPr lang="en-US" altLang="zh-TW" sz="3200" b="1" dirty="0">
                <a:solidFill>
                  <a:prstClr val="black">
                    <a:lumMod val="75000"/>
                    <a:lumOff val="25000"/>
                  </a:prstClr>
                </a:solidFill>
                <a:latin typeface="Arial"/>
                <a:ea typeface="微软雅黑"/>
              </a:rPr>
              <a:t>-</a:t>
            </a:r>
            <a:r>
              <a:rPr lang="zh-TW" altLang="en-US" sz="3200" b="1" dirty="0">
                <a:solidFill>
                  <a:srgbClr val="0070C0"/>
                </a:solidFill>
                <a:latin typeface="Arial"/>
                <a:ea typeface="微软雅黑"/>
              </a:rPr>
              <a:t>開徵耗水費</a:t>
            </a:r>
            <a:endParaRPr lang="en-US" altLang="zh-TW" sz="3200" b="1" dirty="0">
              <a:solidFill>
                <a:srgbClr val="0070C0"/>
              </a:solidFill>
              <a:latin typeface="Arial"/>
              <a:ea typeface="微软雅黑"/>
            </a:endParaRPr>
          </a:p>
        </p:txBody>
      </p:sp>
      <p:grpSp>
        <p:nvGrpSpPr>
          <p:cNvPr id="3" name="群組 2">
            <a:extLst>
              <a:ext uri="{FF2B5EF4-FFF2-40B4-BE49-F238E27FC236}">
                <a16:creationId xmlns:a16="http://schemas.microsoft.com/office/drawing/2014/main" id="{7C73646A-3F0A-15F5-1896-EBD2C8B8149E}"/>
              </a:ext>
            </a:extLst>
          </p:cNvPr>
          <p:cNvGrpSpPr/>
          <p:nvPr/>
        </p:nvGrpSpPr>
        <p:grpSpPr>
          <a:xfrm>
            <a:off x="444854" y="1212293"/>
            <a:ext cx="3392497" cy="2447446"/>
            <a:chOff x="2253420" y="1729421"/>
            <a:chExt cx="3805655" cy="1608033"/>
          </a:xfrm>
        </p:grpSpPr>
        <p:sp>
          <p:nvSpPr>
            <p:cNvPr id="4" name="矩形 3">
              <a:extLst>
                <a:ext uri="{FF2B5EF4-FFF2-40B4-BE49-F238E27FC236}">
                  <a16:creationId xmlns:a16="http://schemas.microsoft.com/office/drawing/2014/main" id="{FFADCDFA-3D81-9045-1A61-D36BE071E3A8}"/>
                </a:ext>
              </a:extLst>
            </p:cNvPr>
            <p:cNvSpPr/>
            <p:nvPr/>
          </p:nvSpPr>
          <p:spPr>
            <a:xfrm>
              <a:off x="2260117" y="1816960"/>
              <a:ext cx="3796457" cy="1520494"/>
            </a:xfrm>
            <a:prstGeom prst="rect">
              <a:avLst/>
            </a:prstGeom>
            <a:solidFill>
              <a:sysClr val="window" lastClr="FFFFFF"/>
            </a:solidFill>
            <a:ln w="12700" cap="flat" cmpd="sng" algn="ctr">
              <a:noFill/>
              <a:prstDash val="solid"/>
              <a:miter lim="800000"/>
            </a:ln>
            <a:effectLst>
              <a:outerShdw blurRad="190500" dist="38100" dir="5400000" algn="t" rotWithShape="0">
                <a:srgbClr val="20AECA">
                  <a:lumMod val="50000"/>
                  <a:alpha val="4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sz="2800" kern="0" dirty="0">
                <a:solidFill>
                  <a:prstClr val="white">
                    <a:lumMod val="50000"/>
                  </a:prstClr>
                </a:solidFill>
                <a:latin typeface="微软雅黑"/>
                <a:ea typeface="微软雅黑"/>
              </a:endParaRPr>
            </a:p>
          </p:txBody>
        </p:sp>
        <p:sp>
          <p:nvSpPr>
            <p:cNvPr id="6" name="Text Box 154">
              <a:extLst>
                <a:ext uri="{FF2B5EF4-FFF2-40B4-BE49-F238E27FC236}">
                  <a16:creationId xmlns:a16="http://schemas.microsoft.com/office/drawing/2014/main" id="{6D641B0B-C0D8-656A-FB1C-F9EA9E414277}"/>
                </a:ext>
              </a:extLst>
            </p:cNvPr>
            <p:cNvSpPr txBox="1">
              <a:spLocks noChangeArrowheads="1"/>
            </p:cNvSpPr>
            <p:nvPr/>
          </p:nvSpPr>
          <p:spPr bwMode="auto">
            <a:xfrm>
              <a:off x="2504856" y="1880489"/>
              <a:ext cx="2782131" cy="555019"/>
            </a:xfrm>
            <a:prstGeom prst="rect">
              <a:avLst/>
            </a:prstGeom>
            <a:noFill/>
            <a:ln>
              <a:noFill/>
            </a:ln>
          </p:spPr>
          <p:txBody>
            <a:bodyPr wrap="square" rtlCol="0">
              <a:spAutoFit/>
            </a:bodyPr>
            <a:lstStyle>
              <a:defPPr>
                <a:defRPr lang="zh-CN"/>
              </a:defPPr>
              <a:lvl1pPr>
                <a:defRPr sz="2400">
                  <a:gradFill flip="none" rotWithShape="1">
                    <a:gsLst>
                      <a:gs pos="0">
                        <a:schemeClr val="accent2">
                          <a:lumMod val="100000"/>
                        </a:schemeClr>
                      </a:gs>
                      <a:gs pos="60000">
                        <a:srgbClr val="1DADD1"/>
                      </a:gs>
                      <a:gs pos="100000">
                        <a:schemeClr val="accent1">
                          <a:lumMod val="100000"/>
                        </a:schemeClr>
                      </a:gs>
                    </a:gsLst>
                    <a:lin ang="5400000" scaled="1"/>
                    <a:tileRect/>
                  </a:gradFill>
                  <a:effectLst>
                    <a:outerShdw blurRad="101600" dist="114300" dir="5400000" algn="t" rotWithShape="0">
                      <a:schemeClr val="accent1">
                        <a:lumMod val="60000"/>
                        <a:lumOff val="40000"/>
                        <a:alpha val="20000"/>
                      </a:schemeClr>
                    </a:outerShdw>
                  </a:effectLst>
                  <a:latin typeface="思源宋体 CN Heavy" panose="02020900000000000000" pitchFamily="18" charset="-122"/>
                  <a:ea typeface="思源宋体 CN Heavy" panose="02020900000000000000" pitchFamily="18" charset="-122"/>
                </a:defRPr>
              </a:lvl1pPr>
            </a:lstStyle>
            <a:p>
              <a:pPr algn="ctr">
                <a:defRPr/>
              </a:pPr>
              <a:r>
                <a:rPr lang="zh-TW" altLang="en-US" sz="2800" kern="0" dirty="0">
                  <a:gradFill flip="none" rotWithShape="1">
                    <a:gsLst>
                      <a:gs pos="0">
                        <a:srgbClr val="0BA6F3">
                          <a:lumMod val="100000"/>
                        </a:srgbClr>
                      </a:gs>
                      <a:gs pos="60000">
                        <a:srgbClr val="1DADD1"/>
                      </a:gs>
                      <a:gs pos="100000">
                        <a:srgbClr val="20AECA">
                          <a:lumMod val="100000"/>
                        </a:srgbClr>
                      </a:gs>
                    </a:gsLst>
                    <a:lin ang="5400000" scaled="1"/>
                    <a:tileRect/>
                  </a:gradFill>
                  <a:effectLst>
                    <a:outerShdw blurRad="101600" dist="114300" dir="5400000" algn="t" rotWithShape="0">
                      <a:srgbClr val="20AECA">
                        <a:lumMod val="60000"/>
                        <a:lumOff val="40000"/>
                        <a:alpha val="20000"/>
                      </a:srgbClr>
                    </a:outerShdw>
                  </a:effectLst>
                  <a:latin typeface="微软雅黑"/>
                  <a:ea typeface="微软雅黑"/>
                </a:rPr>
                <a:t>收費對象</a:t>
              </a:r>
            </a:p>
          </p:txBody>
        </p:sp>
        <p:sp>
          <p:nvSpPr>
            <p:cNvPr id="7" name="任意多边形: 形状 160">
              <a:extLst>
                <a:ext uri="{FF2B5EF4-FFF2-40B4-BE49-F238E27FC236}">
                  <a16:creationId xmlns:a16="http://schemas.microsoft.com/office/drawing/2014/main" id="{63A32E3E-202E-BB9B-F48B-C0E1D06F8E39}"/>
                </a:ext>
              </a:extLst>
            </p:cNvPr>
            <p:cNvSpPr/>
            <p:nvPr/>
          </p:nvSpPr>
          <p:spPr>
            <a:xfrm>
              <a:off x="2253420" y="1729421"/>
              <a:ext cx="3805655" cy="87540"/>
            </a:xfrm>
            <a:custGeom>
              <a:avLst/>
              <a:gdLst>
                <a:gd name="connsiteX0" fmla="*/ 42741 w 4540896"/>
                <a:gd name="connsiteY0" fmla="*/ 0 h 87538"/>
                <a:gd name="connsiteX1" fmla="*/ 4498155 w 4540896"/>
                <a:gd name="connsiteY1" fmla="*/ 0 h 87538"/>
                <a:gd name="connsiteX2" fmla="*/ 4540896 w 4540896"/>
                <a:gd name="connsiteY2" fmla="*/ 42741 h 87538"/>
                <a:gd name="connsiteX3" fmla="*/ 4540896 w 4540896"/>
                <a:gd name="connsiteY3" fmla="*/ 87538 h 87538"/>
                <a:gd name="connsiteX4" fmla="*/ 0 w 4540896"/>
                <a:gd name="connsiteY4" fmla="*/ 87538 h 87538"/>
                <a:gd name="connsiteX5" fmla="*/ 0 w 4540896"/>
                <a:gd name="connsiteY5" fmla="*/ 42741 h 87538"/>
                <a:gd name="connsiteX6" fmla="*/ 42741 w 4540896"/>
                <a:gd name="connsiteY6" fmla="*/ 0 h 8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0896" h="87538">
                  <a:moveTo>
                    <a:pt x="42741" y="0"/>
                  </a:moveTo>
                  <a:lnTo>
                    <a:pt x="4498155" y="0"/>
                  </a:lnTo>
                  <a:cubicBezTo>
                    <a:pt x="4521760" y="0"/>
                    <a:pt x="4540896" y="19136"/>
                    <a:pt x="4540896" y="42741"/>
                  </a:cubicBezTo>
                  <a:lnTo>
                    <a:pt x="4540896" y="87538"/>
                  </a:lnTo>
                  <a:lnTo>
                    <a:pt x="0" y="87538"/>
                  </a:lnTo>
                  <a:lnTo>
                    <a:pt x="0" y="42741"/>
                  </a:lnTo>
                  <a:cubicBezTo>
                    <a:pt x="0" y="19136"/>
                    <a:pt x="19136" y="0"/>
                    <a:pt x="42741" y="0"/>
                  </a:cubicBezTo>
                  <a:close/>
                </a:path>
              </a:pathLst>
            </a:custGeom>
            <a:gradFill flip="none" rotWithShape="1">
              <a:gsLst>
                <a:gs pos="0">
                  <a:srgbClr val="20AECA">
                    <a:lumMod val="74000"/>
                    <a:lumOff val="26000"/>
                  </a:srgbClr>
                </a:gs>
                <a:gs pos="100000">
                  <a:srgbClr val="2073C6">
                    <a:lumMod val="85000"/>
                    <a:lumOff val="15000"/>
                  </a:srgbClr>
                </a:gs>
              </a:gsLst>
              <a:lin ang="81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sz="2800" kern="0" dirty="0">
                <a:solidFill>
                  <a:prstClr val="white"/>
                </a:solidFill>
                <a:latin typeface="微软雅黑"/>
                <a:ea typeface="微软雅黑"/>
              </a:endParaRPr>
            </a:p>
          </p:txBody>
        </p:sp>
      </p:grpSp>
      <p:sp>
        <p:nvSpPr>
          <p:cNvPr id="8" name="iṧľiḋè">
            <a:extLst>
              <a:ext uri="{FF2B5EF4-FFF2-40B4-BE49-F238E27FC236}">
                <a16:creationId xmlns:a16="http://schemas.microsoft.com/office/drawing/2014/main" id="{F15EE5FE-919B-B717-6A2E-0E4A67C45068}"/>
              </a:ext>
            </a:extLst>
          </p:cNvPr>
          <p:cNvSpPr/>
          <p:nvPr/>
        </p:nvSpPr>
        <p:spPr>
          <a:xfrm>
            <a:off x="658956" y="2037019"/>
            <a:ext cx="2951825" cy="1526419"/>
          </a:xfrm>
          <a:prstGeom prst="snip2SameRect">
            <a:avLst>
              <a:gd name="adj1" fmla="val 0"/>
              <a:gd name="adj2" fmla="val 0"/>
            </a:avLst>
          </a:prstGeom>
          <a:ln>
            <a:noFill/>
          </a:ln>
        </p:spPr>
        <p:txBody>
          <a:bodyPr wrap="square" anchor="t">
            <a:noAutofit/>
          </a:bodyPr>
          <a:lstStyle/>
          <a:p>
            <a:pPr marL="182563" indent="-182563">
              <a:lnSpc>
                <a:spcPct val="110000"/>
              </a:lnSpc>
              <a:spcBef>
                <a:spcPts val="600"/>
              </a:spcBef>
              <a:buFont typeface="Wingdings" panose="05000000000000000000" pitchFamily="2" charset="2"/>
              <a:buChar char="n"/>
            </a:pPr>
            <a:r>
              <a:rPr lang="zh-TW" altLang="en-US" sz="2000" dirty="0">
                <a:solidFill>
                  <a:prstClr val="black"/>
                </a:solidFill>
                <a:latin typeface="微軟正黑體" pitchFamily="34" charset="-120"/>
                <a:ea typeface="微軟正黑體" pitchFamily="34" charset="-120"/>
              </a:rPr>
              <a:t>同一用水地點，</a:t>
            </a:r>
            <a:r>
              <a:rPr lang="zh-TW" altLang="en-US" sz="2000" b="1" dirty="0">
                <a:solidFill>
                  <a:srgbClr val="0070C0"/>
                </a:solidFill>
                <a:latin typeface="微軟正黑體" pitchFamily="34" charset="-120"/>
                <a:ea typeface="微軟正黑體" pitchFamily="34" charset="-120"/>
              </a:rPr>
              <a:t>枯水期</a:t>
            </a:r>
            <a:r>
              <a:rPr lang="en-US" altLang="zh-TW" sz="2000" dirty="0">
                <a:solidFill>
                  <a:prstClr val="black"/>
                </a:solidFill>
                <a:latin typeface="微軟正黑體" pitchFamily="34" charset="-120"/>
                <a:ea typeface="微軟正黑體" pitchFamily="34" charset="-120"/>
              </a:rPr>
              <a:t>(</a:t>
            </a:r>
            <a:r>
              <a:rPr lang="en-US" altLang="zh-TW" sz="2000" b="1" dirty="0">
                <a:solidFill>
                  <a:srgbClr val="00B050"/>
                </a:solidFill>
                <a:latin typeface="Times New Roman" panose="02020603050405020304" pitchFamily="18" charset="0"/>
                <a:ea typeface="微軟正黑體" pitchFamily="34" charset="-120"/>
                <a:cs typeface="Times New Roman" panose="02020603050405020304" pitchFamily="18" charset="0"/>
              </a:rPr>
              <a:t>1~4</a:t>
            </a:r>
            <a:r>
              <a:rPr lang="zh-TW" altLang="en-US" sz="2000" b="1" dirty="0">
                <a:solidFill>
                  <a:srgbClr val="00B050"/>
                </a:solidFill>
                <a:latin typeface="Times New Roman" panose="02020603050405020304" pitchFamily="18" charset="0"/>
                <a:ea typeface="微軟正黑體" pitchFamily="34" charset="-120"/>
                <a:cs typeface="Times New Roman" panose="02020603050405020304" pitchFamily="18" charset="0"/>
              </a:rPr>
              <a:t>月</a:t>
            </a:r>
            <a:r>
              <a:rPr lang="zh-TW" altLang="en-US" sz="2000" dirty="0">
                <a:solidFill>
                  <a:prstClr val="black"/>
                </a:solidFill>
                <a:latin typeface="Times New Roman" panose="02020603050405020304" pitchFamily="18" charset="0"/>
                <a:ea typeface="微軟正黑體" pitchFamily="34" charset="-120"/>
                <a:cs typeface="Times New Roman" panose="02020603050405020304" pitchFamily="18" charset="0"/>
              </a:rPr>
              <a:t>、</a:t>
            </a:r>
            <a:r>
              <a:rPr lang="en-US" altLang="zh-TW" sz="2000" b="1" dirty="0">
                <a:solidFill>
                  <a:srgbClr val="00B050"/>
                </a:solidFill>
                <a:latin typeface="Times New Roman" panose="02020603050405020304" pitchFamily="18" charset="0"/>
                <a:ea typeface="微軟正黑體" pitchFamily="34" charset="-120"/>
                <a:cs typeface="Times New Roman" panose="02020603050405020304" pitchFamily="18" charset="0"/>
              </a:rPr>
              <a:t>11</a:t>
            </a:r>
            <a:r>
              <a:rPr lang="zh-TW" altLang="en-US" sz="2000" dirty="0">
                <a:solidFill>
                  <a:prstClr val="black"/>
                </a:solidFill>
                <a:latin typeface="Times New Roman" panose="02020603050405020304" pitchFamily="18" charset="0"/>
                <a:ea typeface="微軟正黑體" pitchFamily="34" charset="-120"/>
                <a:cs typeface="Times New Roman" panose="02020603050405020304" pitchFamily="18" charset="0"/>
              </a:rPr>
              <a:t>、</a:t>
            </a:r>
            <a:r>
              <a:rPr lang="en-US" altLang="zh-TW" sz="2000" b="1" dirty="0">
                <a:solidFill>
                  <a:srgbClr val="00B050"/>
                </a:solidFill>
                <a:latin typeface="Times New Roman" panose="02020603050405020304" pitchFamily="18" charset="0"/>
                <a:ea typeface="微軟正黑體" pitchFamily="34" charset="-120"/>
                <a:cs typeface="Times New Roman" panose="02020603050405020304" pitchFamily="18" charset="0"/>
              </a:rPr>
              <a:t>12</a:t>
            </a:r>
            <a:r>
              <a:rPr lang="zh-TW" altLang="en-US" sz="2000" b="1" dirty="0">
                <a:solidFill>
                  <a:srgbClr val="00B050"/>
                </a:solidFill>
                <a:latin typeface="Times New Roman" panose="02020603050405020304" pitchFamily="18" charset="0"/>
                <a:ea typeface="微軟正黑體" pitchFamily="34" charset="-120"/>
                <a:cs typeface="Times New Roman" panose="02020603050405020304" pitchFamily="18" charset="0"/>
              </a:rPr>
              <a:t>月</a:t>
            </a:r>
            <a:r>
              <a:rPr lang="en-US" altLang="zh-TW" sz="2000" dirty="0">
                <a:solidFill>
                  <a:prstClr val="black"/>
                </a:solidFill>
                <a:latin typeface="Times New Roman" panose="02020603050405020304" pitchFamily="18" charset="0"/>
                <a:ea typeface="微軟正黑體" pitchFamily="34" charset="-120"/>
                <a:cs typeface="Times New Roman" panose="02020603050405020304" pitchFamily="18" charset="0"/>
              </a:rPr>
              <a:t>)</a:t>
            </a:r>
            <a:r>
              <a:rPr lang="zh-TW" altLang="en-US" sz="2000" dirty="0">
                <a:solidFill>
                  <a:prstClr val="black"/>
                </a:solidFill>
                <a:latin typeface="Times New Roman" panose="02020603050405020304" pitchFamily="18" charset="0"/>
                <a:ea typeface="微軟正黑體" pitchFamily="34" charset="-120"/>
                <a:cs typeface="Times New Roman" panose="02020603050405020304" pitchFamily="18" charset="0"/>
              </a:rPr>
              <a:t>單月總用水量 </a:t>
            </a:r>
            <a:r>
              <a:rPr lang="en-US" altLang="zh-TW" sz="2000" dirty="0">
                <a:solidFill>
                  <a:prstClr val="black"/>
                </a:solidFill>
                <a:latin typeface="Times New Roman" panose="02020603050405020304" pitchFamily="18" charset="0"/>
                <a:ea typeface="微軟正黑體" pitchFamily="34" charset="-120"/>
                <a:cs typeface="Times New Roman" panose="02020603050405020304" pitchFamily="18" charset="0"/>
              </a:rPr>
              <a:t>(</a:t>
            </a:r>
            <a:r>
              <a:rPr lang="zh-TW" altLang="en-US" sz="2000" dirty="0">
                <a:solidFill>
                  <a:prstClr val="black"/>
                </a:solidFill>
                <a:latin typeface="Times New Roman" panose="02020603050405020304" pitchFamily="18" charset="0"/>
                <a:ea typeface="微軟正黑體" pitchFamily="34" charset="-120"/>
                <a:cs typeface="Times New Roman" panose="02020603050405020304" pitchFamily="18" charset="0"/>
              </a:rPr>
              <a:t>含地面水、地下水</a:t>
            </a:r>
            <a:r>
              <a:rPr lang="en-US" altLang="zh-TW" sz="2000" dirty="0">
                <a:solidFill>
                  <a:prstClr val="black"/>
                </a:solidFill>
                <a:latin typeface="Times New Roman" panose="02020603050405020304" pitchFamily="18" charset="0"/>
                <a:ea typeface="微軟正黑體" pitchFamily="34" charset="-120"/>
                <a:cs typeface="Times New Roman" panose="02020603050405020304" pitchFamily="18" charset="0"/>
              </a:rPr>
              <a:t>)</a:t>
            </a:r>
            <a:r>
              <a:rPr lang="zh-TW" altLang="en-US" sz="2000" dirty="0">
                <a:solidFill>
                  <a:prstClr val="black"/>
                </a:solidFill>
                <a:latin typeface="Times New Roman" panose="02020603050405020304" pitchFamily="18" charset="0"/>
                <a:ea typeface="微軟正黑體" pitchFamily="34" charset="-120"/>
                <a:cs typeface="Times New Roman" panose="02020603050405020304" pitchFamily="18" charset="0"/>
              </a:rPr>
              <a:t> </a:t>
            </a:r>
            <a:r>
              <a:rPr lang="zh-TW" altLang="en-US" sz="2000" b="1" dirty="0">
                <a:solidFill>
                  <a:srgbClr val="FF0000"/>
                </a:solidFill>
                <a:latin typeface="Times New Roman" panose="02020603050405020304" pitchFamily="18" charset="0"/>
                <a:ea typeface="微軟正黑體" pitchFamily="34" charset="-120"/>
                <a:cs typeface="Times New Roman" panose="02020603050405020304" pitchFamily="18" charset="0"/>
              </a:rPr>
              <a:t>超過 </a:t>
            </a:r>
            <a:r>
              <a:rPr lang="en-US" altLang="zh-TW" sz="2400" b="1" dirty="0">
                <a:solidFill>
                  <a:srgbClr val="FF0000"/>
                </a:solidFill>
                <a:latin typeface="Times New Roman" panose="02020603050405020304" pitchFamily="18" charset="0"/>
                <a:ea typeface="微軟正黑體" pitchFamily="34" charset="-120"/>
                <a:cs typeface="Times New Roman" panose="02020603050405020304" pitchFamily="18" charset="0"/>
              </a:rPr>
              <a:t>9,000</a:t>
            </a:r>
            <a:r>
              <a:rPr lang="zh-TW" altLang="en-US" sz="2000" b="1" dirty="0">
                <a:solidFill>
                  <a:srgbClr val="FF0000"/>
                </a:solidFill>
                <a:latin typeface="Times New Roman" panose="02020603050405020304" pitchFamily="18" charset="0"/>
                <a:ea typeface="微軟正黑體" pitchFamily="34" charset="-120"/>
                <a:cs typeface="Times New Roman" panose="02020603050405020304" pitchFamily="18" charset="0"/>
              </a:rPr>
              <a:t> </a:t>
            </a:r>
            <a:r>
              <a:rPr lang="en-US" altLang="zh-TW" sz="2000" b="1" dirty="0">
                <a:solidFill>
                  <a:srgbClr val="FF0000"/>
                </a:solidFill>
                <a:latin typeface="Times New Roman" panose="02020603050405020304" pitchFamily="18" charset="0"/>
                <a:ea typeface="微軟正黑體" pitchFamily="34" charset="-120"/>
                <a:cs typeface="Times New Roman" panose="02020603050405020304" pitchFamily="18" charset="0"/>
              </a:rPr>
              <a:t>m</a:t>
            </a:r>
            <a:r>
              <a:rPr lang="en-US" altLang="zh-TW" sz="2000" b="1" baseline="30000" dirty="0">
                <a:solidFill>
                  <a:srgbClr val="FF0000"/>
                </a:solidFill>
                <a:latin typeface="Times New Roman" panose="02020603050405020304" pitchFamily="18" charset="0"/>
                <a:ea typeface="微軟正黑體" pitchFamily="34" charset="-120"/>
                <a:cs typeface="Times New Roman" panose="02020603050405020304" pitchFamily="18" charset="0"/>
              </a:rPr>
              <a:t>3</a:t>
            </a:r>
            <a:endParaRPr lang="zh-TW" altLang="en-US" sz="2000" b="1" baseline="30000" dirty="0">
              <a:solidFill>
                <a:srgbClr val="FF0000"/>
              </a:solidFill>
              <a:latin typeface="Times New Roman" panose="02020603050405020304" pitchFamily="18" charset="0"/>
              <a:ea typeface="微軟正黑體" pitchFamily="34" charset="-120"/>
              <a:cs typeface="Times New Roman" panose="02020603050405020304" pitchFamily="18" charset="0"/>
            </a:endParaRPr>
          </a:p>
        </p:txBody>
      </p:sp>
      <p:grpSp>
        <p:nvGrpSpPr>
          <p:cNvPr id="9" name="群組 8">
            <a:extLst>
              <a:ext uri="{FF2B5EF4-FFF2-40B4-BE49-F238E27FC236}">
                <a16:creationId xmlns:a16="http://schemas.microsoft.com/office/drawing/2014/main" id="{C92CF045-B4B5-D022-3F4C-6EA8F89BAD48}"/>
              </a:ext>
            </a:extLst>
          </p:cNvPr>
          <p:cNvGrpSpPr/>
          <p:nvPr/>
        </p:nvGrpSpPr>
        <p:grpSpPr>
          <a:xfrm>
            <a:off x="438772" y="3985266"/>
            <a:ext cx="3456645" cy="2659374"/>
            <a:chOff x="2253420" y="1729421"/>
            <a:chExt cx="3805655" cy="1608033"/>
          </a:xfrm>
        </p:grpSpPr>
        <p:sp>
          <p:nvSpPr>
            <p:cNvPr id="10" name="矩形 9">
              <a:extLst>
                <a:ext uri="{FF2B5EF4-FFF2-40B4-BE49-F238E27FC236}">
                  <a16:creationId xmlns:a16="http://schemas.microsoft.com/office/drawing/2014/main" id="{4B8C54AA-696D-7339-452D-3EE99878634D}"/>
                </a:ext>
              </a:extLst>
            </p:cNvPr>
            <p:cNvSpPr/>
            <p:nvPr/>
          </p:nvSpPr>
          <p:spPr>
            <a:xfrm>
              <a:off x="2260117" y="1816960"/>
              <a:ext cx="3796457" cy="1520494"/>
            </a:xfrm>
            <a:prstGeom prst="rect">
              <a:avLst/>
            </a:prstGeom>
            <a:solidFill>
              <a:sysClr val="window" lastClr="FFFFFF"/>
            </a:solidFill>
            <a:ln w="12700" cap="flat" cmpd="sng" algn="ctr">
              <a:noFill/>
              <a:prstDash val="solid"/>
              <a:miter lim="800000"/>
            </a:ln>
            <a:effectLst>
              <a:outerShdw blurRad="190500" dist="38100" dir="5400000" algn="t" rotWithShape="0">
                <a:srgbClr val="20AECA">
                  <a:lumMod val="50000"/>
                  <a:alpha val="4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sz="2000" kern="0" dirty="0">
                <a:solidFill>
                  <a:prstClr val="white">
                    <a:lumMod val="50000"/>
                  </a:prstClr>
                </a:solidFill>
                <a:latin typeface="微软雅黑"/>
                <a:ea typeface="微软雅黑"/>
              </a:endParaRPr>
            </a:p>
          </p:txBody>
        </p:sp>
        <p:sp>
          <p:nvSpPr>
            <p:cNvPr id="11" name="Text Box 154">
              <a:extLst>
                <a:ext uri="{FF2B5EF4-FFF2-40B4-BE49-F238E27FC236}">
                  <a16:creationId xmlns:a16="http://schemas.microsoft.com/office/drawing/2014/main" id="{CBE249E7-3BC5-A22E-A987-6162DF7898B9}"/>
                </a:ext>
              </a:extLst>
            </p:cNvPr>
            <p:cNvSpPr txBox="1">
              <a:spLocks noChangeArrowheads="1"/>
            </p:cNvSpPr>
            <p:nvPr/>
          </p:nvSpPr>
          <p:spPr bwMode="auto">
            <a:xfrm>
              <a:off x="2761317" y="1858321"/>
              <a:ext cx="2782132" cy="364198"/>
            </a:xfrm>
            <a:prstGeom prst="rect">
              <a:avLst/>
            </a:prstGeom>
            <a:noFill/>
            <a:ln>
              <a:noFill/>
            </a:ln>
          </p:spPr>
          <p:txBody>
            <a:bodyPr wrap="square" rtlCol="0">
              <a:spAutoFit/>
            </a:bodyPr>
            <a:lstStyle>
              <a:defPPr>
                <a:defRPr lang="zh-CN"/>
              </a:defPPr>
              <a:lvl1pPr>
                <a:defRPr sz="2400">
                  <a:gradFill flip="none" rotWithShape="1">
                    <a:gsLst>
                      <a:gs pos="0">
                        <a:schemeClr val="accent2">
                          <a:lumMod val="100000"/>
                        </a:schemeClr>
                      </a:gs>
                      <a:gs pos="60000">
                        <a:srgbClr val="1DADD1"/>
                      </a:gs>
                      <a:gs pos="100000">
                        <a:schemeClr val="accent1">
                          <a:lumMod val="100000"/>
                        </a:schemeClr>
                      </a:gs>
                    </a:gsLst>
                    <a:lin ang="5400000" scaled="1"/>
                    <a:tileRect/>
                  </a:gradFill>
                  <a:effectLst>
                    <a:outerShdw blurRad="101600" dist="114300" dir="5400000" algn="t" rotWithShape="0">
                      <a:schemeClr val="accent1">
                        <a:lumMod val="60000"/>
                        <a:lumOff val="40000"/>
                        <a:alpha val="20000"/>
                      </a:schemeClr>
                    </a:outerShdw>
                  </a:effectLst>
                  <a:latin typeface="思源宋体 CN Heavy" panose="02020900000000000000" pitchFamily="18" charset="-122"/>
                  <a:ea typeface="思源宋体 CN Heavy" panose="02020900000000000000" pitchFamily="18" charset="-122"/>
                </a:defRPr>
              </a:lvl1pPr>
            </a:lstStyle>
            <a:p>
              <a:pPr algn="ctr">
                <a:defRPr/>
              </a:pPr>
              <a:r>
                <a:rPr lang="zh-TW" altLang="en-US" sz="2800" kern="0" dirty="0">
                  <a:gradFill flip="none" rotWithShape="1">
                    <a:gsLst>
                      <a:gs pos="0">
                        <a:srgbClr val="0BA6F3">
                          <a:lumMod val="100000"/>
                        </a:srgbClr>
                      </a:gs>
                      <a:gs pos="60000">
                        <a:srgbClr val="1DADD1"/>
                      </a:gs>
                      <a:gs pos="100000">
                        <a:srgbClr val="20AECA">
                          <a:lumMod val="100000"/>
                        </a:srgbClr>
                      </a:gs>
                    </a:gsLst>
                    <a:lin ang="5400000" scaled="1"/>
                    <a:tileRect/>
                  </a:gradFill>
                  <a:effectLst>
                    <a:outerShdw blurRad="101600" dist="114300" dir="5400000" algn="t" rotWithShape="0">
                      <a:srgbClr val="20AECA">
                        <a:lumMod val="60000"/>
                        <a:lumOff val="40000"/>
                        <a:alpha val="20000"/>
                      </a:srgbClr>
                    </a:outerShdw>
                  </a:effectLst>
                  <a:latin typeface="微软雅黑"/>
                  <a:ea typeface="微软雅黑"/>
                </a:rPr>
                <a:t>計徵費率</a:t>
              </a:r>
            </a:p>
          </p:txBody>
        </p:sp>
        <p:sp>
          <p:nvSpPr>
            <p:cNvPr id="13" name="任意多边形: 形状 160">
              <a:extLst>
                <a:ext uri="{FF2B5EF4-FFF2-40B4-BE49-F238E27FC236}">
                  <a16:creationId xmlns:a16="http://schemas.microsoft.com/office/drawing/2014/main" id="{2EBC5370-0009-DA0E-AC33-188FB74E5FC4}"/>
                </a:ext>
              </a:extLst>
            </p:cNvPr>
            <p:cNvSpPr/>
            <p:nvPr/>
          </p:nvSpPr>
          <p:spPr>
            <a:xfrm>
              <a:off x="2253420" y="1729421"/>
              <a:ext cx="3805655" cy="87540"/>
            </a:xfrm>
            <a:custGeom>
              <a:avLst/>
              <a:gdLst>
                <a:gd name="connsiteX0" fmla="*/ 42741 w 4540896"/>
                <a:gd name="connsiteY0" fmla="*/ 0 h 87538"/>
                <a:gd name="connsiteX1" fmla="*/ 4498155 w 4540896"/>
                <a:gd name="connsiteY1" fmla="*/ 0 h 87538"/>
                <a:gd name="connsiteX2" fmla="*/ 4540896 w 4540896"/>
                <a:gd name="connsiteY2" fmla="*/ 42741 h 87538"/>
                <a:gd name="connsiteX3" fmla="*/ 4540896 w 4540896"/>
                <a:gd name="connsiteY3" fmla="*/ 87538 h 87538"/>
                <a:gd name="connsiteX4" fmla="*/ 0 w 4540896"/>
                <a:gd name="connsiteY4" fmla="*/ 87538 h 87538"/>
                <a:gd name="connsiteX5" fmla="*/ 0 w 4540896"/>
                <a:gd name="connsiteY5" fmla="*/ 42741 h 87538"/>
                <a:gd name="connsiteX6" fmla="*/ 42741 w 4540896"/>
                <a:gd name="connsiteY6" fmla="*/ 0 h 8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0896" h="87538">
                  <a:moveTo>
                    <a:pt x="42741" y="0"/>
                  </a:moveTo>
                  <a:lnTo>
                    <a:pt x="4498155" y="0"/>
                  </a:lnTo>
                  <a:cubicBezTo>
                    <a:pt x="4521760" y="0"/>
                    <a:pt x="4540896" y="19136"/>
                    <a:pt x="4540896" y="42741"/>
                  </a:cubicBezTo>
                  <a:lnTo>
                    <a:pt x="4540896" y="87538"/>
                  </a:lnTo>
                  <a:lnTo>
                    <a:pt x="0" y="87538"/>
                  </a:lnTo>
                  <a:lnTo>
                    <a:pt x="0" y="42741"/>
                  </a:lnTo>
                  <a:cubicBezTo>
                    <a:pt x="0" y="19136"/>
                    <a:pt x="19136" y="0"/>
                    <a:pt x="42741" y="0"/>
                  </a:cubicBezTo>
                  <a:close/>
                </a:path>
              </a:pathLst>
            </a:custGeom>
            <a:gradFill flip="none" rotWithShape="1">
              <a:gsLst>
                <a:gs pos="0">
                  <a:srgbClr val="20AECA">
                    <a:lumMod val="74000"/>
                    <a:lumOff val="26000"/>
                  </a:srgbClr>
                </a:gs>
                <a:gs pos="100000">
                  <a:srgbClr val="2073C6">
                    <a:lumMod val="85000"/>
                    <a:lumOff val="15000"/>
                  </a:srgbClr>
                </a:gs>
              </a:gsLst>
              <a:lin ang="81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sz="2000" kern="0" dirty="0">
                <a:solidFill>
                  <a:prstClr val="white"/>
                </a:solidFill>
                <a:latin typeface="微软雅黑"/>
                <a:ea typeface="微软雅黑"/>
              </a:endParaRPr>
            </a:p>
          </p:txBody>
        </p:sp>
      </p:grpSp>
      <p:sp>
        <p:nvSpPr>
          <p:cNvPr id="14" name="iṧľiḋè">
            <a:extLst>
              <a:ext uri="{FF2B5EF4-FFF2-40B4-BE49-F238E27FC236}">
                <a16:creationId xmlns:a16="http://schemas.microsoft.com/office/drawing/2014/main" id="{57D6D74B-623D-FAE5-E172-37C65054E901}"/>
              </a:ext>
            </a:extLst>
          </p:cNvPr>
          <p:cNvSpPr/>
          <p:nvPr/>
        </p:nvSpPr>
        <p:spPr>
          <a:xfrm>
            <a:off x="592923" y="4925199"/>
            <a:ext cx="3302494" cy="1079907"/>
          </a:xfrm>
          <a:prstGeom prst="snip2SameRect">
            <a:avLst>
              <a:gd name="adj1" fmla="val 0"/>
              <a:gd name="adj2" fmla="val 0"/>
            </a:avLst>
          </a:prstGeom>
          <a:ln>
            <a:noFill/>
          </a:ln>
        </p:spPr>
        <p:txBody>
          <a:bodyPr wrap="square" anchor="t">
            <a:noAutofit/>
          </a:bodyPr>
          <a:lstStyle/>
          <a:p>
            <a:pPr marL="182563" indent="-182563">
              <a:lnSpc>
                <a:spcPct val="110000"/>
              </a:lnSpc>
              <a:buFont typeface="Wingdings" panose="05000000000000000000" pitchFamily="2" charset="2"/>
              <a:buChar char="n"/>
            </a:pPr>
            <a:r>
              <a:rPr lang="zh-TW" altLang="en-US" sz="2000" dirty="0">
                <a:solidFill>
                  <a:prstClr val="black"/>
                </a:solidFill>
                <a:latin typeface="微軟正黑體" pitchFamily="34" charset="-120"/>
                <a:ea typeface="微軟正黑體" pitchFamily="34" charset="-120"/>
              </a:rPr>
              <a:t>原則費率</a:t>
            </a:r>
            <a:r>
              <a:rPr lang="en-US" altLang="zh-TW" sz="32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3</a:t>
            </a:r>
            <a:r>
              <a:rPr lang="zh-TW" altLang="en-US" sz="2000" b="1" dirty="0">
                <a:solidFill>
                  <a:srgbClr val="FF0000"/>
                </a:solidFill>
                <a:latin typeface="Times New Roman" panose="02020603050405020304" pitchFamily="18" charset="0"/>
                <a:ea typeface="微軟正黑體" pitchFamily="34" charset="-120"/>
                <a:cs typeface="Times New Roman" panose="02020603050405020304" pitchFamily="18" charset="0"/>
              </a:rPr>
              <a:t>元</a:t>
            </a:r>
            <a:endParaRPr lang="en-US" altLang="zh-TW" sz="2000" b="1" dirty="0">
              <a:solidFill>
                <a:srgbClr val="FF0000"/>
              </a:solidFill>
              <a:latin typeface="Times New Roman" panose="02020603050405020304" pitchFamily="18" charset="0"/>
              <a:ea typeface="微軟正黑體" pitchFamily="34" charset="-120"/>
              <a:cs typeface="Times New Roman" panose="02020603050405020304" pitchFamily="18" charset="0"/>
            </a:endParaRPr>
          </a:p>
          <a:p>
            <a:pPr marL="182563" indent="-182563">
              <a:lnSpc>
                <a:spcPct val="110000"/>
              </a:lnSpc>
              <a:buSzPct val="70000"/>
              <a:buFont typeface="Wingdings" panose="05000000000000000000" pitchFamily="2" charset="2"/>
              <a:buChar char="n"/>
            </a:pPr>
            <a:r>
              <a:rPr lang="zh-TW" altLang="en-US" sz="2000" dirty="0">
                <a:solidFill>
                  <a:prstClr val="black"/>
                </a:solidFill>
                <a:latin typeface="微軟正黑體" pitchFamily="34" charset="-120"/>
                <a:ea typeface="微軟正黑體" pitchFamily="34" charset="-120"/>
              </a:rPr>
              <a:t>比同行業更節水</a:t>
            </a:r>
            <a:br>
              <a:rPr lang="en-US" altLang="zh-TW" sz="2000" dirty="0">
                <a:solidFill>
                  <a:prstClr val="black"/>
                </a:solidFill>
                <a:latin typeface="微軟正黑體" pitchFamily="34" charset="-120"/>
                <a:ea typeface="微軟正黑體" pitchFamily="34" charset="-120"/>
              </a:rPr>
            </a:br>
            <a:r>
              <a:rPr lang="zh-TW" altLang="en-US" sz="2000" dirty="0">
                <a:solidFill>
                  <a:prstClr val="black"/>
                </a:solidFill>
                <a:latin typeface="微軟正黑體" pitchFamily="34" charset="-120"/>
                <a:ea typeface="微軟正黑體" pitchFamily="34" charset="-120"/>
              </a:rPr>
              <a:t>享有優惠費率</a:t>
            </a:r>
          </a:p>
        </p:txBody>
      </p:sp>
      <p:grpSp>
        <p:nvGrpSpPr>
          <p:cNvPr id="15" name="群組 14">
            <a:extLst>
              <a:ext uri="{FF2B5EF4-FFF2-40B4-BE49-F238E27FC236}">
                <a16:creationId xmlns:a16="http://schemas.microsoft.com/office/drawing/2014/main" id="{F34F55BB-BA7A-D0DA-B1EE-BD7C37E41D68}"/>
              </a:ext>
            </a:extLst>
          </p:cNvPr>
          <p:cNvGrpSpPr/>
          <p:nvPr/>
        </p:nvGrpSpPr>
        <p:grpSpPr>
          <a:xfrm>
            <a:off x="4053291" y="1200552"/>
            <a:ext cx="3686220" cy="2505221"/>
            <a:chOff x="2253420" y="1729421"/>
            <a:chExt cx="3805655" cy="1608033"/>
          </a:xfrm>
        </p:grpSpPr>
        <p:sp>
          <p:nvSpPr>
            <p:cNvPr id="16" name="矩形 15">
              <a:extLst>
                <a:ext uri="{FF2B5EF4-FFF2-40B4-BE49-F238E27FC236}">
                  <a16:creationId xmlns:a16="http://schemas.microsoft.com/office/drawing/2014/main" id="{F3E3E143-D347-8DDE-DB84-63A8358C6DBC}"/>
                </a:ext>
              </a:extLst>
            </p:cNvPr>
            <p:cNvSpPr/>
            <p:nvPr/>
          </p:nvSpPr>
          <p:spPr>
            <a:xfrm>
              <a:off x="2260117" y="1816960"/>
              <a:ext cx="3796457" cy="1520494"/>
            </a:xfrm>
            <a:prstGeom prst="rect">
              <a:avLst/>
            </a:prstGeom>
            <a:solidFill>
              <a:sysClr val="window" lastClr="FFFFFF"/>
            </a:solidFill>
            <a:ln w="12700" cap="flat" cmpd="sng" algn="ctr">
              <a:noFill/>
              <a:prstDash val="solid"/>
              <a:miter lim="800000"/>
            </a:ln>
            <a:effectLst>
              <a:outerShdw blurRad="190500" dist="38100" dir="5400000" algn="t" rotWithShape="0">
                <a:srgbClr val="20AECA">
                  <a:lumMod val="50000"/>
                  <a:alpha val="4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sz="2000" kern="0" dirty="0">
                <a:solidFill>
                  <a:prstClr val="white">
                    <a:lumMod val="50000"/>
                  </a:prstClr>
                </a:solidFill>
                <a:latin typeface="微软雅黑"/>
                <a:ea typeface="微软雅黑"/>
              </a:endParaRPr>
            </a:p>
          </p:txBody>
        </p:sp>
        <p:sp>
          <p:nvSpPr>
            <p:cNvPr id="17" name="任意多边形: 形状 160">
              <a:extLst>
                <a:ext uri="{FF2B5EF4-FFF2-40B4-BE49-F238E27FC236}">
                  <a16:creationId xmlns:a16="http://schemas.microsoft.com/office/drawing/2014/main" id="{30E8876C-48F2-31AA-861D-4772ACB01030}"/>
                </a:ext>
              </a:extLst>
            </p:cNvPr>
            <p:cNvSpPr/>
            <p:nvPr/>
          </p:nvSpPr>
          <p:spPr>
            <a:xfrm>
              <a:off x="2253420" y="1729421"/>
              <a:ext cx="3805655" cy="87540"/>
            </a:xfrm>
            <a:custGeom>
              <a:avLst/>
              <a:gdLst>
                <a:gd name="connsiteX0" fmla="*/ 42741 w 4540896"/>
                <a:gd name="connsiteY0" fmla="*/ 0 h 87538"/>
                <a:gd name="connsiteX1" fmla="*/ 4498155 w 4540896"/>
                <a:gd name="connsiteY1" fmla="*/ 0 h 87538"/>
                <a:gd name="connsiteX2" fmla="*/ 4540896 w 4540896"/>
                <a:gd name="connsiteY2" fmla="*/ 42741 h 87538"/>
                <a:gd name="connsiteX3" fmla="*/ 4540896 w 4540896"/>
                <a:gd name="connsiteY3" fmla="*/ 87538 h 87538"/>
                <a:gd name="connsiteX4" fmla="*/ 0 w 4540896"/>
                <a:gd name="connsiteY4" fmla="*/ 87538 h 87538"/>
                <a:gd name="connsiteX5" fmla="*/ 0 w 4540896"/>
                <a:gd name="connsiteY5" fmla="*/ 42741 h 87538"/>
                <a:gd name="connsiteX6" fmla="*/ 42741 w 4540896"/>
                <a:gd name="connsiteY6" fmla="*/ 0 h 8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0896" h="87538">
                  <a:moveTo>
                    <a:pt x="42741" y="0"/>
                  </a:moveTo>
                  <a:lnTo>
                    <a:pt x="4498155" y="0"/>
                  </a:lnTo>
                  <a:cubicBezTo>
                    <a:pt x="4521760" y="0"/>
                    <a:pt x="4540896" y="19136"/>
                    <a:pt x="4540896" y="42741"/>
                  </a:cubicBezTo>
                  <a:lnTo>
                    <a:pt x="4540896" y="87538"/>
                  </a:lnTo>
                  <a:lnTo>
                    <a:pt x="0" y="87538"/>
                  </a:lnTo>
                  <a:lnTo>
                    <a:pt x="0" y="42741"/>
                  </a:lnTo>
                  <a:cubicBezTo>
                    <a:pt x="0" y="19136"/>
                    <a:pt x="19136" y="0"/>
                    <a:pt x="42741" y="0"/>
                  </a:cubicBezTo>
                  <a:close/>
                </a:path>
              </a:pathLst>
            </a:custGeom>
            <a:gradFill flip="none" rotWithShape="1">
              <a:gsLst>
                <a:gs pos="0">
                  <a:srgbClr val="20AECA">
                    <a:lumMod val="74000"/>
                    <a:lumOff val="26000"/>
                  </a:srgbClr>
                </a:gs>
                <a:gs pos="100000">
                  <a:srgbClr val="2073C6">
                    <a:lumMod val="85000"/>
                    <a:lumOff val="15000"/>
                  </a:srgbClr>
                </a:gs>
              </a:gsLst>
              <a:lin ang="81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zh-CN" altLang="en-US" sz="2000" kern="0" dirty="0">
                <a:solidFill>
                  <a:prstClr val="white"/>
                </a:solidFill>
                <a:latin typeface="微软雅黑"/>
                <a:ea typeface="微软雅黑"/>
              </a:endParaRPr>
            </a:p>
          </p:txBody>
        </p:sp>
      </p:grpSp>
      <p:sp>
        <p:nvSpPr>
          <p:cNvPr id="18" name="iṧľiḋè">
            <a:extLst>
              <a:ext uri="{FF2B5EF4-FFF2-40B4-BE49-F238E27FC236}">
                <a16:creationId xmlns:a16="http://schemas.microsoft.com/office/drawing/2014/main" id="{07695B68-24BC-2EDC-046D-9788E5F8E13E}"/>
              </a:ext>
            </a:extLst>
          </p:cNvPr>
          <p:cNvSpPr/>
          <p:nvPr/>
        </p:nvSpPr>
        <p:spPr>
          <a:xfrm>
            <a:off x="4229072" y="1978648"/>
            <a:ext cx="3508017" cy="1494083"/>
          </a:xfrm>
          <a:prstGeom prst="snip2SameRect">
            <a:avLst>
              <a:gd name="adj1" fmla="val 0"/>
              <a:gd name="adj2" fmla="val 0"/>
            </a:avLst>
          </a:prstGeom>
          <a:ln>
            <a:noFill/>
          </a:ln>
        </p:spPr>
        <p:txBody>
          <a:bodyPr wrap="square" anchor="t">
            <a:noAutofit/>
          </a:bodyPr>
          <a:lstStyle/>
          <a:p>
            <a:pPr marL="182563" lvl="4" indent="-182563">
              <a:lnSpc>
                <a:spcPct val="110000"/>
              </a:lnSpc>
              <a:buFont typeface="Wingdings" panose="05000000000000000000" pitchFamily="2" charset="2"/>
              <a:buChar char="n"/>
            </a:pPr>
            <a:r>
              <a:rPr lang="zh-TW" altLang="en-US" sz="2000" dirty="0">
                <a:solidFill>
                  <a:prstClr val="black"/>
                </a:solidFill>
                <a:latin typeface="微軟正黑體" pitchFamily="34" charset="-120"/>
                <a:ea typeface="微軟正黑體" pitchFamily="34" charset="-120"/>
              </a:rPr>
              <a:t>使用</a:t>
            </a:r>
            <a:r>
              <a:rPr lang="zh-TW" altLang="en-US" sz="2000" b="1" dirty="0">
                <a:solidFill>
                  <a:srgbClr val="0070C0"/>
                </a:solidFill>
                <a:latin typeface="微軟正黑體" pitchFamily="34" charset="-120"/>
                <a:ea typeface="微軟正黑體" pitchFamily="34" charset="-120"/>
              </a:rPr>
              <a:t>再生水</a:t>
            </a:r>
            <a:r>
              <a:rPr lang="zh-TW" altLang="en-US" sz="2000" dirty="0">
                <a:solidFill>
                  <a:prstClr val="black"/>
                </a:solidFill>
                <a:latin typeface="微軟正黑體" pitchFamily="34" charset="-120"/>
                <a:ea typeface="微軟正黑體" pitchFamily="34" charset="-120"/>
              </a:rPr>
              <a:t>、</a:t>
            </a:r>
            <a:r>
              <a:rPr lang="zh-TW" altLang="en-US" sz="2000" b="1" dirty="0">
                <a:solidFill>
                  <a:srgbClr val="0070C0"/>
                </a:solidFill>
                <a:latin typeface="微軟正黑體" pitchFamily="34" charset="-120"/>
                <a:ea typeface="微軟正黑體" pitchFamily="34" charset="-120"/>
              </a:rPr>
              <a:t>海淡水</a:t>
            </a:r>
            <a:endParaRPr lang="en-US" altLang="zh-TW" sz="2000" b="1" dirty="0">
              <a:solidFill>
                <a:srgbClr val="0070C0"/>
              </a:solidFill>
              <a:latin typeface="微軟正黑體" pitchFamily="34" charset="-120"/>
              <a:ea typeface="微軟正黑體" pitchFamily="34" charset="-120"/>
            </a:endParaRPr>
          </a:p>
          <a:p>
            <a:pPr marL="182563" lvl="4" indent="-182563">
              <a:lnSpc>
                <a:spcPct val="110000"/>
              </a:lnSpc>
              <a:buFont typeface="Wingdings" panose="05000000000000000000" pitchFamily="2" charset="2"/>
              <a:buChar char="n"/>
            </a:pPr>
            <a:r>
              <a:rPr lang="zh-TW" altLang="en-US" sz="2000" b="1" dirty="0">
                <a:solidFill>
                  <a:srgbClr val="0070C0"/>
                </a:solidFill>
                <a:latin typeface="微軟正黑體" pitchFamily="34" charset="-120"/>
                <a:ea typeface="微軟正黑體" pitchFamily="34" charset="-120"/>
              </a:rPr>
              <a:t>水資源開發</a:t>
            </a:r>
            <a:r>
              <a:rPr lang="zh-TW" altLang="en-US" sz="2000" dirty="0">
                <a:solidFill>
                  <a:prstClr val="black"/>
                </a:solidFill>
                <a:latin typeface="微軟正黑體" pitchFamily="34" charset="-120"/>
                <a:ea typeface="微軟正黑體" pitchFamily="34" charset="-120"/>
              </a:rPr>
              <a:t>或</a:t>
            </a:r>
            <a:r>
              <a:rPr lang="zh-TW" altLang="en-US" sz="2000" b="1" dirty="0">
                <a:solidFill>
                  <a:srgbClr val="0070C0"/>
                </a:solidFill>
                <a:latin typeface="微軟正黑體" pitchFamily="34" charset="-120"/>
                <a:ea typeface="微軟正黑體" pitchFamily="34" charset="-120"/>
              </a:rPr>
              <a:t>節水設備投資</a:t>
            </a:r>
            <a:endParaRPr lang="en-US" altLang="zh-TW" sz="2000" b="1" dirty="0">
              <a:solidFill>
                <a:srgbClr val="0070C0"/>
              </a:solidFill>
              <a:latin typeface="微軟正黑體" pitchFamily="34" charset="-120"/>
              <a:ea typeface="微軟正黑體" pitchFamily="34" charset="-120"/>
            </a:endParaRPr>
          </a:p>
          <a:p>
            <a:pPr marL="182563" indent="-182563">
              <a:lnSpc>
                <a:spcPct val="110000"/>
              </a:lnSpc>
              <a:buFont typeface="Wingdings" panose="05000000000000000000" pitchFamily="2" charset="2"/>
              <a:buChar char="n"/>
            </a:pPr>
            <a:r>
              <a:rPr lang="zh-TW" altLang="en-US" sz="2000" dirty="0">
                <a:solidFill>
                  <a:prstClr val="black"/>
                </a:solidFill>
                <a:latin typeface="微軟正黑體" pitchFamily="34" charset="-120"/>
                <a:ea typeface="微軟正黑體" pitchFamily="34" charset="-120"/>
              </a:rPr>
              <a:t>水污費</a:t>
            </a:r>
            <a:endParaRPr lang="en-US" altLang="zh-TW" b="1" dirty="0">
              <a:solidFill>
                <a:prstClr val="black"/>
              </a:solidFill>
              <a:latin typeface="Yu Gothic UI Semibold" pitchFamily="34" charset="-128"/>
              <a:ea typeface="Yu Gothic UI Semibold" pitchFamily="34" charset="-128"/>
            </a:endParaRPr>
          </a:p>
          <a:p>
            <a:pPr marL="182563" indent="-182563">
              <a:lnSpc>
                <a:spcPct val="110000"/>
              </a:lnSpc>
              <a:buFont typeface="Wingdings" panose="05000000000000000000" pitchFamily="2" charset="2"/>
              <a:buChar char="n"/>
            </a:pPr>
            <a:endParaRPr lang="zh-TW" altLang="en-US" sz="2000" dirty="0">
              <a:solidFill>
                <a:prstClr val="black"/>
              </a:solidFill>
              <a:latin typeface="微軟正黑體" pitchFamily="34" charset="-120"/>
              <a:ea typeface="微軟正黑體" pitchFamily="34" charset="-120"/>
            </a:endParaRPr>
          </a:p>
        </p:txBody>
      </p:sp>
      <p:sp>
        <p:nvSpPr>
          <p:cNvPr id="19" name="Text Box 154">
            <a:extLst>
              <a:ext uri="{FF2B5EF4-FFF2-40B4-BE49-F238E27FC236}">
                <a16:creationId xmlns:a16="http://schemas.microsoft.com/office/drawing/2014/main" id="{7C141B1D-0918-5494-A5B2-EEAEDA4910E0}"/>
              </a:ext>
            </a:extLst>
          </p:cNvPr>
          <p:cNvSpPr txBox="1">
            <a:spLocks noChangeArrowheads="1"/>
          </p:cNvSpPr>
          <p:nvPr/>
        </p:nvSpPr>
        <p:spPr bwMode="auto">
          <a:xfrm>
            <a:off x="4221066" y="1364626"/>
            <a:ext cx="3428832" cy="602312"/>
          </a:xfrm>
          <a:prstGeom prst="rect">
            <a:avLst/>
          </a:prstGeom>
          <a:noFill/>
          <a:ln>
            <a:noFill/>
          </a:ln>
        </p:spPr>
        <p:txBody>
          <a:bodyPr wrap="square" rtlCol="0">
            <a:spAutoFit/>
          </a:bodyPr>
          <a:lstStyle>
            <a:defPPr>
              <a:defRPr lang="zh-CN"/>
            </a:defPPr>
            <a:lvl1pPr>
              <a:defRPr sz="2400">
                <a:gradFill flip="none" rotWithShape="1">
                  <a:gsLst>
                    <a:gs pos="0">
                      <a:schemeClr val="accent2">
                        <a:lumMod val="100000"/>
                      </a:schemeClr>
                    </a:gs>
                    <a:gs pos="60000">
                      <a:srgbClr val="1DADD1"/>
                    </a:gs>
                    <a:gs pos="100000">
                      <a:schemeClr val="accent1">
                        <a:lumMod val="100000"/>
                      </a:schemeClr>
                    </a:gs>
                  </a:gsLst>
                  <a:lin ang="5400000" scaled="1"/>
                  <a:tileRect/>
                </a:gradFill>
                <a:effectLst>
                  <a:outerShdw blurRad="101600" dist="114300" dir="5400000" algn="t" rotWithShape="0">
                    <a:schemeClr val="accent1">
                      <a:lumMod val="60000"/>
                      <a:lumOff val="40000"/>
                      <a:alpha val="20000"/>
                    </a:schemeClr>
                  </a:outerShdw>
                </a:effectLst>
                <a:latin typeface="思源宋体 CN Heavy" panose="02020900000000000000" pitchFamily="18" charset="-122"/>
                <a:ea typeface="思源宋体 CN Heavy" panose="02020900000000000000" pitchFamily="18" charset="-122"/>
              </a:defRPr>
            </a:lvl1pPr>
          </a:lstStyle>
          <a:p>
            <a:pPr algn="ctr">
              <a:defRPr/>
            </a:pPr>
            <a:r>
              <a:rPr lang="zh-TW" altLang="en-US" sz="2800" kern="0" dirty="0">
                <a:gradFill flip="none" rotWithShape="1">
                  <a:gsLst>
                    <a:gs pos="0">
                      <a:srgbClr val="0BA6F3">
                        <a:lumMod val="100000"/>
                      </a:srgbClr>
                    </a:gs>
                    <a:gs pos="60000">
                      <a:srgbClr val="1DADD1"/>
                    </a:gs>
                    <a:gs pos="100000">
                      <a:srgbClr val="20AECA">
                        <a:lumMod val="100000"/>
                      </a:srgbClr>
                    </a:gs>
                  </a:gsLst>
                  <a:lin ang="5400000" scaled="1"/>
                  <a:tileRect/>
                </a:gradFill>
                <a:effectLst>
                  <a:outerShdw blurRad="101600" dist="114300" dir="5400000" algn="t" rotWithShape="0">
                    <a:srgbClr val="20AECA">
                      <a:lumMod val="60000"/>
                      <a:lumOff val="40000"/>
                      <a:alpha val="20000"/>
                    </a:srgbClr>
                  </a:outerShdw>
                </a:effectLst>
                <a:latin typeface="微软雅黑"/>
                <a:ea typeface="微软雅黑"/>
              </a:rPr>
              <a:t>抵減原則</a:t>
            </a:r>
          </a:p>
        </p:txBody>
      </p:sp>
      <p:sp>
        <p:nvSpPr>
          <p:cNvPr id="20" name="流程圖: 接點 19">
            <a:extLst>
              <a:ext uri="{FF2B5EF4-FFF2-40B4-BE49-F238E27FC236}">
                <a16:creationId xmlns:a16="http://schemas.microsoft.com/office/drawing/2014/main" id="{29A04761-D304-0190-2EEC-5593DEF7DCDF}"/>
              </a:ext>
            </a:extLst>
          </p:cNvPr>
          <p:cNvSpPr/>
          <p:nvPr/>
        </p:nvSpPr>
        <p:spPr bwMode="auto">
          <a:xfrm>
            <a:off x="2757465" y="1581634"/>
            <a:ext cx="241030" cy="248679"/>
          </a:xfrm>
          <a:prstGeom prst="flowChartConnector">
            <a:avLst/>
          </a:prstGeom>
          <a:solidFill>
            <a:srgbClr val="0070C0"/>
          </a:solidFill>
          <a:ln w="9525" cap="flat" cmpd="sng" algn="ctr">
            <a:noFill/>
            <a:prstDash val="solid"/>
            <a:round/>
            <a:headEnd type="none" w="med" len="med"/>
            <a:tailEnd type="none" w="med" len="med"/>
          </a:ln>
          <a:effectLst>
            <a:outerShdw dist="45791" dir="3378596" algn="ctr" rotWithShape="0">
              <a:srgbClr val="E7E6E6">
                <a:alpha val="8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1800" b="0" i="0" u="none" strike="noStrike" kern="0" cap="none" spc="0" normalizeH="0" baseline="0" noProof="0" dirty="0">
                <a:ln>
                  <a:noFill/>
                </a:ln>
                <a:solidFill>
                  <a:prstClr val="white"/>
                </a:solidFill>
                <a:effectLst/>
                <a:uLnTx/>
                <a:uFillTx/>
                <a:latin typeface="Arial" charset="0"/>
              </a:rPr>
              <a:t>2</a:t>
            </a:r>
          </a:p>
        </p:txBody>
      </p:sp>
      <p:sp>
        <p:nvSpPr>
          <p:cNvPr id="21" name="流程圖: 接點 20">
            <a:extLst>
              <a:ext uri="{FF2B5EF4-FFF2-40B4-BE49-F238E27FC236}">
                <a16:creationId xmlns:a16="http://schemas.microsoft.com/office/drawing/2014/main" id="{56F67DEE-9671-A136-C562-DA4A8C85B725}"/>
              </a:ext>
            </a:extLst>
          </p:cNvPr>
          <p:cNvSpPr/>
          <p:nvPr/>
        </p:nvSpPr>
        <p:spPr bwMode="auto">
          <a:xfrm>
            <a:off x="3036311" y="1581634"/>
            <a:ext cx="241030" cy="248679"/>
          </a:xfrm>
          <a:prstGeom prst="flowChartConnector">
            <a:avLst/>
          </a:prstGeom>
          <a:solidFill>
            <a:srgbClr val="0070C0"/>
          </a:solidFill>
          <a:ln w="9525" cap="flat" cmpd="sng" algn="ctr">
            <a:noFill/>
            <a:prstDash val="solid"/>
            <a:round/>
            <a:headEnd type="none" w="med" len="med"/>
            <a:tailEnd type="none" w="med" len="med"/>
          </a:ln>
          <a:effectLst>
            <a:outerShdw dist="45791" dir="3378596" algn="ctr" rotWithShape="0">
              <a:srgbClr val="E7E6E6">
                <a:alpha val="8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1800" b="0" i="0" u="none" strike="noStrike" kern="0" cap="none" spc="0" normalizeH="0" baseline="0" noProof="0" dirty="0">
                <a:ln>
                  <a:noFill/>
                </a:ln>
                <a:solidFill>
                  <a:prstClr val="white"/>
                </a:solidFill>
                <a:effectLst/>
                <a:uLnTx/>
                <a:uFillTx/>
                <a:latin typeface="Arial" charset="0"/>
              </a:rPr>
              <a:t>3</a:t>
            </a:r>
          </a:p>
        </p:txBody>
      </p:sp>
      <p:sp>
        <p:nvSpPr>
          <p:cNvPr id="22" name="流程圖: 接點 21">
            <a:extLst>
              <a:ext uri="{FF2B5EF4-FFF2-40B4-BE49-F238E27FC236}">
                <a16:creationId xmlns:a16="http://schemas.microsoft.com/office/drawing/2014/main" id="{B7E76392-250B-0280-DBCA-C51F948F7CBC}"/>
              </a:ext>
            </a:extLst>
          </p:cNvPr>
          <p:cNvSpPr/>
          <p:nvPr/>
        </p:nvSpPr>
        <p:spPr bwMode="auto">
          <a:xfrm>
            <a:off x="3006332" y="4348807"/>
            <a:ext cx="241030" cy="248679"/>
          </a:xfrm>
          <a:prstGeom prst="flowChartConnector">
            <a:avLst/>
          </a:prstGeom>
          <a:solidFill>
            <a:srgbClr val="0070C0"/>
          </a:solidFill>
          <a:ln w="9525" cap="flat" cmpd="sng" algn="ctr">
            <a:noFill/>
            <a:prstDash val="solid"/>
            <a:round/>
            <a:headEnd type="none" w="med" len="med"/>
            <a:tailEnd type="none" w="med" len="med"/>
          </a:ln>
          <a:effectLst>
            <a:outerShdw dist="45791" dir="3378596" algn="ctr" rotWithShape="0">
              <a:srgbClr val="E7E6E6">
                <a:alpha val="8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1400" b="0" i="0" u="none" strike="noStrike" kern="0" cap="none" spc="0" normalizeH="0" baseline="0" noProof="0" dirty="0">
                <a:ln>
                  <a:noFill/>
                </a:ln>
                <a:solidFill>
                  <a:prstClr val="white"/>
                </a:solidFill>
                <a:effectLst/>
                <a:uLnTx/>
                <a:uFillTx/>
                <a:latin typeface="Arial" charset="0"/>
              </a:rPr>
              <a:t>3</a:t>
            </a:r>
          </a:p>
        </p:txBody>
      </p:sp>
      <p:sp>
        <p:nvSpPr>
          <p:cNvPr id="23" name="流程圖: 接點 22">
            <a:extLst>
              <a:ext uri="{FF2B5EF4-FFF2-40B4-BE49-F238E27FC236}">
                <a16:creationId xmlns:a16="http://schemas.microsoft.com/office/drawing/2014/main" id="{A0481641-1DE6-D974-9EAC-50F287712711}"/>
              </a:ext>
            </a:extLst>
          </p:cNvPr>
          <p:cNvSpPr/>
          <p:nvPr/>
        </p:nvSpPr>
        <p:spPr bwMode="auto">
          <a:xfrm>
            <a:off x="6874860" y="1513418"/>
            <a:ext cx="241030" cy="248679"/>
          </a:xfrm>
          <a:prstGeom prst="flowChartConnector">
            <a:avLst/>
          </a:prstGeom>
          <a:solidFill>
            <a:srgbClr val="0070C0"/>
          </a:solidFill>
          <a:ln w="9525" cap="flat" cmpd="sng" algn="ctr">
            <a:noFill/>
            <a:prstDash val="solid"/>
            <a:round/>
            <a:headEnd type="none" w="med" len="med"/>
            <a:tailEnd type="none" w="med" len="med"/>
          </a:ln>
          <a:effectLst>
            <a:outerShdw dist="45791" dir="3378596" algn="ctr" rotWithShape="0">
              <a:srgbClr val="E7E6E6">
                <a:alpha val="8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1400" b="0" i="0" u="none" strike="noStrike" kern="0" cap="none" spc="0" normalizeH="0" baseline="0" noProof="0" dirty="0">
                <a:ln>
                  <a:noFill/>
                </a:ln>
                <a:solidFill>
                  <a:prstClr val="white"/>
                </a:solidFill>
                <a:effectLst/>
                <a:uLnTx/>
                <a:uFillTx/>
                <a:latin typeface="Arial" charset="0"/>
              </a:rPr>
              <a:t>6</a:t>
            </a:r>
          </a:p>
        </p:txBody>
      </p:sp>
      <p:sp>
        <p:nvSpPr>
          <p:cNvPr id="24" name="文字方塊 23">
            <a:extLst>
              <a:ext uri="{FF2B5EF4-FFF2-40B4-BE49-F238E27FC236}">
                <a16:creationId xmlns:a16="http://schemas.microsoft.com/office/drawing/2014/main" id="{1D4F33D0-E52F-AD90-24C3-6E37C1AB1F5C}"/>
              </a:ext>
            </a:extLst>
          </p:cNvPr>
          <p:cNvSpPr txBox="1"/>
          <p:nvPr/>
        </p:nvSpPr>
        <p:spPr>
          <a:xfrm>
            <a:off x="4530984" y="3021493"/>
            <a:ext cx="2728724" cy="584775"/>
          </a:xfrm>
          <a:prstGeom prst="rect">
            <a:avLst/>
          </a:prstGeom>
          <a:noFill/>
        </p:spPr>
        <p:txBody>
          <a:bodyPr wrap="square">
            <a:spAutoFit/>
          </a:bodyPr>
          <a:lstStyle/>
          <a:p>
            <a:pPr algn="ctr"/>
            <a:r>
              <a:rPr lang="en-US" altLang="zh-TW" b="1" dirty="0">
                <a:solidFill>
                  <a:srgbClr val="0070C0"/>
                </a:solidFill>
                <a:latin typeface="Microsoft YaHei" panose="020B0503020204020204" pitchFamily="34" charset="-122"/>
                <a:ea typeface="Microsoft YaHei" panose="020B0503020204020204" pitchFamily="34" charset="-122"/>
              </a:rPr>
              <a:t>(</a:t>
            </a:r>
            <a:r>
              <a:rPr lang="zh-TW" altLang="en-US" b="1" dirty="0">
                <a:solidFill>
                  <a:srgbClr val="0070C0"/>
                </a:solidFill>
                <a:latin typeface="Microsoft YaHei" panose="020B0503020204020204" pitchFamily="34" charset="-122"/>
                <a:ea typeface="Microsoft YaHei" panose="020B0503020204020204" pitchFamily="34" charset="-122"/>
              </a:rPr>
              <a:t>最高</a:t>
            </a:r>
            <a:r>
              <a:rPr lang="en-US" altLang="zh-TW" sz="32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60%</a:t>
            </a:r>
            <a:r>
              <a:rPr lang="en-US" altLang="zh-TW" b="1" dirty="0">
                <a:solidFill>
                  <a:srgbClr val="0070C0"/>
                </a:solidFill>
                <a:latin typeface="Microsoft YaHei" panose="020B0503020204020204" pitchFamily="34" charset="-122"/>
                <a:ea typeface="Microsoft YaHei" panose="020B0503020204020204" pitchFamily="34" charset="-122"/>
              </a:rPr>
              <a:t>)</a:t>
            </a:r>
            <a:endParaRPr lang="zh-TW" altLang="en-US" dirty="0">
              <a:solidFill>
                <a:srgbClr val="0070C0"/>
              </a:solidFill>
              <a:latin typeface="Arial"/>
              <a:ea typeface="微软雅黑"/>
            </a:endParaRPr>
          </a:p>
        </p:txBody>
      </p:sp>
      <p:sp>
        <p:nvSpPr>
          <p:cNvPr id="25" name="文字方塊 24">
            <a:extLst>
              <a:ext uri="{FF2B5EF4-FFF2-40B4-BE49-F238E27FC236}">
                <a16:creationId xmlns:a16="http://schemas.microsoft.com/office/drawing/2014/main" id="{AA0A7F07-78EC-BDF5-5371-2E91823D26FA}"/>
              </a:ext>
            </a:extLst>
          </p:cNvPr>
          <p:cNvSpPr txBox="1"/>
          <p:nvPr/>
        </p:nvSpPr>
        <p:spPr>
          <a:xfrm>
            <a:off x="6746167" y="3981581"/>
            <a:ext cx="723275" cy="523220"/>
          </a:xfrm>
          <a:prstGeom prst="rect">
            <a:avLst/>
          </a:prstGeom>
          <a:noFill/>
        </p:spPr>
        <p:txBody>
          <a:bodyPr wrap="none" rtlCol="0">
            <a:spAutoFit/>
          </a:bodyPr>
          <a:lstStyle/>
          <a:p>
            <a:pPr fontAlgn="base">
              <a:spcBef>
                <a:spcPct val="0"/>
              </a:spcBef>
              <a:spcAft>
                <a:spcPct val="0"/>
              </a:spcAft>
            </a:pPr>
            <a:r>
              <a:rPr kumimoji="1" lang="en-US" altLang="zh-TW" sz="2800" b="1" dirty="0">
                <a:solidFill>
                  <a:prstClr val="white"/>
                </a:solidFill>
                <a:latin typeface="標楷體" pitchFamily="65" charset="-120"/>
                <a:ea typeface="標楷體" pitchFamily="65" charset="-120"/>
              </a:rPr>
              <a:t>1</a:t>
            </a:r>
            <a:r>
              <a:rPr kumimoji="1" lang="zh-TW" altLang="en-US" sz="2800" b="1" dirty="0">
                <a:solidFill>
                  <a:prstClr val="white"/>
                </a:solidFill>
                <a:latin typeface="標楷體" pitchFamily="65" charset="-120"/>
                <a:ea typeface="標楷體" pitchFamily="65" charset="-120"/>
              </a:rPr>
              <a:t>元</a:t>
            </a:r>
          </a:p>
        </p:txBody>
      </p:sp>
      <p:graphicFrame>
        <p:nvGraphicFramePr>
          <p:cNvPr id="26" name="資料庫圖表 25">
            <a:extLst>
              <a:ext uri="{FF2B5EF4-FFF2-40B4-BE49-F238E27FC236}">
                <a16:creationId xmlns:a16="http://schemas.microsoft.com/office/drawing/2014/main" id="{B4A2E26F-921D-86D5-E70A-C0FFB8554215}"/>
              </a:ext>
            </a:extLst>
          </p:cNvPr>
          <p:cNvGraphicFramePr/>
          <p:nvPr/>
        </p:nvGraphicFramePr>
        <p:xfrm>
          <a:off x="6431229" y="4240604"/>
          <a:ext cx="3820262" cy="2505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文字方塊 26">
            <a:extLst>
              <a:ext uri="{FF2B5EF4-FFF2-40B4-BE49-F238E27FC236}">
                <a16:creationId xmlns:a16="http://schemas.microsoft.com/office/drawing/2014/main" id="{FD8B76DC-3EED-13E2-152B-68D1EE29363B}"/>
              </a:ext>
            </a:extLst>
          </p:cNvPr>
          <p:cNvSpPr txBox="1"/>
          <p:nvPr/>
        </p:nvSpPr>
        <p:spPr>
          <a:xfrm>
            <a:off x="9443939" y="4578483"/>
            <a:ext cx="723275" cy="523220"/>
          </a:xfrm>
          <a:prstGeom prst="rect">
            <a:avLst/>
          </a:prstGeom>
          <a:noFill/>
        </p:spPr>
        <p:txBody>
          <a:bodyPr wrap="none" rtlCol="0">
            <a:spAutoFit/>
          </a:bodyPr>
          <a:lstStyle/>
          <a:p>
            <a:r>
              <a:rPr lang="en-US" altLang="zh-TW" sz="2800" dirty="0">
                <a:solidFill>
                  <a:prstClr val="white"/>
                </a:solidFill>
                <a:latin typeface="Arial"/>
                <a:ea typeface="微软雅黑"/>
              </a:rPr>
              <a:t>1</a:t>
            </a:r>
            <a:r>
              <a:rPr lang="zh-TW" altLang="en-US" sz="2800" dirty="0">
                <a:solidFill>
                  <a:prstClr val="white"/>
                </a:solidFill>
                <a:latin typeface="Arial"/>
                <a:ea typeface="微软雅黑"/>
              </a:rPr>
              <a:t>元</a:t>
            </a:r>
          </a:p>
        </p:txBody>
      </p:sp>
      <p:sp>
        <p:nvSpPr>
          <p:cNvPr id="28" name="箭號: 向右 27">
            <a:extLst>
              <a:ext uri="{FF2B5EF4-FFF2-40B4-BE49-F238E27FC236}">
                <a16:creationId xmlns:a16="http://schemas.microsoft.com/office/drawing/2014/main" id="{AFBE9960-7B64-1B0E-CC32-F6EF76B21314}"/>
              </a:ext>
            </a:extLst>
          </p:cNvPr>
          <p:cNvSpPr/>
          <p:nvPr/>
        </p:nvSpPr>
        <p:spPr bwMode="auto">
          <a:xfrm>
            <a:off x="3946159" y="4840093"/>
            <a:ext cx="3420935" cy="1179297"/>
          </a:xfrm>
          <a:prstGeom prst="rightArrow">
            <a:avLst/>
          </a:prstGeom>
          <a:solidFill>
            <a:srgbClr val="CC9900"/>
          </a:solidFill>
          <a:ln w="9525" cap="flat" cmpd="sng" algn="ctr">
            <a:noFill/>
            <a:prstDash val="solid"/>
            <a:round/>
            <a:headEnd type="none" w="med" len="med"/>
            <a:tailEnd type="none" w="med" len="med"/>
          </a:ln>
          <a:effectLst>
            <a:outerShdw dist="45791" dir="3378596" algn="ctr" rotWithShape="0">
              <a:srgbClr val="E7E6E6">
                <a:alpha val="80000"/>
              </a:srgb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zh-TW" altLang="en-US" sz="3200" b="0" i="0" u="none" strike="noStrike" kern="0" cap="none" spc="0" normalizeH="0" baseline="0" noProof="0" dirty="0">
                <a:ln w="3175" cmpd="sng">
                  <a:noFill/>
                </a:ln>
                <a:solidFill>
                  <a:prstClr val="white"/>
                </a:solidFill>
                <a:effectLst/>
                <a:uLnTx/>
                <a:uFillTx/>
                <a:latin typeface="Microsoft YaHei" pitchFamily="34" charset="-122"/>
                <a:ea typeface="Microsoft YaHei" pitchFamily="34" charset="-122"/>
                <a:cs typeface="Calibri" panose="020F0502020204030204" pitchFamily="34" charset="0"/>
              </a:rPr>
              <a:t>達 </a:t>
            </a:r>
            <a:r>
              <a:rPr kumimoji="0" lang="zh-TW" altLang="en-US" sz="2000" b="0" i="0" u="none" strike="noStrike" kern="0" cap="none" spc="0" normalizeH="0" baseline="0" noProof="0" dirty="0">
                <a:ln w="3175" cmpd="sng">
                  <a:noFill/>
                </a:ln>
                <a:solidFill>
                  <a:prstClr val="white"/>
                </a:solidFill>
                <a:effectLst/>
                <a:uLnTx/>
                <a:uFillTx/>
                <a:latin typeface="Microsoft YaHei" pitchFamily="34" charset="-122"/>
                <a:ea typeface="Microsoft YaHei" pitchFamily="34" charset="-122"/>
                <a:cs typeface="Calibri" panose="020F0502020204030204" pitchFamily="34" charset="0"/>
              </a:rPr>
              <a:t>回收率行業</a:t>
            </a:r>
            <a:r>
              <a:rPr lang="zh-TW" altLang="en-US" sz="2000" kern="0" dirty="0">
                <a:ln w="3175" cmpd="sng">
                  <a:noFill/>
                </a:ln>
                <a:solidFill>
                  <a:prstClr val="white"/>
                </a:solidFill>
                <a:latin typeface="Microsoft YaHei" pitchFamily="34" charset="-122"/>
                <a:ea typeface="Microsoft YaHei" pitchFamily="34" charset="-122"/>
                <a:cs typeface="Calibri" panose="020F0502020204030204" pitchFamily="34" charset="0"/>
              </a:rPr>
              <a:t>基準</a:t>
            </a:r>
            <a:r>
              <a:rPr kumimoji="0" lang="zh-TW" altLang="en-US" sz="2000" b="0" i="0" u="none" strike="noStrike" kern="0" cap="none" spc="0" normalizeH="0" baseline="0" noProof="0" dirty="0">
                <a:ln w="3175" cmpd="sng">
                  <a:noFill/>
                </a:ln>
                <a:solidFill>
                  <a:prstClr val="white"/>
                </a:solidFill>
                <a:effectLst/>
                <a:uLnTx/>
                <a:uFillTx/>
                <a:latin typeface="Microsoft YaHei" pitchFamily="34" charset="-122"/>
                <a:ea typeface="Microsoft YaHei" pitchFamily="34" charset="-122"/>
                <a:cs typeface="Calibri" panose="020F0502020204030204" pitchFamily="34" charset="0"/>
              </a:rPr>
              <a:t>區間</a:t>
            </a:r>
            <a:endParaRPr kumimoji="0" lang="zh-TW" altLang="en-US" sz="3200" b="0" i="0" u="none" strike="noStrike" kern="0" cap="none" spc="0" normalizeH="0" baseline="0" noProof="0" dirty="0">
              <a:ln w="3175" cmpd="sng">
                <a:noFill/>
              </a:ln>
              <a:solidFill>
                <a:prstClr val="white"/>
              </a:solidFill>
              <a:effectLst/>
              <a:uLnTx/>
              <a:uFillTx/>
              <a:latin typeface="Microsoft YaHei" pitchFamily="34" charset="-122"/>
              <a:ea typeface="Microsoft YaHei" pitchFamily="34" charset="-122"/>
              <a:cs typeface="Calibri" panose="020F0502020204030204" pitchFamily="34" charset="0"/>
            </a:endParaRPr>
          </a:p>
        </p:txBody>
      </p:sp>
      <p:sp>
        <p:nvSpPr>
          <p:cNvPr id="29" name="箭號: 向右 28">
            <a:extLst>
              <a:ext uri="{FF2B5EF4-FFF2-40B4-BE49-F238E27FC236}">
                <a16:creationId xmlns:a16="http://schemas.microsoft.com/office/drawing/2014/main" id="{7DEB161D-4DB7-6492-A208-86F1FF0AB5DE}"/>
              </a:ext>
            </a:extLst>
          </p:cNvPr>
          <p:cNvSpPr/>
          <p:nvPr/>
        </p:nvSpPr>
        <p:spPr bwMode="auto">
          <a:xfrm>
            <a:off x="3948430" y="4002800"/>
            <a:ext cx="3893833" cy="1179297"/>
          </a:xfrm>
          <a:prstGeom prst="rightArrow">
            <a:avLst/>
          </a:prstGeom>
          <a:solidFill>
            <a:srgbClr val="22374C">
              <a:lumMod val="75000"/>
            </a:srgbClr>
          </a:solidFill>
          <a:ln w="9525" cap="flat" cmpd="sng" algn="ctr">
            <a:noFill/>
            <a:prstDash val="solid"/>
            <a:round/>
            <a:headEnd type="none" w="med" len="med"/>
            <a:tailEnd type="none" w="med" len="med"/>
          </a:ln>
          <a:effectLst>
            <a:outerShdw dist="45791" dir="3378596" algn="ctr" rotWithShape="0">
              <a:srgbClr val="E7E6E6">
                <a:alpha val="80000"/>
              </a:srgbClr>
            </a:outerShdw>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zh-TW" altLang="en-US" sz="3200" b="0" i="0" u="none" strike="noStrike" kern="0" cap="none" spc="0" normalizeH="0" baseline="0" noProof="0" dirty="0">
                <a:ln w="3175" cmpd="sng">
                  <a:noFill/>
                </a:ln>
                <a:solidFill>
                  <a:prstClr val="white"/>
                </a:solidFill>
                <a:effectLst/>
                <a:uLnTx/>
                <a:uFillTx/>
                <a:latin typeface="Microsoft YaHei" pitchFamily="34" charset="-122"/>
                <a:ea typeface="Microsoft YaHei" pitchFamily="34" charset="-122"/>
                <a:cs typeface="Calibri" panose="020F0502020204030204" pitchFamily="34" charset="0"/>
              </a:rPr>
              <a:t>超過 </a:t>
            </a:r>
            <a:r>
              <a:rPr kumimoji="0" lang="zh-TW" altLang="en-US" sz="2000" b="0" i="0" u="none" strike="noStrike" kern="0" cap="none" spc="0" normalizeH="0" baseline="0" noProof="0" dirty="0">
                <a:ln w="3175" cmpd="sng">
                  <a:noFill/>
                </a:ln>
                <a:solidFill>
                  <a:prstClr val="white"/>
                </a:solidFill>
                <a:effectLst/>
                <a:uLnTx/>
                <a:uFillTx/>
                <a:latin typeface="Microsoft YaHei" pitchFamily="34" charset="-122"/>
                <a:ea typeface="Microsoft YaHei" pitchFamily="34" charset="-122"/>
                <a:cs typeface="Calibri" panose="020F0502020204030204" pitchFamily="34" charset="0"/>
              </a:rPr>
              <a:t>回收率行業標準區間</a:t>
            </a:r>
            <a:endParaRPr kumimoji="0" lang="zh-TW" altLang="en-US" sz="3200" b="0" i="0" u="none" strike="noStrike" kern="0" cap="none" spc="0" normalizeH="0" baseline="0" noProof="0" dirty="0">
              <a:ln w="3175" cmpd="sng">
                <a:noFill/>
              </a:ln>
              <a:solidFill>
                <a:prstClr val="white"/>
              </a:solidFill>
              <a:effectLst/>
              <a:uLnTx/>
              <a:uFillTx/>
              <a:latin typeface="Microsoft YaHei" pitchFamily="34" charset="-122"/>
              <a:ea typeface="Microsoft YaHei" pitchFamily="34" charset="-122"/>
              <a:cs typeface="Calibri" panose="020F0502020204030204" pitchFamily="34" charset="0"/>
            </a:endParaRPr>
          </a:p>
        </p:txBody>
      </p:sp>
      <p:sp>
        <p:nvSpPr>
          <p:cNvPr id="30" name="內容版面配置區 2">
            <a:extLst>
              <a:ext uri="{FF2B5EF4-FFF2-40B4-BE49-F238E27FC236}">
                <a16:creationId xmlns:a16="http://schemas.microsoft.com/office/drawing/2014/main" id="{3815B30D-44A6-956E-28F4-698DF2056C1B}"/>
              </a:ext>
            </a:extLst>
          </p:cNvPr>
          <p:cNvSpPr txBox="1">
            <a:spLocks/>
          </p:cNvSpPr>
          <p:nvPr/>
        </p:nvSpPr>
        <p:spPr>
          <a:xfrm>
            <a:off x="7811186" y="1157880"/>
            <a:ext cx="4199112" cy="18140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4" indent="-457200">
              <a:lnSpc>
                <a:spcPct val="110000"/>
              </a:lnSpc>
              <a:spcBef>
                <a:spcPts val="600"/>
              </a:spcBef>
              <a:buClr>
                <a:srgbClr val="0066CC"/>
              </a:buClr>
              <a:buSzPct val="80000"/>
              <a:buFont typeface="Wingdings" pitchFamily="2" charset="2"/>
              <a:buChar char="Ø"/>
            </a:pPr>
            <a:r>
              <a:rPr lang="zh-TW" altLang="en-US" b="1" dirty="0">
                <a:solidFill>
                  <a:prstClr val="black"/>
                </a:solidFill>
                <a:latin typeface="微軟正黑體" panose="020B0604030504040204" pitchFamily="34" charset="-120"/>
                <a:ea typeface="微軟正黑體" panose="020B0604030504040204" pitchFamily="34" charset="-120"/>
              </a:rPr>
              <a:t>申報期間</a:t>
            </a:r>
            <a:r>
              <a:rPr lang="en-US" altLang="zh-TW" b="1" dirty="0">
                <a:solidFill>
                  <a:prstClr val="black"/>
                </a:solidFill>
                <a:latin typeface="微軟正黑體" panose="020B0604030504040204" pitchFamily="34" charset="-120"/>
                <a:ea typeface="微軟正黑體" panose="020B0604030504040204" pitchFamily="34" charset="-120"/>
              </a:rPr>
              <a:t>:</a:t>
            </a:r>
            <a:r>
              <a:rPr lang="zh-TW" altLang="en-US" b="1" dirty="0">
                <a:solidFill>
                  <a:prstClr val="black"/>
                </a:solidFill>
                <a:latin typeface="微軟正黑體" panose="020B0604030504040204" pitchFamily="34" charset="-120"/>
                <a:ea typeface="微軟正黑體" panose="020B0604030504040204" pitchFamily="34" charset="-120"/>
              </a:rPr>
              <a:t> </a:t>
            </a:r>
            <a:r>
              <a:rPr lang="zh-TW" altLang="en-US" b="1" dirty="0">
                <a:solidFill>
                  <a:srgbClr val="0066CC"/>
                </a:solidFill>
                <a:latin typeface="微軟正黑體" panose="020B0604030504040204" pitchFamily="34" charset="-120"/>
                <a:ea typeface="微軟正黑體" panose="020B0604030504040204" pitchFamily="34" charset="-120"/>
              </a:rPr>
              <a:t>每年</a:t>
            </a:r>
            <a:r>
              <a:rPr lang="en-US" altLang="zh-TW" b="1" dirty="0">
                <a:solidFill>
                  <a:srgbClr val="FF0000"/>
                </a:solidFill>
                <a:latin typeface="微軟正黑體" panose="020B0604030504040204" pitchFamily="34" charset="-120"/>
                <a:ea typeface="微軟正黑體" panose="020B0604030504040204" pitchFamily="34" charset="-120"/>
              </a:rPr>
              <a:t>1</a:t>
            </a:r>
            <a:r>
              <a:rPr lang="zh-TW" altLang="en-US" b="1" dirty="0">
                <a:solidFill>
                  <a:srgbClr val="FF0000"/>
                </a:solidFill>
                <a:latin typeface="微軟正黑體" panose="020B0604030504040204" pitchFamily="34" charset="-120"/>
                <a:ea typeface="微軟正黑體" panose="020B0604030504040204" pitchFamily="34" charset="-120"/>
              </a:rPr>
              <a:t>月</a:t>
            </a:r>
            <a:r>
              <a:rPr lang="en-US" altLang="zh-TW" b="1" dirty="0">
                <a:solidFill>
                  <a:srgbClr val="FF0000"/>
                </a:solidFill>
                <a:latin typeface="微軟正黑體" panose="020B0604030504040204" pitchFamily="34" charset="-120"/>
                <a:ea typeface="微軟正黑體" panose="020B0604030504040204" pitchFamily="34" charset="-120"/>
              </a:rPr>
              <a:t>~5</a:t>
            </a:r>
            <a:r>
              <a:rPr lang="zh-TW" altLang="en-US" b="1" dirty="0">
                <a:solidFill>
                  <a:srgbClr val="FF0000"/>
                </a:solidFill>
                <a:latin typeface="微軟正黑體" panose="020B0604030504040204" pitchFamily="34" charset="-120"/>
                <a:ea typeface="微軟正黑體" panose="020B0604030504040204" pitchFamily="34" charset="-120"/>
              </a:rPr>
              <a:t>月底</a:t>
            </a:r>
            <a:endParaRPr lang="en-US" altLang="zh-TW" b="1" dirty="0">
              <a:solidFill>
                <a:srgbClr val="FF0000"/>
              </a:solidFill>
              <a:latin typeface="微軟正黑體" panose="020B0604030504040204" pitchFamily="34" charset="-120"/>
              <a:ea typeface="微軟正黑體" panose="020B0604030504040204" pitchFamily="34" charset="-120"/>
            </a:endParaRPr>
          </a:p>
          <a:p>
            <a:pPr marL="457200" lvl="4" indent="-457200">
              <a:lnSpc>
                <a:spcPct val="110000"/>
              </a:lnSpc>
              <a:spcBef>
                <a:spcPts val="600"/>
              </a:spcBef>
              <a:buClr>
                <a:srgbClr val="0066CC"/>
              </a:buClr>
              <a:buSzPct val="80000"/>
              <a:buFont typeface="Wingdings" pitchFamily="2" charset="2"/>
              <a:buChar char="Ø"/>
            </a:pPr>
            <a:r>
              <a:rPr lang="zh-TW" altLang="en-US" b="1" dirty="0">
                <a:solidFill>
                  <a:prstClr val="black"/>
                </a:solidFill>
                <a:latin typeface="微軟正黑體" panose="020B0604030504040204" pitchFamily="34" charset="-120"/>
                <a:ea typeface="微軟正黑體" panose="020B0604030504040204" pitchFamily="34" charset="-120"/>
              </a:rPr>
              <a:t>申報網站</a:t>
            </a:r>
            <a:r>
              <a:rPr lang="en-US" altLang="zh-TW" b="1" dirty="0">
                <a:solidFill>
                  <a:prstClr val="black"/>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耗水費徵收作業系統</a:t>
            </a:r>
            <a:r>
              <a:rPr lang="zh-TW" altLang="en-US" b="1" dirty="0">
                <a:solidFill>
                  <a:srgbClr val="0066CC"/>
                </a:solidFill>
                <a:latin typeface="微軟正黑體" panose="020B0604030504040204" pitchFamily="34" charset="-120"/>
                <a:ea typeface="微軟正黑體" panose="020B0604030504040204" pitchFamily="34" charset="-120"/>
              </a:rPr>
              <a:t>登錄證明文件</a:t>
            </a:r>
          </a:p>
        </p:txBody>
      </p:sp>
      <p:sp>
        <p:nvSpPr>
          <p:cNvPr id="31" name="內容版面配置區 2">
            <a:extLst>
              <a:ext uri="{FF2B5EF4-FFF2-40B4-BE49-F238E27FC236}">
                <a16:creationId xmlns:a16="http://schemas.microsoft.com/office/drawing/2014/main" id="{7F16D440-CF50-EA14-4E34-E5CBFC0BFA4F}"/>
              </a:ext>
            </a:extLst>
          </p:cNvPr>
          <p:cNvSpPr txBox="1">
            <a:spLocks/>
          </p:cNvSpPr>
          <p:nvPr/>
        </p:nvSpPr>
        <p:spPr>
          <a:xfrm>
            <a:off x="9443939" y="5065261"/>
            <a:ext cx="2926959" cy="6538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4" indent="0">
              <a:lnSpc>
                <a:spcPct val="110000"/>
              </a:lnSpc>
              <a:spcBef>
                <a:spcPts val="600"/>
              </a:spcBef>
              <a:buClr>
                <a:srgbClr val="0066CC"/>
              </a:buClr>
              <a:buSzPct val="80000"/>
              <a:buFont typeface="Arial" panose="020B0604020202020204" pitchFamily="34" charset="0"/>
              <a:buNone/>
            </a:pPr>
            <a:r>
              <a:rPr lang="en-US" altLang="zh-TW" b="1" dirty="0">
                <a:solidFill>
                  <a:srgbClr val="0070C0"/>
                </a:solidFill>
                <a:latin typeface="微軟正黑體" panose="020B0604030504040204" pitchFamily="34" charset="-120"/>
                <a:ea typeface="微軟正黑體" panose="020B0604030504040204" pitchFamily="34" charset="-120"/>
              </a:rPr>
              <a:t>2611</a:t>
            </a:r>
            <a:r>
              <a:rPr lang="zh-TW" altLang="en-US" b="1" dirty="0">
                <a:solidFill>
                  <a:srgbClr val="0070C0"/>
                </a:solidFill>
                <a:latin typeface="微軟正黑體" panose="020B0604030504040204" pitchFamily="34" charset="-120"/>
                <a:ea typeface="微軟正黑體" panose="020B0604030504040204" pitchFamily="34" charset="-120"/>
              </a:rPr>
              <a:t> 積體電路製造業</a:t>
            </a:r>
            <a:endParaRPr lang="en-US" altLang="zh-TW" b="1" dirty="0">
              <a:solidFill>
                <a:srgbClr val="0070C0"/>
              </a:solidFill>
              <a:latin typeface="微軟正黑體" panose="020B0604030504040204" pitchFamily="34" charset="-120"/>
              <a:ea typeface="微軟正黑體" panose="020B0604030504040204" pitchFamily="34" charset="-120"/>
            </a:endParaRPr>
          </a:p>
          <a:p>
            <a:pPr marL="0" lvl="4" indent="0">
              <a:lnSpc>
                <a:spcPct val="110000"/>
              </a:lnSpc>
              <a:spcBef>
                <a:spcPts val="600"/>
              </a:spcBef>
              <a:buClr>
                <a:srgbClr val="0066CC"/>
              </a:buClr>
              <a:buSzPct val="80000"/>
              <a:buFont typeface="Arial" panose="020B0604020202020204" pitchFamily="34" charset="0"/>
              <a:buNone/>
            </a:pPr>
            <a:r>
              <a:rPr lang="en-US" altLang="zh-TW" b="1" dirty="0">
                <a:solidFill>
                  <a:srgbClr val="FF0000"/>
                </a:solidFill>
                <a:latin typeface="微軟正黑體" panose="020B0604030504040204" pitchFamily="34" charset="-120"/>
                <a:ea typeface="微軟正黑體" panose="020B0604030504040204" pitchFamily="34" charset="-120"/>
              </a:rPr>
              <a:t>R2</a:t>
            </a:r>
            <a:r>
              <a:rPr lang="zh-TW" altLang="en-US" b="1" dirty="0">
                <a:solidFill>
                  <a:srgbClr val="FF0000"/>
                </a:solidFill>
                <a:latin typeface="微軟正黑體" panose="020B0604030504040204" pitchFamily="34" charset="-120"/>
                <a:ea typeface="微軟正黑體" panose="020B0604030504040204" pitchFamily="34" charset="-120"/>
              </a:rPr>
              <a:t>區間：</a:t>
            </a:r>
            <a:r>
              <a:rPr lang="en-US" altLang="zh-TW" b="1" dirty="0">
                <a:solidFill>
                  <a:srgbClr val="FF0000"/>
                </a:solidFill>
                <a:latin typeface="微軟正黑體" panose="020B0604030504040204" pitchFamily="34" charset="-120"/>
                <a:ea typeface="微軟正黑體" panose="020B0604030504040204" pitchFamily="34" charset="-120"/>
              </a:rPr>
              <a:t>50%~85%</a:t>
            </a:r>
          </a:p>
        </p:txBody>
      </p:sp>
      <p:sp>
        <p:nvSpPr>
          <p:cNvPr id="32" name="文字方塊 31">
            <a:extLst>
              <a:ext uri="{FF2B5EF4-FFF2-40B4-BE49-F238E27FC236}">
                <a16:creationId xmlns:a16="http://schemas.microsoft.com/office/drawing/2014/main" id="{8A1EEA6D-6620-B644-76A8-0BA0E4A4252E}"/>
              </a:ext>
            </a:extLst>
          </p:cNvPr>
          <p:cNvSpPr txBox="1"/>
          <p:nvPr/>
        </p:nvSpPr>
        <p:spPr>
          <a:xfrm>
            <a:off x="7811186" y="2219716"/>
            <a:ext cx="4340676" cy="1585049"/>
          </a:xfrm>
          <a:prstGeom prst="rect">
            <a:avLst/>
          </a:prstGeom>
          <a:noFill/>
        </p:spPr>
        <p:txBody>
          <a:bodyPr wrap="square" rtlCol="0">
            <a:spAutoFit/>
          </a:bodyPr>
          <a:lstStyle/>
          <a:p>
            <a:pPr>
              <a:spcBef>
                <a:spcPts val="600"/>
              </a:spcBef>
            </a:pPr>
            <a:r>
              <a:rPr lang="zh-TW" altLang="en-US" sz="1600" dirty="0">
                <a:solidFill>
                  <a:prstClr val="black"/>
                </a:solidFill>
                <a:latin typeface="Microsoft YaHei" panose="020B0503020204020204" pitchFamily="34" charset="-122"/>
                <a:ea typeface="Microsoft YaHei" panose="020B0503020204020204" pitchFamily="34" charset="-122"/>
              </a:rPr>
              <a:t>證明文件</a:t>
            </a:r>
            <a:r>
              <a:rPr lang="en-US" altLang="zh-TW" sz="1600" dirty="0">
                <a:solidFill>
                  <a:prstClr val="black"/>
                </a:solidFill>
                <a:latin typeface="Microsoft YaHei" panose="020B0503020204020204" pitchFamily="34" charset="-122"/>
                <a:ea typeface="Microsoft YaHei" panose="020B0503020204020204" pitchFamily="34" charset="-122"/>
              </a:rPr>
              <a:t>:</a:t>
            </a:r>
          </a:p>
          <a:p>
            <a:pPr>
              <a:spcBef>
                <a:spcPts val="600"/>
              </a:spcBef>
            </a:pPr>
            <a:r>
              <a:rPr lang="en-US" altLang="zh-TW" sz="1600" dirty="0">
                <a:solidFill>
                  <a:srgbClr val="44546A">
                    <a:lumMod val="75000"/>
                  </a:srgbClr>
                </a:solidFill>
                <a:latin typeface="Times New Roman" panose="02020603050405020304" pitchFamily="18" charset="0"/>
                <a:ea typeface="Microsoft YaHei" panose="020B0503020204020204" pitchFamily="34" charset="-122"/>
                <a:cs typeface="Times New Roman" panose="02020603050405020304" pitchFamily="18" charset="0"/>
              </a:rPr>
              <a:t>1.</a:t>
            </a:r>
            <a:r>
              <a:rPr lang="zh-TW" altLang="en-US" sz="16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再生水或海淡水供水者提供用水量證明文件。</a:t>
            </a:r>
            <a:endParaRPr lang="en-US" altLang="zh-TW" sz="16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endParaRPr>
          </a:p>
          <a:p>
            <a:pPr marL="446088" indent="-446088">
              <a:spcBef>
                <a:spcPts val="600"/>
              </a:spcBef>
            </a:pPr>
            <a:r>
              <a:rPr lang="en-US" altLang="zh-TW" sz="16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2.</a:t>
            </a:r>
            <a:r>
              <a:rPr lang="zh-TW" altLang="en-US" sz="16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經濟部水資源開發及投資節水設備抵減證明。</a:t>
            </a:r>
            <a:endParaRPr lang="en-US" altLang="zh-TW" sz="16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endParaRPr>
          </a:p>
          <a:p>
            <a:pPr marL="446088" indent="-446088">
              <a:spcBef>
                <a:spcPts val="600"/>
              </a:spcBef>
            </a:pPr>
            <a:r>
              <a:rPr lang="en-US" altLang="zh-TW" sz="16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3.</a:t>
            </a:r>
            <a:r>
              <a:rPr lang="zh-TW" altLang="en-US" sz="16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計徵年度水污染防治費繳費證明。</a:t>
            </a:r>
          </a:p>
          <a:p>
            <a:endParaRPr lang="zh-TW" altLang="en-US" dirty="0">
              <a:solidFill>
                <a:prstClr val="black"/>
              </a:solidFill>
              <a:latin typeface="Arial"/>
              <a:ea typeface="微软雅黑"/>
            </a:endParaRPr>
          </a:p>
        </p:txBody>
      </p:sp>
      <p:sp>
        <p:nvSpPr>
          <p:cNvPr id="33" name="橢圓 32">
            <a:extLst>
              <a:ext uri="{FF2B5EF4-FFF2-40B4-BE49-F238E27FC236}">
                <a16:creationId xmlns:a16="http://schemas.microsoft.com/office/drawing/2014/main" id="{F521B355-70EE-2C6B-3031-C26656386440}"/>
              </a:ext>
            </a:extLst>
          </p:cNvPr>
          <p:cNvSpPr/>
          <p:nvPr/>
        </p:nvSpPr>
        <p:spPr>
          <a:xfrm>
            <a:off x="9513160" y="4390074"/>
            <a:ext cx="2359705" cy="535125"/>
          </a:xfrm>
          <a:prstGeom prst="ellipse">
            <a:avLst/>
          </a:prstGeom>
          <a:solidFill>
            <a:srgbClr val="00B0F0"/>
          </a:soli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800" b="1" i="0" u="none" strike="noStrike" kern="0" cap="none" spc="0" normalizeH="0" baseline="0" noProof="0" dirty="0">
                <a:ln>
                  <a:noFill/>
                </a:ln>
                <a:solidFill>
                  <a:prstClr val="white"/>
                </a:solidFill>
                <a:effectLst/>
                <a:uLnTx/>
                <a:uFillTx/>
                <a:latin typeface="Microsoft YaHei" pitchFamily="34" charset="-122"/>
                <a:ea typeface="Microsoft YaHei" pitchFamily="34" charset="-122"/>
                <a:cs typeface="+mn-cs"/>
              </a:rPr>
              <a:t>經驗證</a:t>
            </a:r>
          </a:p>
        </p:txBody>
      </p:sp>
    </p:spTree>
    <p:extLst>
      <p:ext uri="{BB962C8B-B14F-4D97-AF65-F5344CB8AC3E}">
        <p14:creationId xmlns:p14="http://schemas.microsoft.com/office/powerpoint/2010/main" val="212503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2688</TotalTime>
  <Words>3932</Words>
  <Application>Microsoft Office PowerPoint</Application>
  <PresentationFormat>寬螢幕</PresentationFormat>
  <Paragraphs>558</Paragraphs>
  <Slides>54</Slides>
  <Notes>7</Notes>
  <HiddenSlides>0</HiddenSlides>
  <MMClips>0</MMClips>
  <ScaleCrop>false</ScaleCrop>
  <HeadingPairs>
    <vt:vector size="6" baseType="variant">
      <vt:variant>
        <vt:lpstr>使用字型</vt:lpstr>
      </vt:variant>
      <vt:variant>
        <vt:i4>21</vt:i4>
      </vt:variant>
      <vt:variant>
        <vt:lpstr>佈景主題</vt:lpstr>
      </vt:variant>
      <vt:variant>
        <vt:i4>1</vt:i4>
      </vt:variant>
      <vt:variant>
        <vt:lpstr>投影片標題</vt:lpstr>
      </vt:variant>
      <vt:variant>
        <vt:i4>54</vt:i4>
      </vt:variant>
    </vt:vector>
  </HeadingPairs>
  <TitlesOfParts>
    <vt:vector size="76" baseType="lpstr">
      <vt:lpstr>Adobe 繁黑體 Std B</vt:lpstr>
      <vt:lpstr>-apple-system</vt:lpstr>
      <vt:lpstr>Arial Unicode MS</vt:lpstr>
      <vt:lpstr>Carlito</vt:lpstr>
      <vt:lpstr>等线 Light</vt:lpstr>
      <vt:lpstr>DFMingStd-W5</vt:lpstr>
      <vt:lpstr>微软雅黑</vt:lpstr>
      <vt:lpstr>微软雅黑</vt:lpstr>
      <vt:lpstr>Microsoft YaHei UI</vt:lpstr>
      <vt:lpstr>TimesNewRomanPSMT</vt:lpstr>
      <vt:lpstr>Yu Gothic</vt:lpstr>
      <vt:lpstr>Yu Gothic UI Semibold</vt:lpstr>
      <vt:lpstr>微軟正黑體</vt:lpstr>
      <vt:lpstr>標楷體</vt:lpstr>
      <vt:lpstr>Arial</vt:lpstr>
      <vt:lpstr>Arial</vt:lpstr>
      <vt:lpstr>Calibri</vt:lpstr>
      <vt:lpstr>Calibri Light</vt:lpstr>
      <vt:lpstr>Cambria Math</vt:lpstr>
      <vt:lpstr>Times New Roman</vt:lpstr>
      <vt:lpstr>Wingdings</vt:lpstr>
      <vt:lpstr>Office Theme</vt:lpstr>
      <vt:lpstr>水資源管理與水回收技術</vt:lpstr>
      <vt:lpstr>個人簡歷</vt:lpstr>
      <vt:lpstr>簡報大綱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水處理及回收技術</dc:title>
  <dc:creator>Yi-Hsueh Chuang</dc:creator>
  <cp:lastModifiedBy>宜亭 李</cp:lastModifiedBy>
  <cp:revision>148</cp:revision>
  <dcterms:created xsi:type="dcterms:W3CDTF">2022-09-26T06:06:46Z</dcterms:created>
  <dcterms:modified xsi:type="dcterms:W3CDTF">2023-11-28T06:25:00Z</dcterms:modified>
</cp:coreProperties>
</file>